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7" r:id="rId3"/>
    <p:sldId id="288" r:id="rId4"/>
    <p:sldId id="259" r:id="rId5"/>
    <p:sldId id="261" r:id="rId6"/>
    <p:sldId id="262" r:id="rId7"/>
    <p:sldId id="264" r:id="rId8"/>
    <p:sldId id="269" r:id="rId9"/>
    <p:sldId id="272" r:id="rId10"/>
    <p:sldId id="294" r:id="rId11"/>
    <p:sldId id="295" r:id="rId12"/>
    <p:sldId id="276" r:id="rId13"/>
    <p:sldId id="296" r:id="rId14"/>
    <p:sldId id="297" r:id="rId15"/>
    <p:sldId id="298" r:id="rId16"/>
    <p:sldId id="279" r:id="rId17"/>
    <p:sldId id="284" r:id="rId18"/>
    <p:sldId id="285" r:id="rId19"/>
    <p:sldId id="289" r:id="rId20"/>
    <p:sldId id="290" r:id="rId21"/>
    <p:sldId id="286" r:id="rId22"/>
    <p:sldId id="287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B7D8719-432E-A755-C1F9-5780E5924F3D}" name="Corina Ossers" initials="CO" userId="S::cossers@masshiremvwb.org::a6a80d23-9c43-4f48-b68b-614f4f670300" providerId="AD"/>
  <p188:author id="{361C0FC2-4D30-6315-BB01-A4C6634B94BE}" name="Abby Seripais" initials="AS" userId="S::aseripais@masshiremvwb.org::aba9d041-83d8-4295-bfd5-25696ff1de11" providerId="AD"/>
  <p188:author id="{AFBE3ED4-C595-10AF-6413-B51C8FD87DEC}" name="Matt Robert" initials="MR" userId="S::mrobert@masshiremvwb.org::2eaac628-5070-461e-b1a0-b74f2a5912b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49"/>
    <a:srgbClr val="9E509C"/>
    <a:srgbClr val="FCA71E"/>
    <a:srgbClr val="FAA82C"/>
    <a:srgbClr val="405B76"/>
    <a:srgbClr val="45A78E"/>
    <a:srgbClr val="042B4A"/>
    <a:srgbClr val="426480"/>
    <a:srgbClr val="42647F"/>
    <a:srgbClr val="FAA7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4" autoAdjust="0"/>
    <p:restoredTop sz="75399" autoAdjust="0"/>
  </p:normalViewPr>
  <p:slideViewPr>
    <p:cSldViewPr snapToGrid="0" snapToObjects="1">
      <p:cViewPr varScale="1">
        <p:scale>
          <a:sx n="83" d="100"/>
          <a:sy n="83" d="100"/>
        </p:scale>
        <p:origin x="1782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798B2-8A4B-2446-B6F0-7A9B9C158E37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943C99-E074-C04C-AF52-066428F31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204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E1118-A4E6-2B4A-AF18-287D336DCF6C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3126A-5919-944C-8385-AD187C64D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002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C1B5A-86DB-3977-46E7-607217F30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>
            <a:extLst>
              <a:ext uri="{FF2B5EF4-FFF2-40B4-BE49-F238E27FC236}">
                <a16:creationId xmlns:a16="http://schemas.microsoft.com/office/drawing/2014/main" id="{CB32311D-4206-EC88-53E2-A951641CEF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78258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dirty="0"/>
              <a:t>Presenter</a:t>
            </a:r>
          </a:p>
          <a:p>
            <a:r>
              <a:rPr dirty="0"/>
              <a:t>2022-03-31 15:25:05</a:t>
            </a:r>
          </a:p>
          <a:p>
            <a:r>
              <a:rPr dirty="0"/>
              <a:t>--------------------------------------------</a:t>
            </a:r>
          </a:p>
          <a:p>
            <a:r>
              <a:rPr dirty="0"/>
              <a:t>Submit one signed unbound original and  6 bound copies of the program  proposal by 4:30 On April 21st  to Cathy S Submit one signed  unbound original Price proposal  and 2 copies</a:t>
            </a:r>
          </a:p>
          <a:p>
            <a:r>
              <a:rPr dirty="0"/>
              <a:t>PLUS all required documents: Attachments: E  through U (except R, it is budget  instructions) Bidder’s  responsibility to check website  for updates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5B71F-C2E0-989A-FB4D-C49DCB3DC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>
            <a:extLst>
              <a:ext uri="{FF2B5EF4-FFF2-40B4-BE49-F238E27FC236}">
                <a16:creationId xmlns:a16="http://schemas.microsoft.com/office/drawing/2014/main" id="{11278DCB-9F35-E809-23D7-F195D25288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600678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7D988-7330-B340-4C73-F821BD04E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>
            <a:extLst>
              <a:ext uri="{FF2B5EF4-FFF2-40B4-BE49-F238E27FC236}">
                <a16:creationId xmlns:a16="http://schemas.microsoft.com/office/drawing/2014/main" id="{109D50C9-4C08-F2EA-C957-C8612339CC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9282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528392"/>
            <a:ext cx="6742545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 userDrawn="1"/>
        </p:nvSpPr>
        <p:spPr>
          <a:xfrm>
            <a:off x="6846454" y="-1037803"/>
            <a:ext cx="3286607" cy="5663682"/>
          </a:xfrm>
          <a:custGeom>
            <a:avLst/>
            <a:gdLst>
              <a:gd name="connsiteX0" fmla="*/ 2123722 w 2949222"/>
              <a:gd name="connsiteY0" fmla="*/ 4614333 h 4614333"/>
              <a:gd name="connsiteX1" fmla="*/ 0 w 2949222"/>
              <a:gd name="connsiteY1" fmla="*/ 7055 h 4614333"/>
              <a:gd name="connsiteX2" fmla="*/ 2949222 w 2949222"/>
              <a:gd name="connsiteY2" fmla="*/ 0 h 4614333"/>
              <a:gd name="connsiteX3" fmla="*/ 2942166 w 2949222"/>
              <a:gd name="connsiteY3" fmla="*/ 4607277 h 4614333"/>
              <a:gd name="connsiteX4" fmla="*/ 2123722 w 2949222"/>
              <a:gd name="connsiteY4" fmla="*/ 4614333 h 4614333"/>
              <a:gd name="connsiteX0" fmla="*/ 2109611 w 2949222"/>
              <a:gd name="connsiteY0" fmla="*/ 4571999 h 4607277"/>
              <a:gd name="connsiteX1" fmla="*/ 0 w 2949222"/>
              <a:gd name="connsiteY1" fmla="*/ 7055 h 4607277"/>
              <a:gd name="connsiteX2" fmla="*/ 2949222 w 2949222"/>
              <a:gd name="connsiteY2" fmla="*/ 0 h 4607277"/>
              <a:gd name="connsiteX3" fmla="*/ 2942166 w 2949222"/>
              <a:gd name="connsiteY3" fmla="*/ 4607277 h 4607277"/>
              <a:gd name="connsiteX4" fmla="*/ 2109611 w 2949222"/>
              <a:gd name="connsiteY4" fmla="*/ 4571999 h 4607277"/>
              <a:gd name="connsiteX0" fmla="*/ 2109611 w 2949222"/>
              <a:gd name="connsiteY0" fmla="*/ 4571999 h 4571999"/>
              <a:gd name="connsiteX1" fmla="*/ 0 w 2949222"/>
              <a:gd name="connsiteY1" fmla="*/ 7055 h 4571999"/>
              <a:gd name="connsiteX2" fmla="*/ 2949222 w 2949222"/>
              <a:gd name="connsiteY2" fmla="*/ 0 h 4571999"/>
              <a:gd name="connsiteX3" fmla="*/ 2942166 w 2949222"/>
              <a:gd name="connsiteY3" fmla="*/ 4571999 h 4571999"/>
              <a:gd name="connsiteX4" fmla="*/ 2109611 w 2949222"/>
              <a:gd name="connsiteY4" fmla="*/ 4571999 h 457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9222" h="4571999">
                <a:moveTo>
                  <a:pt x="2109611" y="4571999"/>
                </a:moveTo>
                <a:lnTo>
                  <a:pt x="0" y="7055"/>
                </a:lnTo>
                <a:lnTo>
                  <a:pt x="2949222" y="0"/>
                </a:lnTo>
                <a:lnTo>
                  <a:pt x="2942166" y="4571999"/>
                </a:lnTo>
                <a:lnTo>
                  <a:pt x="2109611" y="4571999"/>
                </a:lnTo>
                <a:close/>
              </a:path>
            </a:pathLst>
          </a:custGeom>
          <a:solidFill>
            <a:srgbClr val="405B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11"/>
          <p:cNvSpPr/>
          <p:nvPr userDrawn="1"/>
        </p:nvSpPr>
        <p:spPr>
          <a:xfrm>
            <a:off x="7033491" y="-949194"/>
            <a:ext cx="3286607" cy="5663682"/>
          </a:xfrm>
          <a:custGeom>
            <a:avLst/>
            <a:gdLst>
              <a:gd name="connsiteX0" fmla="*/ 2123722 w 2949222"/>
              <a:gd name="connsiteY0" fmla="*/ 4614333 h 4614333"/>
              <a:gd name="connsiteX1" fmla="*/ 0 w 2949222"/>
              <a:gd name="connsiteY1" fmla="*/ 7055 h 4614333"/>
              <a:gd name="connsiteX2" fmla="*/ 2949222 w 2949222"/>
              <a:gd name="connsiteY2" fmla="*/ 0 h 4614333"/>
              <a:gd name="connsiteX3" fmla="*/ 2942166 w 2949222"/>
              <a:gd name="connsiteY3" fmla="*/ 4607277 h 4614333"/>
              <a:gd name="connsiteX4" fmla="*/ 2123722 w 2949222"/>
              <a:gd name="connsiteY4" fmla="*/ 4614333 h 4614333"/>
              <a:gd name="connsiteX0" fmla="*/ 2109611 w 2949222"/>
              <a:gd name="connsiteY0" fmla="*/ 4571999 h 4607277"/>
              <a:gd name="connsiteX1" fmla="*/ 0 w 2949222"/>
              <a:gd name="connsiteY1" fmla="*/ 7055 h 4607277"/>
              <a:gd name="connsiteX2" fmla="*/ 2949222 w 2949222"/>
              <a:gd name="connsiteY2" fmla="*/ 0 h 4607277"/>
              <a:gd name="connsiteX3" fmla="*/ 2942166 w 2949222"/>
              <a:gd name="connsiteY3" fmla="*/ 4607277 h 4607277"/>
              <a:gd name="connsiteX4" fmla="*/ 2109611 w 2949222"/>
              <a:gd name="connsiteY4" fmla="*/ 4571999 h 4607277"/>
              <a:gd name="connsiteX0" fmla="*/ 2109611 w 2949222"/>
              <a:gd name="connsiteY0" fmla="*/ 4571999 h 4571999"/>
              <a:gd name="connsiteX1" fmla="*/ 0 w 2949222"/>
              <a:gd name="connsiteY1" fmla="*/ 7055 h 4571999"/>
              <a:gd name="connsiteX2" fmla="*/ 2949222 w 2949222"/>
              <a:gd name="connsiteY2" fmla="*/ 0 h 4571999"/>
              <a:gd name="connsiteX3" fmla="*/ 2942166 w 2949222"/>
              <a:gd name="connsiteY3" fmla="*/ 4571999 h 4571999"/>
              <a:gd name="connsiteX4" fmla="*/ 2109611 w 2949222"/>
              <a:gd name="connsiteY4" fmla="*/ 4571999 h 457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9222" h="4571999">
                <a:moveTo>
                  <a:pt x="2109611" y="4571999"/>
                </a:moveTo>
                <a:lnTo>
                  <a:pt x="0" y="7055"/>
                </a:lnTo>
                <a:lnTo>
                  <a:pt x="2949222" y="0"/>
                </a:lnTo>
                <a:lnTo>
                  <a:pt x="2942166" y="4571999"/>
                </a:lnTo>
                <a:lnTo>
                  <a:pt x="2109611" y="4571999"/>
                </a:lnTo>
                <a:close/>
              </a:path>
            </a:pathLst>
          </a:custGeom>
          <a:solidFill>
            <a:srgbClr val="152D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7056" y="4528392"/>
            <a:ext cx="9144000" cy="0"/>
          </a:xfrm>
          <a:prstGeom prst="line">
            <a:avLst/>
          </a:prstGeom>
          <a:ln w="28575" cmpd="sng">
            <a:solidFill>
              <a:srgbClr val="FAA71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itle 14"/>
          <p:cNvSpPr>
            <a:spLocks noGrp="1"/>
          </p:cNvSpPr>
          <p:nvPr>
            <p:ph type="title"/>
          </p:nvPr>
        </p:nvSpPr>
        <p:spPr>
          <a:xfrm>
            <a:off x="457200" y="972490"/>
            <a:ext cx="6400800" cy="1141001"/>
          </a:xfrm>
        </p:spPr>
        <p:txBody>
          <a:bodyPr lIns="0" rIns="0" anchor="b" anchorCtr="0"/>
          <a:lstStyle>
            <a:lvl1pPr>
              <a:lnSpc>
                <a:spcPct val="80000"/>
              </a:lnSpc>
              <a:defRPr sz="5400" b="0">
                <a:solidFill>
                  <a:srgbClr val="152D4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457200" y="2192459"/>
            <a:ext cx="6597650" cy="746125"/>
          </a:xfrm>
        </p:spPr>
        <p:txBody>
          <a:bodyPr lIns="0" rIns="0">
            <a:noAutofit/>
          </a:bodyPr>
          <a:lstStyle>
            <a:lvl1pPr marL="0" indent="0">
              <a:lnSpc>
                <a:spcPct val="80000"/>
              </a:lnSpc>
              <a:buNone/>
              <a:defRPr sz="2800">
                <a:solidFill>
                  <a:srgbClr val="7F7F7F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6557817" y="6232772"/>
            <a:ext cx="2282241" cy="297677"/>
          </a:xfrm>
        </p:spPr>
        <p:txBody>
          <a:bodyPr lIns="0" rIns="0">
            <a:noAutofit/>
          </a:bodyPr>
          <a:lstStyle>
            <a:lvl1pPr marL="0" indent="0" algn="r">
              <a:lnSpc>
                <a:spcPct val="90000"/>
              </a:lnSpc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April 27, 2018</a:t>
            </a:r>
          </a:p>
        </p:txBody>
      </p:sp>
      <p:sp>
        <p:nvSpPr>
          <p:cNvPr id="16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5833491" y="5864400"/>
            <a:ext cx="3006567" cy="350898"/>
          </a:xfrm>
        </p:spPr>
        <p:txBody>
          <a:bodyPr lIns="0" rIns="0">
            <a:noAutofit/>
          </a:bodyPr>
          <a:lstStyle>
            <a:lvl1pPr marL="0" indent="0" algn="r">
              <a:lnSpc>
                <a:spcPct val="80000"/>
              </a:lnSpc>
              <a:buNone/>
              <a:defRPr sz="2400">
                <a:solidFill>
                  <a:srgbClr val="042B4A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1034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" y="5423770"/>
            <a:ext cx="5553076" cy="170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080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57200" y="1555750"/>
            <a:ext cx="8229600" cy="4306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11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able Placeholder 3"/>
          <p:cNvSpPr>
            <a:spLocks noGrp="1"/>
          </p:cNvSpPr>
          <p:nvPr>
            <p:ph type="tbl" sz="quarter" idx="11"/>
          </p:nvPr>
        </p:nvSpPr>
        <p:spPr>
          <a:xfrm>
            <a:off x="457200" y="1555750"/>
            <a:ext cx="8229600" cy="4306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91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9144000" cy="4918364"/>
          </a:xfrm>
          <a:solidFill>
            <a:srgbClr val="D1D3D4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3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4582583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572000" y="1216122"/>
            <a:ext cx="4582583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4572000" y="1216122"/>
            <a:ext cx="0" cy="4918364"/>
          </a:xfrm>
          <a:prstGeom prst="line">
            <a:avLst/>
          </a:prstGeom>
          <a:ln>
            <a:solidFill>
              <a:srgbClr val="4264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959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6564644" y="6359525"/>
            <a:ext cx="1692771" cy="362076"/>
          </a:xfrm>
          <a:prstGeom prst="rect">
            <a:avLst/>
          </a:prstGeom>
          <a:noFill/>
        </p:spPr>
        <p:txBody>
          <a:bodyPr wrap="none" lIns="0" rIns="0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err="1">
                <a:solidFill>
                  <a:srgbClr val="042B4A"/>
                </a:solidFill>
                <a:latin typeface="+mn-lt"/>
                <a:cs typeface="Calibri"/>
              </a:rPr>
              <a:t>MassHireFallRiverCareers.org</a:t>
            </a:r>
            <a:endParaRPr lang="en-US" sz="1000" dirty="0">
              <a:solidFill>
                <a:srgbClr val="042B4A"/>
              </a:solidFill>
              <a:latin typeface="+mn-lt"/>
              <a:cs typeface="Calibri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Media Placeholder 2"/>
          <p:cNvSpPr>
            <a:spLocks noGrp="1"/>
          </p:cNvSpPr>
          <p:nvPr>
            <p:ph type="media" sz="quarter" idx="10"/>
          </p:nvPr>
        </p:nvSpPr>
        <p:spPr>
          <a:xfrm>
            <a:off x="0" y="1236663"/>
            <a:ext cx="9144000" cy="5621337"/>
          </a:xfrm>
          <a:solidFill>
            <a:schemeClr val="accent1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52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32B4A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42B4A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spc="-5" dirty="0"/>
              <a:t>MassHireGreaterLowell.com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42B4A"/>
                </a:solidFill>
                <a:latin typeface="Calibri"/>
                <a:cs typeface="Calibri"/>
              </a:defRPr>
            </a:lvl1pPr>
          </a:lstStyle>
          <a:p>
            <a:pPr marL="88900">
              <a:lnSpc>
                <a:spcPts val="104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4108951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7926705" cy="1217930"/>
          </a:xfrm>
          <a:custGeom>
            <a:avLst/>
            <a:gdLst/>
            <a:ahLst/>
            <a:cxnLst/>
            <a:rect l="l" t="t" r="r" b="b"/>
            <a:pathLst>
              <a:path w="7926705" h="1217930">
                <a:moveTo>
                  <a:pt x="0" y="1217676"/>
                </a:moveTo>
                <a:lnTo>
                  <a:pt x="7926324" y="1217676"/>
                </a:lnTo>
                <a:lnTo>
                  <a:pt x="7926324" y="0"/>
                </a:lnTo>
                <a:lnTo>
                  <a:pt x="0" y="0"/>
                </a:lnTo>
                <a:lnTo>
                  <a:pt x="0" y="1217676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213360" y="6306311"/>
            <a:ext cx="659891" cy="419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926323" y="0"/>
            <a:ext cx="1217930" cy="1217930"/>
          </a:xfrm>
          <a:custGeom>
            <a:avLst/>
            <a:gdLst/>
            <a:ahLst/>
            <a:cxnLst/>
            <a:rect l="l" t="t" r="r" b="b"/>
            <a:pathLst>
              <a:path w="1217929" h="1217930">
                <a:moveTo>
                  <a:pt x="0" y="1217676"/>
                </a:moveTo>
                <a:lnTo>
                  <a:pt x="1217676" y="1217676"/>
                </a:lnTo>
                <a:lnTo>
                  <a:pt x="1217676" y="0"/>
                </a:lnTo>
                <a:lnTo>
                  <a:pt x="0" y="0"/>
                </a:lnTo>
                <a:lnTo>
                  <a:pt x="0" y="1217676"/>
                </a:lnTo>
                <a:close/>
              </a:path>
            </a:pathLst>
          </a:custGeom>
          <a:solidFill>
            <a:srgbClr val="405B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7926327" y="0"/>
            <a:ext cx="741045" cy="1217930"/>
          </a:xfrm>
          <a:custGeom>
            <a:avLst/>
            <a:gdLst/>
            <a:ahLst/>
            <a:cxnLst/>
            <a:rect l="l" t="t" r="r" b="b"/>
            <a:pathLst>
              <a:path w="741045" h="1217930">
                <a:moveTo>
                  <a:pt x="0" y="0"/>
                </a:moveTo>
                <a:lnTo>
                  <a:pt x="0" y="1217676"/>
                </a:lnTo>
                <a:lnTo>
                  <a:pt x="740664" y="1217676"/>
                </a:lnTo>
                <a:lnTo>
                  <a:pt x="0" y="0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009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9144000" y="1212850"/>
            <a:ext cx="0" cy="5085715"/>
          </a:xfrm>
          <a:custGeom>
            <a:avLst/>
            <a:gdLst/>
            <a:ahLst/>
            <a:cxnLst/>
            <a:rect l="l" t="t" r="r" b="b"/>
            <a:pathLst>
              <a:path h="5085715">
                <a:moveTo>
                  <a:pt x="0" y="0"/>
                </a:moveTo>
                <a:lnTo>
                  <a:pt x="0" y="508523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0" y="1219200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42B4A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spc="-5" dirty="0"/>
              <a:t>MassHireGreaterLowell.com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42B4A"/>
                </a:solidFill>
                <a:latin typeface="Calibri"/>
                <a:cs typeface="Calibri"/>
              </a:defRPr>
            </a:lvl1pPr>
          </a:lstStyle>
          <a:p>
            <a:pPr marL="88900">
              <a:lnSpc>
                <a:spcPts val="104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370642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37106"/>
            <a:ext cx="9951357" cy="4816923"/>
          </a:xfrm>
          <a:prstGeom prst="rect">
            <a:avLst/>
          </a:prstGeom>
          <a:solidFill>
            <a:srgbClr val="152D49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52D49"/>
              </a:solidFill>
            </a:endParaRPr>
          </a:p>
        </p:txBody>
      </p:sp>
      <p:sp>
        <p:nvSpPr>
          <p:cNvPr id="4" name="Freeform 3"/>
          <p:cNvSpPr/>
          <p:nvPr userDrawn="1"/>
        </p:nvSpPr>
        <p:spPr>
          <a:xfrm>
            <a:off x="6846454" y="-37105"/>
            <a:ext cx="3286607" cy="5663682"/>
          </a:xfrm>
          <a:custGeom>
            <a:avLst/>
            <a:gdLst>
              <a:gd name="connsiteX0" fmla="*/ 2123722 w 2949222"/>
              <a:gd name="connsiteY0" fmla="*/ 4614333 h 4614333"/>
              <a:gd name="connsiteX1" fmla="*/ 0 w 2949222"/>
              <a:gd name="connsiteY1" fmla="*/ 7055 h 4614333"/>
              <a:gd name="connsiteX2" fmla="*/ 2949222 w 2949222"/>
              <a:gd name="connsiteY2" fmla="*/ 0 h 4614333"/>
              <a:gd name="connsiteX3" fmla="*/ 2942166 w 2949222"/>
              <a:gd name="connsiteY3" fmla="*/ 4607277 h 4614333"/>
              <a:gd name="connsiteX4" fmla="*/ 2123722 w 2949222"/>
              <a:gd name="connsiteY4" fmla="*/ 4614333 h 4614333"/>
              <a:gd name="connsiteX0" fmla="*/ 2109611 w 2949222"/>
              <a:gd name="connsiteY0" fmla="*/ 4571999 h 4607277"/>
              <a:gd name="connsiteX1" fmla="*/ 0 w 2949222"/>
              <a:gd name="connsiteY1" fmla="*/ 7055 h 4607277"/>
              <a:gd name="connsiteX2" fmla="*/ 2949222 w 2949222"/>
              <a:gd name="connsiteY2" fmla="*/ 0 h 4607277"/>
              <a:gd name="connsiteX3" fmla="*/ 2942166 w 2949222"/>
              <a:gd name="connsiteY3" fmla="*/ 4607277 h 4607277"/>
              <a:gd name="connsiteX4" fmla="*/ 2109611 w 2949222"/>
              <a:gd name="connsiteY4" fmla="*/ 4571999 h 4607277"/>
              <a:gd name="connsiteX0" fmla="*/ 2109611 w 2949222"/>
              <a:gd name="connsiteY0" fmla="*/ 4571999 h 4571999"/>
              <a:gd name="connsiteX1" fmla="*/ 0 w 2949222"/>
              <a:gd name="connsiteY1" fmla="*/ 7055 h 4571999"/>
              <a:gd name="connsiteX2" fmla="*/ 2949222 w 2949222"/>
              <a:gd name="connsiteY2" fmla="*/ 0 h 4571999"/>
              <a:gd name="connsiteX3" fmla="*/ 2942166 w 2949222"/>
              <a:gd name="connsiteY3" fmla="*/ 4571999 h 4571999"/>
              <a:gd name="connsiteX4" fmla="*/ 2109611 w 2949222"/>
              <a:gd name="connsiteY4" fmla="*/ 4571999 h 457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9222" h="4571999">
                <a:moveTo>
                  <a:pt x="2109611" y="4571999"/>
                </a:moveTo>
                <a:lnTo>
                  <a:pt x="0" y="7055"/>
                </a:lnTo>
                <a:lnTo>
                  <a:pt x="2949222" y="0"/>
                </a:lnTo>
                <a:lnTo>
                  <a:pt x="2942166" y="4571999"/>
                </a:lnTo>
                <a:lnTo>
                  <a:pt x="2109611" y="4571999"/>
                </a:lnTo>
                <a:close/>
              </a:path>
            </a:pathLst>
          </a:custGeom>
          <a:solidFill>
            <a:srgbClr val="405B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6557817" y="6232772"/>
            <a:ext cx="2282241" cy="297677"/>
          </a:xfrm>
        </p:spPr>
        <p:txBody>
          <a:bodyPr lIns="0" rIns="0">
            <a:noAutofit/>
          </a:bodyPr>
          <a:lstStyle>
            <a:lvl1pPr marL="0" indent="0" algn="r">
              <a:lnSpc>
                <a:spcPct val="90000"/>
              </a:lnSpc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April 27, 2018</a:t>
            </a:r>
          </a:p>
        </p:txBody>
      </p:sp>
      <p:sp>
        <p:nvSpPr>
          <p:cNvPr id="10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5833491" y="5864400"/>
            <a:ext cx="3006567" cy="350898"/>
          </a:xfrm>
        </p:spPr>
        <p:txBody>
          <a:bodyPr lIns="0" rIns="0">
            <a:noAutofit/>
          </a:bodyPr>
          <a:lstStyle>
            <a:lvl1pPr marL="0" indent="0" algn="r">
              <a:lnSpc>
                <a:spcPct val="80000"/>
              </a:lnSpc>
              <a:buNone/>
              <a:defRPr sz="2400">
                <a:solidFill>
                  <a:srgbClr val="042B4A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1" name="Title 14"/>
          <p:cNvSpPr>
            <a:spLocks noGrp="1"/>
          </p:cNvSpPr>
          <p:nvPr>
            <p:ph type="title"/>
          </p:nvPr>
        </p:nvSpPr>
        <p:spPr>
          <a:xfrm>
            <a:off x="457200" y="972490"/>
            <a:ext cx="6400800" cy="1141001"/>
          </a:xfrm>
        </p:spPr>
        <p:txBody>
          <a:bodyPr lIns="0" rIns="0" anchor="b" anchorCtr="0"/>
          <a:lstStyle>
            <a:lvl1pPr>
              <a:lnSpc>
                <a:spcPct val="80000"/>
              </a:lnSpc>
              <a:defRPr sz="54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457200" y="2192459"/>
            <a:ext cx="6597650" cy="746125"/>
          </a:xfrm>
        </p:spPr>
        <p:txBody>
          <a:bodyPr lIns="0" rIns="0">
            <a:noAutofit/>
          </a:bodyPr>
          <a:lstStyle>
            <a:lvl1pPr marL="0" indent="0">
              <a:lnSpc>
                <a:spcPct val="80000"/>
              </a:lnSpc>
              <a:buNone/>
              <a:defRPr sz="2800">
                <a:solidFill>
                  <a:srgbClr val="FCA71E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2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" y="5423770"/>
            <a:ext cx="5553076" cy="170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4891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82296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2864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5214309" y="6359525"/>
            <a:ext cx="1692771" cy="362076"/>
          </a:xfrm>
          <a:prstGeom prst="rect">
            <a:avLst/>
          </a:prstGeom>
          <a:noFill/>
        </p:spPr>
        <p:txBody>
          <a:bodyPr wrap="none" lIns="0" rIns="0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dirty="0">
              <a:solidFill>
                <a:srgbClr val="042B4A"/>
              </a:solidFill>
              <a:latin typeface="+mn-lt"/>
              <a:cs typeface="Calibri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4781548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7878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Content Placeholder 16"/>
          <p:cNvSpPr>
            <a:spLocks noGrp="1"/>
          </p:cNvSpPr>
          <p:nvPr>
            <p:ph sz="quarter" idx="11"/>
          </p:nvPr>
        </p:nvSpPr>
        <p:spPr>
          <a:xfrm>
            <a:off x="6085416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Content Placeholder 16"/>
          <p:cNvSpPr>
            <a:spLocks noGrp="1"/>
          </p:cNvSpPr>
          <p:nvPr>
            <p:ph sz="quarter" idx="12"/>
          </p:nvPr>
        </p:nvSpPr>
        <p:spPr>
          <a:xfrm>
            <a:off x="3276600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740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6"/>
            <a:ext cx="3987800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16"/>
          <p:cNvSpPr>
            <a:spLocks noGrp="1"/>
          </p:cNvSpPr>
          <p:nvPr>
            <p:ph sz="quarter" idx="11"/>
          </p:nvPr>
        </p:nvSpPr>
        <p:spPr>
          <a:xfrm>
            <a:off x="457200" y="3820583"/>
            <a:ext cx="3987800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Content Placeholder 16"/>
          <p:cNvSpPr>
            <a:spLocks noGrp="1"/>
          </p:cNvSpPr>
          <p:nvPr>
            <p:ph sz="quarter" idx="12"/>
          </p:nvPr>
        </p:nvSpPr>
        <p:spPr>
          <a:xfrm>
            <a:off x="4698999" y="1446236"/>
            <a:ext cx="3987799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Content Placeholder 16"/>
          <p:cNvSpPr>
            <a:spLocks noGrp="1"/>
          </p:cNvSpPr>
          <p:nvPr>
            <p:ph sz="quarter" idx="13"/>
          </p:nvPr>
        </p:nvSpPr>
        <p:spPr>
          <a:xfrm>
            <a:off x="4698999" y="3820583"/>
            <a:ext cx="3987799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01834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65"/>
            <a:ext cx="3881968" cy="494851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61479"/>
            <a:ext cx="3881967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"/>
          <p:cNvSpPr>
            <a:spLocks noGrp="1"/>
          </p:cNvSpPr>
          <p:nvPr>
            <p:ph type="body" idx="10"/>
          </p:nvPr>
        </p:nvSpPr>
        <p:spPr>
          <a:xfrm>
            <a:off x="4804832" y="1463065"/>
            <a:ext cx="3881967" cy="494851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Content Placeholder 3"/>
          <p:cNvSpPr>
            <a:spLocks noGrp="1"/>
          </p:cNvSpPr>
          <p:nvPr>
            <p:ph sz="half" idx="11"/>
          </p:nvPr>
        </p:nvSpPr>
        <p:spPr>
          <a:xfrm>
            <a:off x="4804833" y="2061479"/>
            <a:ext cx="3881966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8345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64"/>
            <a:ext cx="2559051" cy="759435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4434977" y="6356310"/>
            <a:ext cx="1692771" cy="362076"/>
          </a:xfrm>
          <a:prstGeom prst="rect">
            <a:avLst/>
          </a:prstGeom>
          <a:noFill/>
        </p:spPr>
        <p:txBody>
          <a:bodyPr wrap="none" lIns="0" rIns="0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dirty="0">
              <a:solidFill>
                <a:srgbClr val="042B4A"/>
              </a:solidFill>
              <a:latin typeface="+mn-lt"/>
              <a:cs typeface="Calibri"/>
            </a:endParaRPr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/>
          <p:cNvSpPr>
            <a:spLocks noGrp="1"/>
          </p:cNvSpPr>
          <p:nvPr>
            <p:ph type="body" idx="10"/>
          </p:nvPr>
        </p:nvSpPr>
        <p:spPr>
          <a:xfrm>
            <a:off x="6127748" y="1463064"/>
            <a:ext cx="2559051" cy="759435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1"/>
          </p:nvPr>
        </p:nvSpPr>
        <p:spPr>
          <a:xfrm>
            <a:off x="6127749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2"/>
          </p:nvPr>
        </p:nvSpPr>
        <p:spPr>
          <a:xfrm>
            <a:off x="3276600" y="1463064"/>
            <a:ext cx="2559051" cy="759435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3"/>
          </p:nvPr>
        </p:nvSpPr>
        <p:spPr>
          <a:xfrm>
            <a:off x="3276601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28487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7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10017"/>
            <a:ext cx="9144000" cy="1227101"/>
          </a:xfrm>
          <a:prstGeom prst="rect">
            <a:avLst/>
          </a:prstGeom>
          <a:solidFill>
            <a:srgbClr val="152D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44623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 descr="MassHire Logo.png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70" y="6306354"/>
            <a:ext cx="660400" cy="418422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4352636" y="6359525"/>
            <a:ext cx="3904779" cy="362076"/>
          </a:xfrm>
          <a:prstGeom prst="rect">
            <a:avLst/>
          </a:prstGeom>
          <a:noFill/>
        </p:spPr>
        <p:txBody>
          <a:bodyPr wrap="none" lIns="0" rIns="0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042B4A"/>
                </a:solidFill>
                <a:latin typeface="+mn-lt"/>
                <a:cs typeface="Calibri"/>
              </a:rPr>
              <a:t>MassHireMVWB.org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rgbClr val="152D4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0" y="6200016"/>
            <a:ext cx="9144000" cy="0"/>
          </a:xfrm>
          <a:prstGeom prst="line">
            <a:avLst/>
          </a:prstGeom>
          <a:ln w="12700" cmpd="sng">
            <a:solidFill>
              <a:srgbClr val="152D4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 userDrawn="1"/>
        </p:nvSpPr>
        <p:spPr>
          <a:xfrm>
            <a:off x="7926917" y="0"/>
            <a:ext cx="1217083" cy="1217083"/>
          </a:xfrm>
          <a:prstGeom prst="rect">
            <a:avLst/>
          </a:prstGeom>
          <a:solidFill>
            <a:srgbClr val="405B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/>
          <p:cNvSpPr/>
          <p:nvPr userDrawn="1"/>
        </p:nvSpPr>
        <p:spPr>
          <a:xfrm>
            <a:off x="7926917" y="2"/>
            <a:ext cx="739678" cy="1217082"/>
          </a:xfrm>
          <a:prstGeom prst="rtTriangle">
            <a:avLst/>
          </a:prstGeom>
          <a:solidFill>
            <a:srgbClr val="152D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73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8" r:id="rId3"/>
    <p:sldLayoutId id="2147483650" r:id="rId4"/>
    <p:sldLayoutId id="2147483652" r:id="rId5"/>
    <p:sldLayoutId id="2147483659" r:id="rId6"/>
    <p:sldLayoutId id="2147483653" r:id="rId7"/>
    <p:sldLayoutId id="2147483660" r:id="rId8"/>
    <p:sldLayoutId id="2147483654" r:id="rId9"/>
    <p:sldLayoutId id="2147483663" r:id="rId10"/>
    <p:sldLayoutId id="2147483664" r:id="rId11"/>
    <p:sldLayoutId id="2147483656" r:id="rId12"/>
    <p:sldLayoutId id="2147483662" r:id="rId13"/>
    <p:sldLayoutId id="2147483661" r:id="rId14"/>
    <p:sldLayoutId id="2147483666" r:id="rId15"/>
    <p:sldLayoutId id="2147483668" r:id="rId16"/>
  </p:sldLayoutIdLst>
  <p:hf hd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rgbClr val="FFFFFF"/>
          </a:solidFill>
          <a:latin typeface="+mj-lt"/>
          <a:ea typeface="+mj-ea"/>
          <a:cs typeface="Calibri"/>
        </a:defRPr>
      </a:lvl1pPr>
    </p:titleStyle>
    <p:bodyStyle>
      <a:lvl1pPr marL="285750" indent="-285750" algn="l" defTabSz="457200" rtl="0" eaLnBrk="1" latinLnBrk="0" hangingPunct="1">
        <a:lnSpc>
          <a:spcPct val="90000"/>
        </a:lnSpc>
        <a:spcBef>
          <a:spcPts val="1800"/>
        </a:spcBef>
        <a:buClr>
          <a:srgbClr val="405B76"/>
        </a:buClr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36600" indent="-287338" algn="l" defTabSz="457200" rtl="0" eaLnBrk="1" latinLnBrk="0" hangingPunct="1">
        <a:lnSpc>
          <a:spcPct val="90000"/>
        </a:lnSpc>
        <a:spcBef>
          <a:spcPts val="900"/>
        </a:spcBef>
        <a:buClr>
          <a:srgbClr val="405B76"/>
        </a:buClr>
        <a:buFont typeface="Lucida Grande"/>
        <a:buChar char="–"/>
        <a:tabLst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90613" indent="-228600" algn="l" defTabSz="457200" rtl="0" eaLnBrk="1" latinLnBrk="0" hangingPunct="1">
        <a:lnSpc>
          <a:spcPct val="90000"/>
        </a:lnSpc>
        <a:spcBef>
          <a:spcPts val="900"/>
        </a:spcBef>
        <a:buClr>
          <a:srgbClr val="405B76"/>
        </a:buClr>
        <a:buFont typeface="Arial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543050" indent="-225425" algn="l" defTabSz="457200" rtl="0" eaLnBrk="1" latinLnBrk="0" hangingPunct="1">
        <a:lnSpc>
          <a:spcPct val="90000"/>
        </a:lnSpc>
        <a:spcBef>
          <a:spcPts val="900"/>
        </a:spcBef>
        <a:buClr>
          <a:srgbClr val="405B76"/>
        </a:buClr>
        <a:buFont typeface="Lucida Grande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943100" indent="-228600" algn="l" defTabSz="457200" rtl="0" eaLnBrk="1" latinLnBrk="0" hangingPunct="1">
        <a:lnSpc>
          <a:spcPct val="90000"/>
        </a:lnSpc>
        <a:spcBef>
          <a:spcPts val="900"/>
        </a:spcBef>
        <a:buClr>
          <a:srgbClr val="405B76"/>
        </a:buClr>
        <a:buFont typeface="Arial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aseripais@masshiremvwb.org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104" y="1971602"/>
            <a:ext cx="7223295" cy="1141001"/>
          </a:xfrm>
        </p:spPr>
        <p:txBody>
          <a:bodyPr/>
          <a:lstStyle/>
          <a:p>
            <a:br>
              <a:rPr lang="en-US" dirty="0"/>
            </a:br>
            <a:r>
              <a:rPr lang="en-US" sz="4400" b="1" dirty="0"/>
              <a:t>CITY OF LAWRENCE YOUTH AI WORKFORCE TRAINING SERVICES </a:t>
            </a:r>
            <a:br>
              <a:rPr lang="en-US" i="1" dirty="0"/>
            </a:br>
            <a:r>
              <a:rPr lang="en-US" dirty="0"/>
              <a:t> </a:t>
            </a:r>
            <a:endParaRPr lang="en-US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549105" y="3221596"/>
            <a:ext cx="6597650" cy="114100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Request for Proposals Bidders Conference</a:t>
            </a:r>
            <a:br>
              <a:rPr lang="en-US" dirty="0"/>
            </a:br>
            <a:r>
              <a:rPr lang="en-US" dirty="0"/>
              <a:t>September 8, 2026</a:t>
            </a:r>
            <a:endParaRPr lang="en-US" dirty="0">
              <a:cs typeface="Calibri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028A74D-6106-459B-8CC4-A1EA20C4FF61}"/>
              </a:ext>
            </a:extLst>
          </p:cNvPr>
          <p:cNvSpPr txBox="1">
            <a:spLocks/>
          </p:cNvSpPr>
          <p:nvPr/>
        </p:nvSpPr>
        <p:spPr>
          <a:xfrm>
            <a:off x="450680" y="4763814"/>
            <a:ext cx="6597650" cy="746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 algn="l" defTabSz="4572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rgbClr val="405B76"/>
              </a:buClr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36600" indent="-287338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rgbClr val="405B76"/>
              </a:buClr>
              <a:buFont typeface="Lucida Grande"/>
              <a:buChar char="–"/>
              <a:tabLst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90613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rgbClr val="405B76"/>
              </a:buClr>
              <a:buFont typeface="Arial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225425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rgbClr val="405B76"/>
              </a:buClr>
              <a:buFont typeface="Lucida Grande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943100" indent="-22860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Clr>
                <a:srgbClr val="405B76"/>
              </a:buClr>
              <a:buFont typeface="Arial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/>
              <a:buNone/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6715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F1894-2FCB-9590-EC57-B9C855F11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2A7CE63-97C3-7D5A-841A-F555E69BE564}"/>
              </a:ext>
            </a:extLst>
          </p:cNvPr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D55BDA0-7CD4-5A38-DBD4-214A6B4EC71E}"/>
              </a:ext>
            </a:extLst>
          </p:cNvPr>
          <p:cNvSpPr/>
          <p:nvPr/>
        </p:nvSpPr>
        <p:spPr>
          <a:xfrm>
            <a:off x="0" y="6199632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152D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96AD72C-24AD-B982-4E56-18CE98792D5F}"/>
              </a:ext>
            </a:extLst>
          </p:cNvPr>
          <p:cNvSpPr/>
          <p:nvPr/>
        </p:nvSpPr>
        <p:spPr>
          <a:xfrm>
            <a:off x="7926323" y="0"/>
            <a:ext cx="1217930" cy="1217930"/>
          </a:xfrm>
          <a:custGeom>
            <a:avLst/>
            <a:gdLst/>
            <a:ahLst/>
            <a:cxnLst/>
            <a:rect l="l" t="t" r="r" b="b"/>
            <a:pathLst>
              <a:path w="1217929" h="1217930">
                <a:moveTo>
                  <a:pt x="0" y="1217676"/>
                </a:moveTo>
                <a:lnTo>
                  <a:pt x="1217676" y="1217676"/>
                </a:lnTo>
                <a:lnTo>
                  <a:pt x="1217676" y="0"/>
                </a:lnTo>
                <a:lnTo>
                  <a:pt x="0" y="0"/>
                </a:lnTo>
                <a:lnTo>
                  <a:pt x="0" y="1217676"/>
                </a:lnTo>
                <a:close/>
              </a:path>
            </a:pathLst>
          </a:custGeom>
          <a:solidFill>
            <a:srgbClr val="405B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349AD60-57E2-8A00-0F20-5C89090BD394}"/>
              </a:ext>
            </a:extLst>
          </p:cNvPr>
          <p:cNvSpPr/>
          <p:nvPr/>
        </p:nvSpPr>
        <p:spPr>
          <a:xfrm>
            <a:off x="7926327" y="0"/>
            <a:ext cx="741045" cy="1217930"/>
          </a:xfrm>
          <a:custGeom>
            <a:avLst/>
            <a:gdLst/>
            <a:ahLst/>
            <a:cxnLst/>
            <a:rect l="l" t="t" r="r" b="b"/>
            <a:pathLst>
              <a:path w="741045" h="1217930">
                <a:moveTo>
                  <a:pt x="0" y="0"/>
                </a:moveTo>
                <a:lnTo>
                  <a:pt x="0" y="1217676"/>
                </a:lnTo>
                <a:lnTo>
                  <a:pt x="740664" y="1217676"/>
                </a:lnTo>
                <a:lnTo>
                  <a:pt x="0" y="0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7F917C0B-CE7A-FD9A-D065-923CFF8D94FD}"/>
              </a:ext>
            </a:extLst>
          </p:cNvPr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009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732FE530-B1D6-C8CD-6804-3D1653D040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6629" y="305753"/>
            <a:ext cx="821017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3600" spc="-10" dirty="0"/>
              <a:t>Scope of Services/Deliverables cont.</a:t>
            </a:r>
            <a:endParaRPr sz="3600" dirty="0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AB723B8A-0380-1D6B-2691-9FD65C39CF2F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045"/>
              </a:lnSpc>
            </a:pPr>
            <a:fld id="{81D60167-4931-47E6-BA6A-407CBD079E47}" type="slidenum">
              <a:rPr spc="-5" dirty="0"/>
              <a:t>10</a:t>
            </a:fld>
            <a:endParaRPr spc="-5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79379E59-5E1E-B189-D593-BC1236E40C68}"/>
              </a:ext>
            </a:extLst>
          </p:cNvPr>
          <p:cNvSpPr txBox="1"/>
          <p:nvPr/>
        </p:nvSpPr>
        <p:spPr>
          <a:xfrm>
            <a:off x="78729" y="1203452"/>
            <a:ext cx="8373745" cy="39780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2709">
              <a:lnSpc>
                <a:spcPct val="100000"/>
              </a:lnSpc>
              <a:spcBef>
                <a:spcPts val="1460"/>
              </a:spcBef>
              <a:tabLst>
                <a:tab pos="445770" algn="l"/>
              </a:tabLst>
            </a:pPr>
            <a:r>
              <a:rPr lang="en-US" sz="2800" spc="-5" dirty="0">
                <a:solidFill>
                  <a:srgbClr val="032B4A"/>
                </a:solidFill>
                <a:cs typeface="Calibri"/>
              </a:rPr>
              <a:t>6. Career Readiness</a:t>
            </a:r>
            <a:endParaRPr lang="en-US" sz="2800" dirty="0">
              <a:cs typeface="Calibri"/>
            </a:endParaRPr>
          </a:p>
          <a:p>
            <a:pPr marL="92709">
              <a:lnSpc>
                <a:spcPct val="100000"/>
              </a:lnSpc>
              <a:spcBef>
                <a:spcPts val="1460"/>
              </a:spcBef>
              <a:tabLst>
                <a:tab pos="445770" algn="l"/>
              </a:tabLst>
            </a:pPr>
            <a:r>
              <a:rPr lang="en-US" sz="2800" spc="-30" dirty="0">
                <a:solidFill>
                  <a:srgbClr val="032B4A"/>
                </a:solidFill>
                <a:cs typeface="Calibri"/>
              </a:rPr>
              <a:t>7. Work-Based Learning (see slide 14)</a:t>
            </a:r>
          </a:p>
          <a:p>
            <a:pPr marL="92709">
              <a:lnSpc>
                <a:spcPct val="100000"/>
              </a:lnSpc>
              <a:spcBef>
                <a:spcPts val="1460"/>
              </a:spcBef>
              <a:tabLst>
                <a:tab pos="445770" algn="l"/>
              </a:tabLst>
            </a:pPr>
            <a:r>
              <a:rPr lang="en-US" sz="2800" spc="-30" dirty="0">
                <a:solidFill>
                  <a:srgbClr val="032B4A"/>
                </a:solidFill>
                <a:cs typeface="Calibri"/>
              </a:rPr>
              <a:t>8. Assist Participants in Obtaining Job Placement </a:t>
            </a:r>
          </a:p>
          <a:p>
            <a:pPr marL="92709">
              <a:lnSpc>
                <a:spcPct val="100000"/>
              </a:lnSpc>
              <a:spcBef>
                <a:spcPts val="1460"/>
              </a:spcBef>
              <a:tabLst>
                <a:tab pos="445770" algn="l"/>
              </a:tabLst>
            </a:pPr>
            <a:r>
              <a:rPr lang="en-US" sz="2800" spc="-30" dirty="0">
                <a:solidFill>
                  <a:srgbClr val="032B4A"/>
                </a:solidFill>
                <a:cs typeface="Calibri"/>
              </a:rPr>
              <a:t>9. Follow-Up Services (for a minimum of 12 months after program exit)</a:t>
            </a:r>
          </a:p>
          <a:p>
            <a:pPr marL="92709">
              <a:lnSpc>
                <a:spcPct val="100000"/>
              </a:lnSpc>
              <a:spcBef>
                <a:spcPts val="1460"/>
              </a:spcBef>
              <a:tabLst>
                <a:tab pos="445770" algn="l"/>
              </a:tabLst>
            </a:pPr>
            <a:r>
              <a:rPr lang="en-US" sz="2800" spc="-30" dirty="0">
                <a:solidFill>
                  <a:srgbClr val="032B4A"/>
                </a:solidFill>
                <a:cs typeface="Calibri"/>
              </a:rPr>
              <a:t>10. Employer Engagement </a:t>
            </a:r>
          </a:p>
          <a:p>
            <a:pPr marL="92709">
              <a:lnSpc>
                <a:spcPct val="100000"/>
              </a:lnSpc>
              <a:spcBef>
                <a:spcPts val="1460"/>
              </a:spcBef>
              <a:tabLst>
                <a:tab pos="445770" algn="l"/>
              </a:tabLst>
            </a:pPr>
            <a:r>
              <a:rPr lang="en-US" sz="2800" spc="-30" dirty="0">
                <a:solidFill>
                  <a:srgbClr val="032B4A"/>
                </a:solidFill>
                <a:cs typeface="Calibri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147580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39CD1-FD61-FCEB-FBBA-FFB16240A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76FDA55-4D9D-CE2F-4870-BCD2C83ED55A}"/>
              </a:ext>
            </a:extLst>
          </p:cNvPr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EB2612F-9960-EEC1-0FE1-8D11A5451ABD}"/>
              </a:ext>
            </a:extLst>
          </p:cNvPr>
          <p:cNvSpPr/>
          <p:nvPr/>
        </p:nvSpPr>
        <p:spPr>
          <a:xfrm>
            <a:off x="0" y="6199632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152D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8386E653-88C7-3C22-3A68-AE98AF16C575}"/>
              </a:ext>
            </a:extLst>
          </p:cNvPr>
          <p:cNvSpPr/>
          <p:nvPr/>
        </p:nvSpPr>
        <p:spPr>
          <a:xfrm>
            <a:off x="7926323" y="0"/>
            <a:ext cx="1217930" cy="1217930"/>
          </a:xfrm>
          <a:custGeom>
            <a:avLst/>
            <a:gdLst/>
            <a:ahLst/>
            <a:cxnLst/>
            <a:rect l="l" t="t" r="r" b="b"/>
            <a:pathLst>
              <a:path w="1217929" h="1217930">
                <a:moveTo>
                  <a:pt x="0" y="1217676"/>
                </a:moveTo>
                <a:lnTo>
                  <a:pt x="1217676" y="1217676"/>
                </a:lnTo>
                <a:lnTo>
                  <a:pt x="1217676" y="0"/>
                </a:lnTo>
                <a:lnTo>
                  <a:pt x="0" y="0"/>
                </a:lnTo>
                <a:lnTo>
                  <a:pt x="0" y="1217676"/>
                </a:lnTo>
                <a:close/>
              </a:path>
            </a:pathLst>
          </a:custGeom>
          <a:solidFill>
            <a:srgbClr val="405B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C16E562B-F788-9022-C827-9162FA5B2A41}"/>
              </a:ext>
            </a:extLst>
          </p:cNvPr>
          <p:cNvSpPr/>
          <p:nvPr/>
        </p:nvSpPr>
        <p:spPr>
          <a:xfrm>
            <a:off x="7926327" y="0"/>
            <a:ext cx="741045" cy="1217930"/>
          </a:xfrm>
          <a:custGeom>
            <a:avLst/>
            <a:gdLst/>
            <a:ahLst/>
            <a:cxnLst/>
            <a:rect l="l" t="t" r="r" b="b"/>
            <a:pathLst>
              <a:path w="741045" h="1217930">
                <a:moveTo>
                  <a:pt x="0" y="0"/>
                </a:moveTo>
                <a:lnTo>
                  <a:pt x="0" y="1217676"/>
                </a:lnTo>
                <a:lnTo>
                  <a:pt x="740664" y="1217676"/>
                </a:lnTo>
                <a:lnTo>
                  <a:pt x="0" y="0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CD818B4-D4A9-149C-B66D-9E0804C55E82}"/>
              </a:ext>
            </a:extLst>
          </p:cNvPr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009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7D2B53D3-A44E-EACA-B533-64834CB1E4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6629" y="305753"/>
            <a:ext cx="821017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3600" spc="-10" dirty="0"/>
              <a:t>Scope of Services/Deliverables cont.</a:t>
            </a:r>
            <a:endParaRPr sz="3600" dirty="0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2FB7C856-762F-B822-0C6D-B691AB5B8D7B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045"/>
              </a:lnSpc>
            </a:pPr>
            <a:fld id="{81D60167-4931-47E6-BA6A-407CBD079E47}" type="slidenum">
              <a:rPr spc="-5" dirty="0"/>
              <a:t>11</a:t>
            </a:fld>
            <a:endParaRPr spc="-5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580DD60A-1917-1D08-CEB3-063DEF0ED279}"/>
              </a:ext>
            </a:extLst>
          </p:cNvPr>
          <p:cNvSpPr txBox="1"/>
          <p:nvPr/>
        </p:nvSpPr>
        <p:spPr>
          <a:xfrm>
            <a:off x="78729" y="1203452"/>
            <a:ext cx="8373745" cy="2731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2709">
              <a:lnSpc>
                <a:spcPct val="100000"/>
              </a:lnSpc>
              <a:spcBef>
                <a:spcPts val="1460"/>
              </a:spcBef>
              <a:tabLst>
                <a:tab pos="445770" algn="l"/>
              </a:tabLst>
            </a:pPr>
            <a:r>
              <a:rPr lang="en-US" sz="2800" spc="-25" dirty="0">
                <a:solidFill>
                  <a:srgbClr val="032B4A"/>
                </a:solidFill>
                <a:cs typeface="Calibri"/>
              </a:rPr>
              <a:t>11. Maintain participant records</a:t>
            </a:r>
          </a:p>
          <a:p>
            <a:pPr marL="92709">
              <a:lnSpc>
                <a:spcPct val="100000"/>
              </a:lnSpc>
              <a:spcBef>
                <a:spcPts val="1460"/>
              </a:spcBef>
              <a:tabLst>
                <a:tab pos="445770" algn="l"/>
              </a:tabLst>
            </a:pPr>
            <a:r>
              <a:rPr lang="en-US" sz="2800" spc="-25" dirty="0">
                <a:solidFill>
                  <a:srgbClr val="032B4A"/>
                </a:solidFill>
                <a:cs typeface="Calibri"/>
              </a:rPr>
              <a:t>12. Submit all required fiscal and performance reports</a:t>
            </a:r>
          </a:p>
          <a:p>
            <a:pPr marL="92709">
              <a:lnSpc>
                <a:spcPct val="100000"/>
              </a:lnSpc>
              <a:spcBef>
                <a:spcPts val="1460"/>
              </a:spcBef>
              <a:tabLst>
                <a:tab pos="445770" algn="l"/>
              </a:tabLst>
            </a:pPr>
            <a:r>
              <a:rPr lang="en-US" sz="2800" spc="-25" dirty="0">
                <a:solidFill>
                  <a:srgbClr val="032B4A"/>
                </a:solidFill>
                <a:cs typeface="Calibri"/>
              </a:rPr>
              <a:t>13. Participate in monitoring conducted by MMVWB</a:t>
            </a:r>
          </a:p>
          <a:p>
            <a:pPr marL="92709">
              <a:lnSpc>
                <a:spcPct val="100000"/>
              </a:lnSpc>
              <a:spcBef>
                <a:spcPts val="1460"/>
              </a:spcBef>
              <a:tabLst>
                <a:tab pos="445770" algn="l"/>
              </a:tabLst>
            </a:pPr>
            <a:r>
              <a:rPr lang="en-US" sz="2800" spc="-25" dirty="0">
                <a:solidFill>
                  <a:srgbClr val="032B4A"/>
                </a:solidFill>
                <a:cs typeface="Calibri"/>
              </a:rPr>
              <a:t>14. Maintain compliance with all applicable federal, state, and local regulations</a:t>
            </a:r>
          </a:p>
        </p:txBody>
      </p:sp>
    </p:spTree>
    <p:extLst>
      <p:ext uri="{BB962C8B-B14F-4D97-AF65-F5344CB8AC3E}">
        <p14:creationId xmlns:p14="http://schemas.microsoft.com/office/powerpoint/2010/main" val="1439285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199632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152D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26323" y="0"/>
            <a:ext cx="1217930" cy="1217930"/>
          </a:xfrm>
          <a:custGeom>
            <a:avLst/>
            <a:gdLst/>
            <a:ahLst/>
            <a:cxnLst/>
            <a:rect l="l" t="t" r="r" b="b"/>
            <a:pathLst>
              <a:path w="1217929" h="1217930">
                <a:moveTo>
                  <a:pt x="0" y="1217676"/>
                </a:moveTo>
                <a:lnTo>
                  <a:pt x="1217676" y="1217676"/>
                </a:lnTo>
                <a:lnTo>
                  <a:pt x="1217676" y="0"/>
                </a:lnTo>
                <a:lnTo>
                  <a:pt x="0" y="0"/>
                </a:lnTo>
                <a:lnTo>
                  <a:pt x="0" y="1217676"/>
                </a:lnTo>
                <a:close/>
              </a:path>
            </a:pathLst>
          </a:custGeom>
          <a:solidFill>
            <a:srgbClr val="405B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26327" y="0"/>
            <a:ext cx="741045" cy="1217930"/>
          </a:xfrm>
          <a:custGeom>
            <a:avLst/>
            <a:gdLst/>
            <a:ahLst/>
            <a:cxnLst/>
            <a:rect l="l" t="t" r="r" b="b"/>
            <a:pathLst>
              <a:path w="741045" h="1217930">
                <a:moveTo>
                  <a:pt x="0" y="0"/>
                </a:moveTo>
                <a:lnTo>
                  <a:pt x="0" y="1217676"/>
                </a:lnTo>
                <a:lnTo>
                  <a:pt x="740664" y="1217676"/>
                </a:lnTo>
                <a:lnTo>
                  <a:pt x="0" y="0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009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76628" y="265069"/>
            <a:ext cx="8419091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45" dirty="0"/>
              <a:t>Work </a:t>
            </a:r>
            <a:r>
              <a:rPr sz="4000" spc="-5" dirty="0"/>
              <a:t>Experience Activities</a:t>
            </a:r>
            <a:endParaRPr sz="4000" dirty="0"/>
          </a:p>
        </p:txBody>
      </p:sp>
      <p:sp>
        <p:nvSpPr>
          <p:cNvPr id="8" name="object 8"/>
          <p:cNvSpPr txBox="1"/>
          <p:nvPr/>
        </p:nvSpPr>
        <p:spPr>
          <a:xfrm>
            <a:off x="175613" y="1345475"/>
            <a:ext cx="8863884" cy="50937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Work Based Learning-</a:t>
            </a:r>
          </a:p>
          <a:p>
            <a:r>
              <a:rPr lang="en-US" dirty="0">
                <a:solidFill>
                  <a:schemeClr val="tx2"/>
                </a:solidFill>
              </a:rPr>
              <a:t>Provide paid and/or unpaid work experiences aligned with participants' career goals. 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Tier 1 – Career Exposure </a:t>
            </a:r>
          </a:p>
          <a:p>
            <a:r>
              <a:rPr lang="en-US" dirty="0">
                <a:solidFill>
                  <a:schemeClr val="tx2"/>
                </a:solidFill>
              </a:rPr>
              <a:t>• Employer Presentations </a:t>
            </a:r>
          </a:p>
          <a:p>
            <a:r>
              <a:rPr lang="en-US" dirty="0">
                <a:solidFill>
                  <a:schemeClr val="tx2"/>
                </a:solidFill>
              </a:rPr>
              <a:t>• AI demonstrations </a:t>
            </a:r>
          </a:p>
          <a:p>
            <a:r>
              <a:rPr lang="en-US" dirty="0">
                <a:solidFill>
                  <a:schemeClr val="tx2"/>
                </a:solidFill>
              </a:rPr>
              <a:t>• Career Panels </a:t>
            </a:r>
          </a:p>
          <a:p>
            <a:r>
              <a:rPr lang="en-US" dirty="0">
                <a:solidFill>
                  <a:schemeClr val="tx2"/>
                </a:solidFill>
              </a:rPr>
              <a:t>• Company/business visits 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Tier 2 – Job Shadowing </a:t>
            </a:r>
          </a:p>
          <a:p>
            <a:r>
              <a:rPr lang="en-US" dirty="0">
                <a:solidFill>
                  <a:schemeClr val="tx2"/>
                </a:solidFill>
              </a:rPr>
              <a:t>• One- or two-day employer experiences </a:t>
            </a:r>
          </a:p>
          <a:p>
            <a:r>
              <a:rPr lang="en-US" dirty="0">
                <a:solidFill>
                  <a:schemeClr val="tx2"/>
                </a:solidFill>
              </a:rPr>
              <a:t>• Workplace observation </a:t>
            </a:r>
          </a:p>
          <a:p>
            <a:r>
              <a:rPr lang="en-US" dirty="0">
                <a:solidFill>
                  <a:schemeClr val="tx2"/>
                </a:solidFill>
              </a:rPr>
              <a:t>• Career exploration 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Tier 3 – Project Based Learning </a:t>
            </a:r>
          </a:p>
          <a:p>
            <a:r>
              <a:rPr lang="en-US" dirty="0">
                <a:solidFill>
                  <a:schemeClr val="tx2"/>
                </a:solidFill>
              </a:rPr>
              <a:t>• Participants Complete real-world project based on employer-identified problems or scenarios 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pPr marL="298450" marR="5080" indent="-285750">
              <a:lnSpc>
                <a:spcPts val="3030"/>
              </a:lnSpc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endParaRPr lang="en-US"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D2819-6CB7-B851-24DF-7C62CDD98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54B7E0B-D057-3E20-47F7-E94F095F9CD7}"/>
              </a:ext>
            </a:extLst>
          </p:cNvPr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55B2D00-01F8-6B91-C450-45875C8FC983}"/>
              </a:ext>
            </a:extLst>
          </p:cNvPr>
          <p:cNvSpPr/>
          <p:nvPr/>
        </p:nvSpPr>
        <p:spPr>
          <a:xfrm>
            <a:off x="0" y="6199632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152D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E53F897-1325-6351-0307-14AF5457B675}"/>
              </a:ext>
            </a:extLst>
          </p:cNvPr>
          <p:cNvSpPr/>
          <p:nvPr/>
        </p:nvSpPr>
        <p:spPr>
          <a:xfrm>
            <a:off x="7926323" y="0"/>
            <a:ext cx="1217930" cy="1217930"/>
          </a:xfrm>
          <a:custGeom>
            <a:avLst/>
            <a:gdLst/>
            <a:ahLst/>
            <a:cxnLst/>
            <a:rect l="l" t="t" r="r" b="b"/>
            <a:pathLst>
              <a:path w="1217929" h="1217930">
                <a:moveTo>
                  <a:pt x="0" y="1217676"/>
                </a:moveTo>
                <a:lnTo>
                  <a:pt x="1217676" y="1217676"/>
                </a:lnTo>
                <a:lnTo>
                  <a:pt x="1217676" y="0"/>
                </a:lnTo>
                <a:lnTo>
                  <a:pt x="0" y="0"/>
                </a:lnTo>
                <a:lnTo>
                  <a:pt x="0" y="1217676"/>
                </a:lnTo>
                <a:close/>
              </a:path>
            </a:pathLst>
          </a:custGeom>
          <a:solidFill>
            <a:srgbClr val="405B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862F52E-C170-ABB6-6519-A715D02911A3}"/>
              </a:ext>
            </a:extLst>
          </p:cNvPr>
          <p:cNvSpPr/>
          <p:nvPr/>
        </p:nvSpPr>
        <p:spPr>
          <a:xfrm>
            <a:off x="7926327" y="0"/>
            <a:ext cx="741045" cy="1217930"/>
          </a:xfrm>
          <a:custGeom>
            <a:avLst/>
            <a:gdLst/>
            <a:ahLst/>
            <a:cxnLst/>
            <a:rect l="l" t="t" r="r" b="b"/>
            <a:pathLst>
              <a:path w="741045" h="1217930">
                <a:moveTo>
                  <a:pt x="0" y="0"/>
                </a:moveTo>
                <a:lnTo>
                  <a:pt x="0" y="1217676"/>
                </a:lnTo>
                <a:lnTo>
                  <a:pt x="740664" y="1217676"/>
                </a:lnTo>
                <a:lnTo>
                  <a:pt x="0" y="0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B8DECCD-2A0B-8D28-892B-093D972328D8}"/>
              </a:ext>
            </a:extLst>
          </p:cNvPr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009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9F5CDABD-5896-A473-DD7B-8EE3DB888D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6628" y="265069"/>
            <a:ext cx="8419091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45" dirty="0"/>
              <a:t>Work </a:t>
            </a:r>
            <a:r>
              <a:rPr sz="4000" spc="-5" dirty="0"/>
              <a:t>Experience Activities</a:t>
            </a:r>
            <a:r>
              <a:rPr lang="en-US" sz="4000" spc="-5" dirty="0"/>
              <a:t> cont.</a:t>
            </a:r>
            <a:endParaRPr sz="4000" dirty="0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D203AD92-7209-E872-D011-73B4DA7F7597}"/>
              </a:ext>
            </a:extLst>
          </p:cNvPr>
          <p:cNvSpPr txBox="1"/>
          <p:nvPr/>
        </p:nvSpPr>
        <p:spPr>
          <a:xfrm>
            <a:off x="8545405" y="6475666"/>
            <a:ext cx="1536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10" dirty="0">
                <a:solidFill>
                  <a:srgbClr val="042B4A"/>
                </a:solidFill>
                <a:latin typeface="Calibri"/>
                <a:cs typeface="Calibri"/>
              </a:rPr>
              <a:t>21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DEC657CA-1C94-B723-3D4D-28053865A301}"/>
              </a:ext>
            </a:extLst>
          </p:cNvPr>
          <p:cNvSpPr txBox="1"/>
          <p:nvPr/>
        </p:nvSpPr>
        <p:spPr>
          <a:xfrm>
            <a:off x="175613" y="1345475"/>
            <a:ext cx="8863884" cy="20467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Tier 4 – Internship </a:t>
            </a:r>
          </a:p>
          <a:p>
            <a:r>
              <a:rPr lang="en-US" dirty="0">
                <a:solidFill>
                  <a:schemeClr val="tx2"/>
                </a:solidFill>
              </a:rPr>
              <a:t>• Paid or unpaid internships consistent with applicable federal and state labor requirements. 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Tier 5 – Employment/Apprenticeship </a:t>
            </a:r>
          </a:p>
          <a:p>
            <a:r>
              <a:rPr lang="en-US" dirty="0">
                <a:solidFill>
                  <a:schemeClr val="tx2"/>
                </a:solidFill>
              </a:rPr>
              <a:t>• Direct connections to employment, apprenticeship, or other career opportunities. 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pPr marL="298450" marR="5080" indent="-285750">
              <a:lnSpc>
                <a:spcPts val="3030"/>
              </a:lnSpc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endParaRPr lang="en-US"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8995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42813-7D28-4030-13AE-F719D5F4E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8229600" cy="954348"/>
          </a:xfrm>
        </p:spPr>
        <p:txBody>
          <a:bodyPr/>
          <a:lstStyle/>
          <a:p>
            <a:r>
              <a:rPr lang="en-US" dirty="0"/>
              <a:t>Required Payments to Participants-Incentive Payments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AB2EF8-6D82-151B-FB85-7B036FB897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/>
              <a:t>Incentive Payments </a:t>
            </a:r>
            <a:endParaRPr lang="en-US" dirty="0"/>
          </a:p>
          <a:p>
            <a:r>
              <a:rPr lang="en-US" dirty="0"/>
              <a:t>The MMVWB will require incentive payments of up to $350 per youth for training-related activities. In the budget section you will be asked to provide five (5) training-related benchmarks, goals, achievements of milestones, and criteria to evaluate and calculate the incentive payments. Each training-related benchmark will be paid as follows: benchmarks 1 through 4 $75.00 each and benchmark 5 at $50.00. Incentive payments to youth will be paid by the prospective bidder through the cost reimbursement contract with the MMVWB/City of Lawrence. </a:t>
            </a:r>
          </a:p>
          <a:p>
            <a:r>
              <a:rPr lang="en-US" dirty="0"/>
              <a:t>Incentive Benchmarks: </a:t>
            </a:r>
          </a:p>
          <a:p>
            <a:pPr marL="0" indent="0">
              <a:buNone/>
            </a:pPr>
            <a:r>
              <a:rPr lang="en-US" dirty="0"/>
              <a:t>	• Enrollment/orientation completed — $75 </a:t>
            </a:r>
          </a:p>
          <a:p>
            <a:pPr marL="0" indent="0">
              <a:buNone/>
            </a:pPr>
            <a:r>
              <a:rPr lang="en-US" dirty="0"/>
              <a:t>	• AI training milestone completed — $75 </a:t>
            </a:r>
          </a:p>
          <a:p>
            <a:pPr marL="0" indent="0">
              <a:buNone/>
            </a:pPr>
            <a:r>
              <a:rPr lang="en-US" dirty="0"/>
              <a:t>	• Credential milestone — $75 </a:t>
            </a:r>
          </a:p>
          <a:p>
            <a:pPr marL="0" indent="0">
              <a:buNone/>
            </a:pPr>
            <a:r>
              <a:rPr lang="en-US" dirty="0"/>
              <a:t>	• Work-based learning milestone — $75 </a:t>
            </a:r>
          </a:p>
          <a:p>
            <a:pPr marL="0" indent="0">
              <a:buNone/>
            </a:pPr>
            <a:r>
              <a:rPr lang="en-US" dirty="0"/>
              <a:t>	• Final employment/career-readiness milestone — $50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3EEE98-994A-7A23-B4E0-E0905CBB2500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045"/>
              </a:lnSpc>
            </a:pPr>
            <a:r>
              <a:rPr lang="en-US" spc="-5"/>
              <a:t>MassHireGreaterLowell.com</a:t>
            </a:r>
            <a:endParaRPr lang="en-US" spc="-5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3D4E40-7BC2-682D-5E6D-FCF28BF81BC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88900">
              <a:lnSpc>
                <a:spcPts val="1045"/>
              </a:lnSpc>
            </a:pPr>
            <a:fld id="{81D60167-4931-47E6-BA6A-407CBD079E47}" type="slidenum">
              <a:rPr lang="en-US" spc="-5" smtClean="0"/>
              <a:t>14</a:t>
            </a:fld>
            <a:endParaRPr lang="en-US" spc="-5" dirty="0"/>
          </a:p>
        </p:txBody>
      </p:sp>
    </p:spTree>
    <p:extLst>
      <p:ext uri="{BB962C8B-B14F-4D97-AF65-F5344CB8AC3E}">
        <p14:creationId xmlns:p14="http://schemas.microsoft.com/office/powerpoint/2010/main" val="2580513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A2360-FB8A-5766-61E3-63A94225B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89A28-B0A5-5C27-4CC6-E77468E55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8229600" cy="954348"/>
          </a:xfrm>
        </p:spPr>
        <p:txBody>
          <a:bodyPr/>
          <a:lstStyle/>
          <a:p>
            <a:r>
              <a:rPr lang="en-US" dirty="0"/>
              <a:t>Required Payments to Participants-Stipend Payments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DB71DD-5451-3FB8-0CC5-B40CB77DDD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Stipend Payments </a:t>
            </a:r>
            <a:endParaRPr lang="en-US" dirty="0"/>
          </a:p>
          <a:p>
            <a:r>
              <a:rPr lang="en-US" dirty="0"/>
              <a:t>The MMVWB will require stipend payments to participants at a rate of $15.00 per hour for in-person classroom participation and program activities. These stipends will be paid by the MMVWB/City of Lawrence, but the prospective bidder should include these costs in their budget.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FBD749-9DEB-E7E2-008B-2CB434F39975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045"/>
              </a:lnSpc>
            </a:pPr>
            <a:r>
              <a:rPr lang="en-US" spc="-5"/>
              <a:t>MassHireGreaterLowell.com</a:t>
            </a:r>
            <a:endParaRPr lang="en-US" spc="-5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47475E-E7CD-FFE2-9C9F-CF18CD0E01E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88900">
              <a:lnSpc>
                <a:spcPts val="1045"/>
              </a:lnSpc>
            </a:pPr>
            <a:fld id="{81D60167-4931-47E6-BA6A-407CBD079E47}" type="slidenum">
              <a:rPr lang="en-US" spc="-5" smtClean="0"/>
              <a:t>15</a:t>
            </a:fld>
            <a:endParaRPr lang="en-US" spc="-5" dirty="0"/>
          </a:p>
        </p:txBody>
      </p:sp>
    </p:spTree>
    <p:extLst>
      <p:ext uri="{BB962C8B-B14F-4D97-AF65-F5344CB8AC3E}">
        <p14:creationId xmlns:p14="http://schemas.microsoft.com/office/powerpoint/2010/main" val="2750793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5390791-1AD1-EE71-9B08-B9A5552C9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8135738" cy="954348"/>
          </a:xfrm>
        </p:spPr>
        <p:txBody>
          <a:bodyPr/>
          <a:lstStyle/>
          <a:p>
            <a:r>
              <a:rPr lang="en-US" sz="3600" spc="-20" dirty="0"/>
              <a:t>Performance Expectations/Reporting</a:t>
            </a:r>
            <a:endParaRPr lang="en-US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045"/>
              </a:lnSpc>
            </a:pPr>
            <a:fld id="{81D60167-4931-47E6-BA6A-407CBD079E47}" type="slidenum">
              <a:rPr spc="-5" dirty="0"/>
              <a:t>16</a:t>
            </a:fld>
            <a:endParaRPr spc="-5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A0D73A-4AD1-C96B-DD05-9A5C78295D07}"/>
              </a:ext>
            </a:extLst>
          </p:cNvPr>
          <p:cNvSpPr txBox="1"/>
          <p:nvPr/>
        </p:nvSpPr>
        <p:spPr>
          <a:xfrm>
            <a:off x="290286" y="1669143"/>
            <a:ext cx="775062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Core Performance Measure:</a:t>
            </a:r>
          </a:p>
          <a:p>
            <a:r>
              <a:rPr lang="en-US" dirty="0">
                <a:solidFill>
                  <a:schemeClr val="tx2"/>
                </a:solidFill>
              </a:rPr>
              <a:t>• Number of Lawrence youth enrolled </a:t>
            </a:r>
          </a:p>
          <a:p>
            <a:r>
              <a:rPr lang="en-US" dirty="0">
                <a:solidFill>
                  <a:schemeClr val="tx2"/>
                </a:solidFill>
              </a:rPr>
              <a:t>• Training completion rate </a:t>
            </a:r>
          </a:p>
          <a:p>
            <a:r>
              <a:rPr lang="en-US" dirty="0">
                <a:solidFill>
                  <a:schemeClr val="tx2"/>
                </a:solidFill>
              </a:rPr>
              <a:t>• Credential/certificate attainment rate </a:t>
            </a:r>
          </a:p>
          <a:p>
            <a:r>
              <a:rPr lang="en-US" dirty="0">
                <a:solidFill>
                  <a:schemeClr val="tx2"/>
                </a:solidFill>
              </a:rPr>
              <a:t>• Work-based learning participation rate </a:t>
            </a:r>
          </a:p>
          <a:p>
            <a:r>
              <a:rPr lang="en-US" dirty="0">
                <a:solidFill>
                  <a:schemeClr val="tx2"/>
                </a:solidFill>
              </a:rPr>
              <a:t>• Internship/work experience participation rate </a:t>
            </a:r>
          </a:p>
          <a:p>
            <a:r>
              <a:rPr lang="en-US" dirty="0">
                <a:solidFill>
                  <a:schemeClr val="tx2"/>
                </a:solidFill>
              </a:rPr>
              <a:t>• Employment or postsecondary placement rate </a:t>
            </a:r>
          </a:p>
          <a:p>
            <a:r>
              <a:rPr lang="en-US" dirty="0">
                <a:solidFill>
                  <a:schemeClr val="tx2"/>
                </a:solidFill>
              </a:rPr>
              <a:t>• Employment retention rate </a:t>
            </a:r>
          </a:p>
          <a:p>
            <a:r>
              <a:rPr lang="en-US" dirty="0">
                <a:solidFill>
                  <a:schemeClr val="tx2"/>
                </a:solidFill>
              </a:rPr>
              <a:t>• Participant satisfaction </a:t>
            </a:r>
          </a:p>
          <a:p>
            <a:r>
              <a:rPr lang="en-US" dirty="0">
                <a:solidFill>
                  <a:schemeClr val="tx2"/>
                </a:solidFill>
              </a:rPr>
              <a:t>• Employer satisfaction </a:t>
            </a:r>
          </a:p>
          <a:p>
            <a:r>
              <a:rPr lang="en-US" dirty="0">
                <a:solidFill>
                  <a:schemeClr val="tx2"/>
                </a:solidFill>
              </a:rPr>
              <a:t>• Number of employer partnerships 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Long-Term Outcome Reporting</a:t>
            </a:r>
            <a:endParaRPr lang="en-US" dirty="0"/>
          </a:p>
          <a:p>
            <a:r>
              <a:rPr lang="en-US" dirty="0">
                <a:solidFill>
                  <a:schemeClr val="tx2"/>
                </a:solidFill>
              </a:rPr>
              <a:t>• Employment/education status at 2nd quarter after exit </a:t>
            </a:r>
          </a:p>
          <a:p>
            <a:r>
              <a:rPr lang="en-US" dirty="0">
                <a:solidFill>
                  <a:schemeClr val="tx2"/>
                </a:solidFill>
              </a:rPr>
              <a:t>• Employment/education status at 4th quarter after exit </a:t>
            </a:r>
          </a:p>
          <a:p>
            <a:r>
              <a:rPr lang="en-US" dirty="0">
                <a:solidFill>
                  <a:schemeClr val="tx2"/>
                </a:solidFill>
              </a:rPr>
              <a:t>• Median earnings, where available 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199632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152D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26323" y="0"/>
            <a:ext cx="1217930" cy="1217930"/>
          </a:xfrm>
          <a:custGeom>
            <a:avLst/>
            <a:gdLst/>
            <a:ahLst/>
            <a:cxnLst/>
            <a:rect l="l" t="t" r="r" b="b"/>
            <a:pathLst>
              <a:path w="1217929" h="1217930">
                <a:moveTo>
                  <a:pt x="0" y="1217676"/>
                </a:moveTo>
                <a:lnTo>
                  <a:pt x="1217676" y="1217676"/>
                </a:lnTo>
                <a:lnTo>
                  <a:pt x="1217676" y="0"/>
                </a:lnTo>
                <a:lnTo>
                  <a:pt x="0" y="0"/>
                </a:lnTo>
                <a:lnTo>
                  <a:pt x="0" y="1217676"/>
                </a:lnTo>
                <a:close/>
              </a:path>
            </a:pathLst>
          </a:custGeom>
          <a:solidFill>
            <a:srgbClr val="405B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26327" y="0"/>
            <a:ext cx="741045" cy="1217930"/>
          </a:xfrm>
          <a:custGeom>
            <a:avLst/>
            <a:gdLst/>
            <a:ahLst/>
            <a:cxnLst/>
            <a:rect l="l" t="t" r="r" b="b"/>
            <a:pathLst>
              <a:path w="741045" h="1217930">
                <a:moveTo>
                  <a:pt x="0" y="0"/>
                </a:moveTo>
                <a:lnTo>
                  <a:pt x="0" y="1217676"/>
                </a:lnTo>
                <a:lnTo>
                  <a:pt x="740664" y="1217676"/>
                </a:lnTo>
                <a:lnTo>
                  <a:pt x="0" y="0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009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768899" y="270411"/>
            <a:ext cx="3414532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pc="-15" dirty="0"/>
              <a:t>Price Proposal</a:t>
            </a:r>
            <a:endParaRPr spc="-15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045"/>
              </a:lnSpc>
            </a:pPr>
            <a:fld id="{81D60167-4931-47E6-BA6A-407CBD079E47}" type="slidenum">
              <a:rPr spc="-5" dirty="0"/>
              <a:t>17</a:t>
            </a:fld>
            <a:endParaRPr spc="-5" dirty="0"/>
          </a:p>
        </p:txBody>
      </p:sp>
      <p:sp>
        <p:nvSpPr>
          <p:cNvPr id="8" name="object 8"/>
          <p:cNvSpPr txBox="1"/>
          <p:nvPr/>
        </p:nvSpPr>
        <p:spPr>
          <a:xfrm>
            <a:off x="78473" y="1387353"/>
            <a:ext cx="8795385" cy="47551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sz="1900" b="1" spc="-5" dirty="0">
                <a:solidFill>
                  <a:srgbClr val="032B4A"/>
                </a:solidFill>
                <a:latin typeface="Calibri"/>
                <a:cs typeface="Calibri"/>
              </a:rPr>
              <a:t>Cover Sheet</a:t>
            </a:r>
          </a:p>
          <a:p>
            <a:pPr marL="812800" lvl="1" indent="-342900">
              <a:buClr>
                <a:srgbClr val="405B76"/>
              </a:buClr>
              <a:buFont typeface="Courier New" panose="02070309020205020404" pitchFamily="49" charset="0"/>
              <a:buChar char="o"/>
              <a:tabLst>
                <a:tab pos="299085" algn="l"/>
                <a:tab pos="299720" algn="l"/>
              </a:tabLst>
            </a:pPr>
            <a:r>
              <a:rPr lang="en-US" sz="2100" spc="-5" dirty="0">
                <a:solidFill>
                  <a:srgbClr val="032B4A"/>
                </a:solidFill>
                <a:latin typeface="Calibri"/>
                <a:cs typeface="Calibri"/>
              </a:rPr>
              <a:t> </a:t>
            </a:r>
            <a:r>
              <a:rPr lang="en-US" spc="-5" dirty="0">
                <a:solidFill>
                  <a:srgbClr val="032B4A"/>
                </a:solidFill>
                <a:latin typeface="Calibri"/>
                <a:cs typeface="Calibri"/>
              </a:rPr>
              <a:t>Each section fully completed Attachment F</a:t>
            </a:r>
          </a:p>
          <a:p>
            <a:pPr marL="812800" lvl="1" indent="-342900">
              <a:buClr>
                <a:srgbClr val="405B76"/>
              </a:buClr>
              <a:buFont typeface="Courier New" panose="02070309020205020404" pitchFamily="49" charset="0"/>
              <a:buChar char="o"/>
              <a:tabLst>
                <a:tab pos="299085" algn="l"/>
                <a:tab pos="299720" algn="l"/>
              </a:tabLst>
            </a:pPr>
            <a:r>
              <a:rPr lang="en-US" spc="-5" dirty="0">
                <a:solidFill>
                  <a:srgbClr val="032B4A"/>
                </a:solidFill>
                <a:latin typeface="Calibri"/>
                <a:cs typeface="Calibri"/>
              </a:rPr>
              <a:t> Signed by authorized signatory Attachment G</a:t>
            </a:r>
            <a:endParaRPr lang="en-US" sz="2100" spc="-5" dirty="0">
              <a:solidFill>
                <a:srgbClr val="032B4A"/>
              </a:solidFill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sz="1900" b="1" spc="-5" dirty="0">
                <a:solidFill>
                  <a:srgbClr val="032B4A"/>
                </a:solidFill>
                <a:latin typeface="Calibri"/>
                <a:cs typeface="Calibri"/>
              </a:rPr>
              <a:t>Minimum Qualifying Criteria</a:t>
            </a:r>
          </a:p>
          <a:p>
            <a:pPr marL="812800" lvl="1" indent="-342900">
              <a:buClr>
                <a:srgbClr val="405B76"/>
              </a:buClr>
              <a:buFont typeface="Courier New" panose="02070309020205020404" pitchFamily="49" charset="0"/>
              <a:buChar char="o"/>
              <a:tabLst>
                <a:tab pos="299085" algn="l"/>
                <a:tab pos="299720" algn="l"/>
              </a:tabLst>
            </a:pPr>
            <a:r>
              <a:rPr lang="en-US" sz="1600" spc="-5" dirty="0">
                <a:solidFill>
                  <a:srgbClr val="032B4A"/>
                </a:solidFill>
                <a:latin typeface="Calibri"/>
                <a:cs typeface="Calibri"/>
              </a:rPr>
              <a:t>  Minimum Qualifying Document Attachment J</a:t>
            </a:r>
            <a:endParaRPr lang="en-US" sz="2100" spc="-5" dirty="0">
              <a:solidFill>
                <a:srgbClr val="032B4A"/>
              </a:solidFill>
              <a:latin typeface="Calibri"/>
              <a:cs typeface="Calibri"/>
            </a:endParaRPr>
          </a:p>
          <a:p>
            <a:pPr marL="812800" lvl="1" indent="-342900">
              <a:buClr>
                <a:srgbClr val="405B76"/>
              </a:buClr>
              <a:buFont typeface="Courier New" panose="02070309020205020404" pitchFamily="49" charset="0"/>
              <a:buChar char="o"/>
              <a:tabLst>
                <a:tab pos="299085" algn="l"/>
                <a:tab pos="299720" algn="l"/>
              </a:tabLst>
            </a:pPr>
            <a:r>
              <a:rPr lang="en-US" sz="2100" spc="-5" dirty="0">
                <a:solidFill>
                  <a:srgbClr val="032B4A"/>
                </a:solidFill>
                <a:latin typeface="Calibri"/>
                <a:cs typeface="Calibri"/>
              </a:rPr>
              <a:t> 	</a:t>
            </a:r>
            <a:r>
              <a:rPr lang="en-US" sz="1600" spc="-5" dirty="0">
                <a:solidFill>
                  <a:srgbClr val="032B4A"/>
                </a:solidFill>
                <a:latin typeface="Calibri"/>
                <a:cs typeface="Calibri"/>
              </a:rPr>
              <a:t>Signatory Authorization for Corporate Providers (If Applicable) Attachment I</a:t>
            </a:r>
          </a:p>
          <a:p>
            <a:pPr marL="812800" lvl="1" indent="-342900">
              <a:buClr>
                <a:srgbClr val="405B76"/>
              </a:buClr>
              <a:buFont typeface="Courier New" panose="02070309020205020404" pitchFamily="49" charset="0"/>
              <a:buChar char="o"/>
              <a:tabLst>
                <a:tab pos="299085" algn="l"/>
                <a:tab pos="299720" algn="l"/>
              </a:tabLst>
            </a:pPr>
            <a:r>
              <a:rPr lang="en-US" sz="1600" spc="-5" dirty="0">
                <a:solidFill>
                  <a:srgbClr val="032B4A"/>
                </a:solidFill>
                <a:latin typeface="Calibri"/>
                <a:cs typeface="Calibri"/>
              </a:rPr>
              <a:t> 	Signatory Authorization for Non-Corporate Providers (If Applicable) Attachment J</a:t>
            </a:r>
          </a:p>
          <a:p>
            <a:pPr marL="812800" lvl="1" indent="-342900">
              <a:buClr>
                <a:srgbClr val="405B76"/>
              </a:buClr>
              <a:buFont typeface="Courier New" panose="02070309020205020404" pitchFamily="49" charset="0"/>
              <a:buChar char="o"/>
              <a:tabLst>
                <a:tab pos="299085" algn="l"/>
                <a:tab pos="299720" algn="l"/>
              </a:tabLst>
            </a:pPr>
            <a:r>
              <a:rPr lang="en-US" sz="1600" spc="-5" dirty="0">
                <a:solidFill>
                  <a:srgbClr val="032B4A"/>
                </a:solidFill>
                <a:latin typeface="Calibri"/>
                <a:cs typeface="Calibri"/>
              </a:rPr>
              <a:t> 	Certification Regarding Debarment, Suspension and Other Responsibility Matters Attachment K</a:t>
            </a:r>
          </a:p>
          <a:p>
            <a:pPr marL="812800" lvl="1" indent="-342900">
              <a:buClr>
                <a:srgbClr val="405B76"/>
              </a:buClr>
              <a:buFont typeface="Courier New" panose="02070309020205020404" pitchFamily="49" charset="0"/>
              <a:buChar char="o"/>
              <a:tabLst>
                <a:tab pos="299085" algn="l"/>
                <a:tab pos="299720" algn="l"/>
              </a:tabLst>
            </a:pPr>
            <a:r>
              <a:rPr lang="en-US" sz="1600" spc="-5" dirty="0">
                <a:solidFill>
                  <a:srgbClr val="032B4A"/>
                </a:solidFill>
                <a:latin typeface="Calibri"/>
                <a:cs typeface="Calibri"/>
              </a:rPr>
              <a:t> 	Statement of Commitment to a Drug-Free Workplace Attachment L</a:t>
            </a:r>
          </a:p>
          <a:p>
            <a:pPr marL="812800" lvl="1" indent="-342900">
              <a:buClr>
                <a:srgbClr val="405B76"/>
              </a:buClr>
              <a:buFont typeface="Courier New" panose="02070309020205020404" pitchFamily="49" charset="0"/>
              <a:buChar char="o"/>
              <a:tabLst>
                <a:tab pos="299085" algn="l"/>
                <a:tab pos="299720" algn="l"/>
              </a:tabLst>
            </a:pPr>
            <a:r>
              <a:rPr lang="en-US" sz="1600" spc="-5" dirty="0">
                <a:solidFill>
                  <a:srgbClr val="032B4A"/>
                </a:solidFill>
                <a:latin typeface="Calibri"/>
                <a:cs typeface="Calibri"/>
              </a:rPr>
              <a:t> 	Certificate of Non-Collusion Attachment M</a:t>
            </a:r>
          </a:p>
          <a:p>
            <a:pPr marL="812800" lvl="1" indent="-342900">
              <a:buClr>
                <a:srgbClr val="405B76"/>
              </a:buClr>
              <a:buFont typeface="Courier New" panose="02070309020205020404" pitchFamily="49" charset="0"/>
              <a:buChar char="o"/>
              <a:tabLst>
                <a:tab pos="299085" algn="l"/>
                <a:tab pos="299720" algn="l"/>
              </a:tabLst>
            </a:pPr>
            <a:r>
              <a:rPr lang="en-US" sz="1600" spc="-5" dirty="0">
                <a:solidFill>
                  <a:srgbClr val="032B4A"/>
                </a:solidFill>
                <a:latin typeface="Calibri"/>
                <a:cs typeface="Calibri"/>
              </a:rPr>
              <a:t> 	Audit Assurance Certification Attachment N</a:t>
            </a:r>
          </a:p>
          <a:p>
            <a:pPr marL="812800" lvl="1" indent="-342900">
              <a:buClr>
                <a:srgbClr val="405B76"/>
              </a:buClr>
              <a:buFont typeface="Courier New" panose="02070309020205020404" pitchFamily="49" charset="0"/>
              <a:buChar char="o"/>
              <a:tabLst>
                <a:tab pos="299085" algn="l"/>
                <a:tab pos="299720" algn="l"/>
              </a:tabLst>
            </a:pPr>
            <a:r>
              <a:rPr lang="en-US" sz="1600" spc="-5" dirty="0">
                <a:solidFill>
                  <a:srgbClr val="032B4A"/>
                </a:solidFill>
                <a:latin typeface="Calibri"/>
                <a:cs typeface="Calibri"/>
              </a:rPr>
              <a:t> 	Evidence of Commitment to Equal Opportunity, Nondiscrimination, and Affirmative Action 	Attachment O</a:t>
            </a:r>
          </a:p>
          <a:p>
            <a:pPr marL="812800" lvl="1" indent="-342900">
              <a:buClr>
                <a:srgbClr val="405B76"/>
              </a:buClr>
              <a:buFont typeface="Courier New" panose="02070309020205020404" pitchFamily="49" charset="0"/>
              <a:buChar char="o"/>
              <a:tabLst>
                <a:tab pos="299085" algn="l"/>
                <a:tab pos="299720" algn="l"/>
              </a:tabLst>
            </a:pPr>
            <a:r>
              <a:rPr lang="en-US" sz="1600" spc="-5" dirty="0">
                <a:solidFill>
                  <a:srgbClr val="032B4A"/>
                </a:solidFill>
                <a:latin typeface="Calibri"/>
                <a:cs typeface="Calibri"/>
              </a:rPr>
              <a:t>  Certificate of Good Standing Attachment P</a:t>
            </a:r>
            <a:endParaRPr lang="en-US" sz="2100" spc="-5" dirty="0">
              <a:solidFill>
                <a:srgbClr val="032B4A"/>
              </a:solidFill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sz="1900" b="1" spc="-5" dirty="0">
                <a:solidFill>
                  <a:srgbClr val="032B4A"/>
                </a:solidFill>
                <a:latin typeface="Calibri"/>
                <a:cs typeface="Calibri"/>
              </a:rPr>
              <a:t>Budget &amp; Budget Narrative</a:t>
            </a:r>
          </a:p>
          <a:p>
            <a:pPr marL="812800" lvl="1" indent="-342900">
              <a:buClr>
                <a:srgbClr val="405B76"/>
              </a:buClr>
              <a:buFont typeface="Courier New" panose="02070309020205020404" pitchFamily="49" charset="0"/>
              <a:buChar char="o"/>
              <a:tabLst>
                <a:tab pos="299085" algn="l"/>
                <a:tab pos="299720" algn="l"/>
              </a:tabLst>
            </a:pPr>
            <a:r>
              <a:rPr lang="en-US" sz="1600" spc="-5" dirty="0">
                <a:solidFill>
                  <a:srgbClr val="032B4A"/>
                </a:solidFill>
                <a:latin typeface="Calibri"/>
                <a:cs typeface="Calibri"/>
              </a:rPr>
              <a:t>  Budget Sheet Attachment Q</a:t>
            </a:r>
          </a:p>
          <a:p>
            <a:pPr lvl="2" indent="-454025">
              <a:buClr>
                <a:srgbClr val="405B76"/>
              </a:buClr>
              <a:buFont typeface="Courier New" panose="02070309020205020404" pitchFamily="49" charset="0"/>
              <a:buChar char="o"/>
              <a:tabLst>
                <a:tab pos="299085" algn="l"/>
                <a:tab pos="299720" algn="l"/>
              </a:tabLst>
            </a:pPr>
            <a:r>
              <a:rPr lang="en-US" sz="1600" spc="-5" dirty="0">
                <a:solidFill>
                  <a:srgbClr val="032B4A"/>
                </a:solidFill>
                <a:latin typeface="Calibri"/>
                <a:cs typeface="Calibri"/>
              </a:rPr>
              <a:t>Budget Narrative Attachment Q</a:t>
            </a:r>
          </a:p>
          <a:p>
            <a:pPr marL="914400" lvl="1" indent="-444500">
              <a:buClr>
                <a:srgbClr val="405B76"/>
              </a:buClr>
              <a:buFont typeface="Courier New" panose="02070309020205020404" pitchFamily="49" charset="0"/>
              <a:buChar char="o"/>
              <a:tabLst>
                <a:tab pos="299085" algn="l"/>
                <a:tab pos="299720" algn="l"/>
              </a:tabLst>
            </a:pPr>
            <a:r>
              <a:rPr lang="en-US" sz="1600" spc="-5" dirty="0">
                <a:solidFill>
                  <a:srgbClr val="032B4A"/>
                </a:solidFill>
                <a:latin typeface="Calibri"/>
                <a:cs typeface="Calibri"/>
              </a:rPr>
              <a:t>Indirect Rate Included (if applicable)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199632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152D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26323" y="0"/>
            <a:ext cx="1217930" cy="1217930"/>
          </a:xfrm>
          <a:custGeom>
            <a:avLst/>
            <a:gdLst/>
            <a:ahLst/>
            <a:cxnLst/>
            <a:rect l="l" t="t" r="r" b="b"/>
            <a:pathLst>
              <a:path w="1217929" h="1217930">
                <a:moveTo>
                  <a:pt x="0" y="1217676"/>
                </a:moveTo>
                <a:lnTo>
                  <a:pt x="1217676" y="1217676"/>
                </a:lnTo>
                <a:lnTo>
                  <a:pt x="1217676" y="0"/>
                </a:lnTo>
                <a:lnTo>
                  <a:pt x="0" y="0"/>
                </a:lnTo>
                <a:lnTo>
                  <a:pt x="0" y="1217676"/>
                </a:lnTo>
                <a:close/>
              </a:path>
            </a:pathLst>
          </a:custGeom>
          <a:solidFill>
            <a:srgbClr val="405B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26327" y="0"/>
            <a:ext cx="741045" cy="1217930"/>
          </a:xfrm>
          <a:custGeom>
            <a:avLst/>
            <a:gdLst/>
            <a:ahLst/>
            <a:cxnLst/>
            <a:rect l="l" t="t" r="r" b="b"/>
            <a:pathLst>
              <a:path w="741045" h="1217930">
                <a:moveTo>
                  <a:pt x="0" y="0"/>
                </a:moveTo>
                <a:lnTo>
                  <a:pt x="0" y="1217676"/>
                </a:lnTo>
                <a:lnTo>
                  <a:pt x="740664" y="1217676"/>
                </a:lnTo>
                <a:lnTo>
                  <a:pt x="0" y="0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009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Price </a:t>
            </a:r>
            <a:r>
              <a:rPr dirty="0"/>
              <a:t>and </a:t>
            </a:r>
            <a:r>
              <a:rPr spc="-25" dirty="0"/>
              <a:t>Program</a:t>
            </a:r>
            <a:r>
              <a:rPr spc="-60" dirty="0"/>
              <a:t> </a:t>
            </a:r>
            <a:r>
              <a:rPr spc="-10" dirty="0"/>
              <a:t>Proposals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545405" y="6475666"/>
            <a:ext cx="1536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10" dirty="0">
                <a:solidFill>
                  <a:srgbClr val="042B4A"/>
                </a:solidFill>
                <a:latin typeface="Calibri"/>
                <a:cs typeface="Calibri"/>
              </a:rPr>
              <a:t>30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1398483"/>
            <a:ext cx="7673975" cy="27699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20" dirty="0">
                <a:solidFill>
                  <a:srgbClr val="032B4A"/>
                </a:solidFill>
                <a:cs typeface="Calibri"/>
              </a:rPr>
              <a:t>Bidders must </a:t>
            </a:r>
            <a:r>
              <a:rPr sz="2800" spc="-10" dirty="0">
                <a:solidFill>
                  <a:srgbClr val="032B4A"/>
                </a:solidFill>
                <a:cs typeface="Calibri"/>
              </a:rPr>
              <a:t>submit </a:t>
            </a:r>
            <a:r>
              <a:rPr sz="2800" spc="-15" dirty="0">
                <a:solidFill>
                  <a:srgbClr val="032B4A"/>
                </a:solidFill>
                <a:cs typeface="Calibri"/>
              </a:rPr>
              <a:t>two</a:t>
            </a:r>
            <a:r>
              <a:rPr sz="2800" spc="75" dirty="0">
                <a:solidFill>
                  <a:srgbClr val="032B4A"/>
                </a:solidFill>
                <a:cs typeface="Calibri"/>
              </a:rPr>
              <a:t> </a:t>
            </a:r>
            <a:r>
              <a:rPr sz="2800" spc="-15" dirty="0">
                <a:solidFill>
                  <a:srgbClr val="032B4A"/>
                </a:solidFill>
                <a:cs typeface="Calibri"/>
              </a:rPr>
              <a:t>proposals</a:t>
            </a:r>
            <a:r>
              <a:rPr lang="en-US" sz="2800" spc="-15" dirty="0">
                <a:solidFill>
                  <a:srgbClr val="032B4A"/>
                </a:solidFill>
                <a:cs typeface="Calibri"/>
              </a:rPr>
              <a:t>:</a:t>
            </a:r>
          </a:p>
          <a:p>
            <a:pPr marL="12700">
              <a:lnSpc>
                <a:spcPct val="100000"/>
              </a:lnSpc>
            </a:pPr>
            <a:endParaRPr sz="1200" dirty="0">
              <a:cs typeface="Calibri"/>
            </a:endParaRPr>
          </a:p>
          <a:p>
            <a:pPr marL="919480" indent="-457200">
              <a:buFont typeface="Arial" panose="020B0604020202020204" pitchFamily="34" charset="0"/>
              <a:buChar char="•"/>
            </a:pPr>
            <a:r>
              <a:rPr sz="2800" b="1" spc="10" dirty="0">
                <a:solidFill>
                  <a:srgbClr val="032B4A"/>
                </a:solidFill>
                <a:cs typeface="Calibri"/>
              </a:rPr>
              <a:t>Program</a:t>
            </a:r>
            <a:r>
              <a:rPr sz="2800" b="1" spc="-55" dirty="0">
                <a:solidFill>
                  <a:srgbClr val="032B4A"/>
                </a:solidFill>
                <a:cs typeface="Calibri"/>
              </a:rPr>
              <a:t> </a:t>
            </a:r>
            <a:r>
              <a:rPr sz="2800" b="1" spc="-15" dirty="0">
                <a:solidFill>
                  <a:srgbClr val="032B4A"/>
                </a:solidFill>
                <a:cs typeface="Calibri"/>
              </a:rPr>
              <a:t>Proposal</a:t>
            </a:r>
            <a:r>
              <a:rPr lang="en-US" sz="2800" b="1" spc="-15" dirty="0">
                <a:solidFill>
                  <a:srgbClr val="032B4A"/>
                </a:solidFill>
                <a:cs typeface="Calibri"/>
              </a:rPr>
              <a:t> </a:t>
            </a:r>
            <a:r>
              <a:rPr lang="en-US" sz="2800" spc="-15" dirty="0">
                <a:solidFill>
                  <a:srgbClr val="032B4A"/>
                </a:solidFill>
                <a:cs typeface="Calibri"/>
              </a:rPr>
              <a:t>– attachments B, C, D, E</a:t>
            </a:r>
            <a:endParaRPr sz="2800" dirty="0">
              <a:cs typeface="Calibri"/>
            </a:endParaRPr>
          </a:p>
          <a:p>
            <a:pPr marL="919480" indent="-457200">
              <a:buFont typeface="Arial" panose="020B0604020202020204" pitchFamily="34" charset="0"/>
              <a:buChar char="•"/>
            </a:pPr>
            <a:r>
              <a:rPr sz="2800" b="1" spc="35" dirty="0">
                <a:solidFill>
                  <a:srgbClr val="032B4A"/>
                </a:solidFill>
                <a:cs typeface="Calibri"/>
              </a:rPr>
              <a:t>Price</a:t>
            </a:r>
            <a:r>
              <a:rPr sz="2800" b="1" spc="-90" dirty="0">
                <a:solidFill>
                  <a:srgbClr val="032B4A"/>
                </a:solidFill>
                <a:cs typeface="Calibri"/>
              </a:rPr>
              <a:t> </a:t>
            </a:r>
            <a:r>
              <a:rPr sz="2800" b="1" spc="-10" dirty="0">
                <a:solidFill>
                  <a:srgbClr val="032B4A"/>
                </a:solidFill>
                <a:cs typeface="Calibri"/>
              </a:rPr>
              <a:t>Proposal</a:t>
            </a:r>
            <a:r>
              <a:rPr lang="en-US" sz="2800" b="1" spc="-10" dirty="0">
                <a:solidFill>
                  <a:srgbClr val="032B4A"/>
                </a:solidFill>
                <a:cs typeface="Calibri"/>
              </a:rPr>
              <a:t> </a:t>
            </a:r>
            <a:r>
              <a:rPr lang="en-US" sz="2800" spc="-10" dirty="0">
                <a:solidFill>
                  <a:srgbClr val="032B4A"/>
                </a:solidFill>
                <a:cs typeface="Calibri"/>
              </a:rPr>
              <a:t>– attachment Q</a:t>
            </a:r>
          </a:p>
          <a:p>
            <a:pPr marL="462280"/>
            <a:endParaRPr lang="en-US" sz="2800" spc="-10" dirty="0">
              <a:solidFill>
                <a:srgbClr val="032B4A"/>
              </a:solidFill>
              <a:cs typeface="Calibri"/>
            </a:endParaRPr>
          </a:p>
          <a:p>
            <a:pPr marL="919480" lvl="1"/>
            <a:r>
              <a:rPr sz="2800" b="1" spc="30" dirty="0">
                <a:solidFill>
                  <a:srgbClr val="032B4A"/>
                </a:solidFill>
                <a:cs typeface="Calibri"/>
              </a:rPr>
              <a:t>Please </a:t>
            </a:r>
            <a:r>
              <a:rPr sz="2800" b="1" spc="-5" dirty="0">
                <a:solidFill>
                  <a:srgbClr val="032B4A"/>
                </a:solidFill>
                <a:cs typeface="Calibri"/>
              </a:rPr>
              <a:t>see full RFP </a:t>
            </a:r>
            <a:r>
              <a:rPr sz="2800" b="1" spc="-30" dirty="0">
                <a:solidFill>
                  <a:srgbClr val="032B4A"/>
                </a:solidFill>
                <a:cs typeface="Calibri"/>
              </a:rPr>
              <a:t>for </a:t>
            </a:r>
            <a:r>
              <a:rPr sz="2800" b="1" spc="-10" dirty="0">
                <a:solidFill>
                  <a:srgbClr val="032B4A"/>
                </a:solidFill>
                <a:cs typeface="Calibri"/>
              </a:rPr>
              <a:t>submission  </a:t>
            </a:r>
            <a:r>
              <a:rPr sz="2800" b="1" spc="-15" dirty="0">
                <a:solidFill>
                  <a:srgbClr val="032B4A"/>
                </a:solidFill>
                <a:cs typeface="Calibri"/>
              </a:rPr>
              <a:t>requirements</a:t>
            </a:r>
            <a:endParaRPr sz="2800" b="1" dirty="0"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199632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152D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26323" y="0"/>
            <a:ext cx="1217930" cy="1217930"/>
          </a:xfrm>
          <a:custGeom>
            <a:avLst/>
            <a:gdLst/>
            <a:ahLst/>
            <a:cxnLst/>
            <a:rect l="l" t="t" r="r" b="b"/>
            <a:pathLst>
              <a:path w="1217929" h="1217930">
                <a:moveTo>
                  <a:pt x="0" y="1217676"/>
                </a:moveTo>
                <a:lnTo>
                  <a:pt x="1217676" y="1217676"/>
                </a:lnTo>
                <a:lnTo>
                  <a:pt x="1217676" y="0"/>
                </a:lnTo>
                <a:lnTo>
                  <a:pt x="0" y="0"/>
                </a:lnTo>
                <a:lnTo>
                  <a:pt x="0" y="1217676"/>
                </a:lnTo>
                <a:close/>
              </a:path>
            </a:pathLst>
          </a:custGeom>
          <a:solidFill>
            <a:srgbClr val="405B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26327" y="0"/>
            <a:ext cx="741045" cy="1217930"/>
          </a:xfrm>
          <a:custGeom>
            <a:avLst/>
            <a:gdLst/>
            <a:ahLst/>
            <a:cxnLst/>
            <a:rect l="l" t="t" r="r" b="b"/>
            <a:pathLst>
              <a:path w="741045" h="1217930">
                <a:moveTo>
                  <a:pt x="0" y="0"/>
                </a:moveTo>
                <a:lnTo>
                  <a:pt x="0" y="1217676"/>
                </a:lnTo>
                <a:lnTo>
                  <a:pt x="740664" y="1217676"/>
                </a:lnTo>
                <a:lnTo>
                  <a:pt x="0" y="0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009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06422" y="248996"/>
            <a:ext cx="4832350" cy="647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5" dirty="0"/>
              <a:t>Submission</a:t>
            </a:r>
            <a:r>
              <a:rPr sz="4000" spc="-20" dirty="0"/>
              <a:t> Timeframe</a:t>
            </a:r>
            <a:endParaRPr sz="400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045"/>
              </a:lnSpc>
            </a:pPr>
            <a:fld id="{81D60167-4931-47E6-BA6A-407CBD079E47}" type="slidenum">
              <a:rPr spc="-5" dirty="0"/>
              <a:t>19</a:t>
            </a:fld>
            <a:endParaRPr spc="-5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48AA466-6DFF-F3F5-CEB4-97E15E4637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1613"/>
              </p:ext>
            </p:extLst>
          </p:nvPr>
        </p:nvGraphicFramePr>
        <p:xfrm>
          <a:off x="1" y="1343021"/>
          <a:ext cx="9144000" cy="475366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428999">
                  <a:extLst>
                    <a:ext uri="{9D8B030D-6E8A-4147-A177-3AD203B41FA5}">
                      <a16:colId xmlns:a16="http://schemas.microsoft.com/office/drawing/2014/main" val="1189610876"/>
                    </a:ext>
                  </a:extLst>
                </a:gridCol>
                <a:gridCol w="5715001">
                  <a:extLst>
                    <a:ext uri="{9D8B030D-6E8A-4147-A177-3AD203B41FA5}">
                      <a16:colId xmlns:a16="http://schemas.microsoft.com/office/drawing/2014/main" val="3321129541"/>
                    </a:ext>
                  </a:extLst>
                </a:gridCol>
              </a:tblGrid>
              <a:tr h="289009">
                <a:tc>
                  <a:txBody>
                    <a:bodyPr/>
                    <a:lstStyle/>
                    <a:p>
                      <a:pPr marL="67945" marR="0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Activity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065723"/>
                  </a:ext>
                </a:extLst>
              </a:tr>
              <a:tr h="678336">
                <a:tc>
                  <a:txBody>
                    <a:bodyPr/>
                    <a:lstStyle/>
                    <a:p>
                      <a:pPr marL="67945" marR="0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152D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7945" marR="0" algn="ctr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152D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Wednesday, August 19, 2026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152D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7945" marR="0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152D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Request for Proposals Released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1325395"/>
                  </a:ext>
                </a:extLst>
              </a:tr>
              <a:tr h="678336">
                <a:tc>
                  <a:txBody>
                    <a:bodyPr/>
                    <a:lstStyle/>
                    <a:p>
                      <a:pPr marL="67945" marR="0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152D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7945" marR="0" algn="ctr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152D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Tuesday, September 8, 2026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152D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7945" marR="0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152D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Bidder’s Conference Webinar @ 1:00 PM EST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4030279"/>
                  </a:ext>
                </a:extLst>
              </a:tr>
              <a:tr h="678336">
                <a:tc>
                  <a:txBody>
                    <a:bodyPr/>
                    <a:lstStyle/>
                    <a:p>
                      <a:pPr marL="67945" marR="0">
                        <a:lnSpc>
                          <a:spcPts val="136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152D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7945" marR="0" algn="ctr">
                        <a:lnSpc>
                          <a:spcPts val="136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152D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Tuesday, September 22, 2026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136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152D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7945" marR="0">
                        <a:lnSpc>
                          <a:spcPts val="136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152D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Deadline for Submission of Written Questions by</a:t>
                      </a:r>
                    </a:p>
                    <a:p>
                      <a:pPr marL="67945" marR="0">
                        <a:lnSpc>
                          <a:spcPts val="136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152D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7945" marR="0">
                        <a:lnSpc>
                          <a:spcPts val="136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152D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11:00 AM EST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5575650"/>
                  </a:ext>
                </a:extLst>
              </a:tr>
              <a:tr h="678336">
                <a:tc>
                  <a:txBody>
                    <a:bodyPr/>
                    <a:lstStyle/>
                    <a:p>
                      <a:pPr marL="67945" marR="0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152D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7945" marR="0" algn="ctr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152D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Thursday, October 1, 2026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152D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7945" marR="0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152D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Proposals Due by 11:00 AM EST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354530"/>
                  </a:ext>
                </a:extLst>
              </a:tr>
              <a:tr h="1017504">
                <a:tc>
                  <a:txBody>
                    <a:bodyPr/>
                    <a:lstStyle/>
                    <a:p>
                      <a:pPr marL="67945" marR="0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152D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7945" marR="0" algn="ctr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152D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Wednesday, October 28, 2026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152D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7945" marR="0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152D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Award/Non-Award notifications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0410775"/>
                  </a:ext>
                </a:extLst>
              </a:tr>
              <a:tr h="678336">
                <a:tc>
                  <a:txBody>
                    <a:bodyPr/>
                    <a:lstStyle/>
                    <a:p>
                      <a:pPr marL="67945" marR="0">
                        <a:lnSpc>
                          <a:spcPts val="13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152D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7945" marR="0">
                        <a:lnSpc>
                          <a:spcPts val="13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152D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Monday, November 30, 2026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13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152D4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7945" marR="0">
                        <a:lnSpc>
                          <a:spcPts val="13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152D4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Estimated Contract State Date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246168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Introduction/Overview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 marL="299085" marR="0" lvl="0" indent="-28638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05B76"/>
              </a:buClr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lang="en-US" sz="1800" i="0" u="none" strike="noStrike" kern="1200" cap="none" spc="-5" normalizeH="0" baseline="0" noProof="0" dirty="0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Overview of the </a:t>
            </a:r>
            <a:r>
              <a:rPr kumimoji="0" lang="en-US" sz="1800" i="0" u="none" strike="noStrike" kern="1200" cap="none" spc="-5" normalizeH="0" baseline="0" noProof="0" dirty="0" err="1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MassHire</a:t>
            </a:r>
            <a:r>
              <a:rPr kumimoji="0" lang="en-US" sz="1800" i="0" u="none" strike="noStrike" kern="1200" cap="none" spc="-5" normalizeH="0" baseline="0" noProof="0" dirty="0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lang="en-US" sz="1800" spc="-10" dirty="0">
                <a:solidFill>
                  <a:srgbClr val="032B4A"/>
                </a:solidFill>
                <a:latin typeface="Calibri"/>
                <a:cs typeface="Calibri"/>
              </a:rPr>
              <a:t>Merrimack Valley Workforce Board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0" lvl="0" indent="-28638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05B76"/>
              </a:buClr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lang="en-US" sz="1800" i="0" u="none" strike="noStrike" kern="1200" cap="none" spc="-10" normalizeH="0" baseline="0" noProof="0" dirty="0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Background </a:t>
            </a:r>
            <a:r>
              <a:rPr kumimoji="0" lang="en-US" sz="1800" i="0" u="none" strike="noStrike" kern="1200" cap="none" spc="-5" normalizeH="0" baseline="0" noProof="0" dirty="0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Information and Purpose of RFP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0" lvl="0" indent="-28638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05B76"/>
              </a:buClr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lang="en-US" sz="1800" i="0" u="none" strike="noStrike" kern="1200" cap="none" spc="-10" normalizeH="0" baseline="0" noProof="0" dirty="0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Estimated </a:t>
            </a:r>
            <a:r>
              <a:rPr kumimoji="0" lang="en-US" sz="1800" i="0" u="none" strike="noStrike" kern="1200" cap="none" spc="-5" normalizeH="0" baseline="0" noProof="0" dirty="0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Funds</a:t>
            </a:r>
            <a:r>
              <a:rPr kumimoji="0" lang="en-US" sz="1800" i="0" u="none" strike="noStrike" kern="1200" cap="none" spc="-55" normalizeH="0" baseline="0" noProof="0" dirty="0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1800" i="0" u="none" strike="noStrike" kern="1200" cap="none" spc="-10" normalizeH="0" baseline="0" noProof="0" dirty="0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Available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0" lvl="0" indent="-28638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05B76"/>
              </a:buClr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lang="en-US" sz="1800" i="0" u="none" strike="noStrike" kern="1200" cap="none" spc="-5" normalizeH="0" baseline="0" noProof="0" dirty="0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Eligible</a:t>
            </a:r>
            <a:r>
              <a:rPr kumimoji="0" lang="en-US" sz="1800" i="0" u="none" strike="noStrike" kern="1200" cap="none" spc="-110" normalizeH="0" baseline="0" noProof="0" dirty="0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1800" i="0" u="none" strike="noStrike" kern="1200" cap="none" spc="-5" normalizeH="0" baseline="0" noProof="0" dirty="0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Applicants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0" lvl="0" indent="-28638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05B76"/>
              </a:buClr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lang="en-US" sz="1800" i="0" u="none" kern="1200" cap="none" spc="-10" normalizeH="0" baseline="0" noProof="0" dirty="0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Target Population/Participant </a:t>
            </a:r>
            <a:r>
              <a:rPr kumimoji="0" lang="en-US" sz="1800" i="0" u="none" kern="1200" cap="none" spc="-5" normalizeH="0" baseline="0" noProof="0" dirty="0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Eligibility</a:t>
            </a:r>
          </a:p>
          <a:p>
            <a:pPr marL="299085" marR="0" lvl="0" indent="-28638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05B76"/>
              </a:buClr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lang="en-US" sz="1800" spc="-5" dirty="0">
                <a:solidFill>
                  <a:srgbClr val="032B4A"/>
                </a:solidFill>
                <a:latin typeface="Calibri"/>
                <a:cs typeface="Calibri"/>
              </a:rPr>
              <a:t>Scope of Services/Deliverables </a:t>
            </a:r>
            <a:endParaRPr kumimoji="0" lang="en-US" sz="1800" i="0" u="non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0" lvl="0" indent="-28638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05B76"/>
              </a:buClr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lang="en-US" sz="1800" i="0" u="none" kern="1200" cap="none" spc="-10" normalizeH="0" baseline="0" noProof="0" dirty="0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Work Experience </a:t>
            </a:r>
            <a:endParaRPr kumimoji="0" lang="en-US" sz="1800" i="0" u="non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0" lvl="0" indent="-28638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05B76"/>
              </a:buClr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lang="en-US" sz="1800" i="0" u="none" kern="1200" cap="none" spc="-5" normalizeH="0" baseline="0" noProof="0" dirty="0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Required Payments to Participants</a:t>
            </a:r>
          </a:p>
          <a:p>
            <a:pPr marL="299085" lvl="0" indent="-286385" defTabSz="914400">
              <a:lnSpc>
                <a:spcPct val="120000"/>
              </a:lnSpc>
              <a:spcBef>
                <a:spcPts val="0"/>
              </a:spcBef>
              <a:tabLst>
                <a:tab pos="299085" algn="l"/>
                <a:tab pos="299720" algn="l"/>
              </a:tabLst>
              <a:defRPr/>
            </a:pPr>
            <a:r>
              <a:rPr lang="en-US" sz="1800" spc="-20" dirty="0"/>
              <a:t>Performance Expectations/Reporting</a:t>
            </a:r>
            <a:endParaRPr kumimoji="0" lang="en-US" sz="1800" i="0" u="non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0" lvl="0" indent="-28638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05B76"/>
              </a:buClr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lang="en-US" sz="1800" i="0" u="none" kern="1200" cap="none" spc="-10" normalizeH="0" baseline="0" noProof="0" dirty="0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Budget</a:t>
            </a:r>
            <a:endParaRPr kumimoji="0" lang="en-US" sz="1800" i="0" u="non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9085" marR="0" lvl="0" indent="-28638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05B76"/>
              </a:buClr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lang="en-US" sz="1800" i="0" u="none" kern="1200" cap="none" spc="-5" normalizeH="0" baseline="0" noProof="0" dirty="0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Submission </a:t>
            </a:r>
            <a:r>
              <a:rPr kumimoji="0" lang="en-US" sz="1800" i="0" u="none" kern="1200" cap="none" spc="-10" normalizeH="0" baseline="0" noProof="0" dirty="0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Timeframe </a:t>
            </a:r>
            <a:r>
              <a:rPr kumimoji="0" lang="en-US" sz="1800" i="0" u="none" kern="1200" cap="none" spc="-5" normalizeH="0" baseline="0" noProof="0" dirty="0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 </a:t>
            </a:r>
            <a:r>
              <a:rPr kumimoji="0" lang="en-US" sz="1800" i="0" u="none" kern="1200" cap="none" spc="-15" normalizeH="0" baseline="0" noProof="0" dirty="0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Review</a:t>
            </a:r>
            <a:r>
              <a:rPr kumimoji="0" lang="en-US" sz="1800" i="0" u="none" kern="1200" cap="none" spc="-55" normalizeH="0" baseline="0" noProof="0" dirty="0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1800" i="0" u="none" kern="1200" cap="none" spc="-5" normalizeH="0" baseline="0" noProof="0" dirty="0">
                <a:ln>
                  <a:noFill/>
                </a:ln>
                <a:solidFill>
                  <a:srgbClr val="032B4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Process</a:t>
            </a:r>
            <a:endParaRPr kumimoji="0" lang="en-US" sz="1800" i="0" u="non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93504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199632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152D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26323" y="0"/>
            <a:ext cx="1217930" cy="1217930"/>
          </a:xfrm>
          <a:custGeom>
            <a:avLst/>
            <a:gdLst/>
            <a:ahLst/>
            <a:cxnLst/>
            <a:rect l="l" t="t" r="r" b="b"/>
            <a:pathLst>
              <a:path w="1217929" h="1217930">
                <a:moveTo>
                  <a:pt x="0" y="1217676"/>
                </a:moveTo>
                <a:lnTo>
                  <a:pt x="1217676" y="1217676"/>
                </a:lnTo>
                <a:lnTo>
                  <a:pt x="1217676" y="0"/>
                </a:lnTo>
                <a:lnTo>
                  <a:pt x="0" y="0"/>
                </a:lnTo>
                <a:lnTo>
                  <a:pt x="0" y="1217676"/>
                </a:lnTo>
                <a:close/>
              </a:path>
            </a:pathLst>
          </a:custGeom>
          <a:solidFill>
            <a:srgbClr val="405B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26327" y="0"/>
            <a:ext cx="741045" cy="1217930"/>
          </a:xfrm>
          <a:custGeom>
            <a:avLst/>
            <a:gdLst/>
            <a:ahLst/>
            <a:cxnLst/>
            <a:rect l="l" t="t" r="r" b="b"/>
            <a:pathLst>
              <a:path w="741045" h="1217930">
                <a:moveTo>
                  <a:pt x="0" y="0"/>
                </a:moveTo>
                <a:lnTo>
                  <a:pt x="0" y="1217676"/>
                </a:lnTo>
                <a:lnTo>
                  <a:pt x="740664" y="1217676"/>
                </a:lnTo>
                <a:lnTo>
                  <a:pt x="0" y="0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009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229739" y="211912"/>
            <a:ext cx="3584575" cy="711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20" dirty="0"/>
              <a:t>Review</a:t>
            </a:r>
            <a:r>
              <a:rPr spc="-110" dirty="0"/>
              <a:t> </a:t>
            </a:r>
            <a:r>
              <a:rPr spc="-10" dirty="0"/>
              <a:t>Process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045"/>
              </a:lnSpc>
            </a:pPr>
            <a:fld id="{81D60167-4931-47E6-BA6A-407CBD079E47}" type="slidenum">
              <a:rPr spc="-5" dirty="0"/>
              <a:t>20</a:t>
            </a:fld>
            <a:endParaRPr spc="-5" dirty="0"/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xfrm>
            <a:off x="457200" y="1446235"/>
            <a:ext cx="8229600" cy="1379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ts val="3030"/>
              </a:lnSpc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pc="-15" dirty="0"/>
              <a:t>Proposals received by </a:t>
            </a:r>
            <a:r>
              <a:rPr spc="-10" dirty="0"/>
              <a:t>the submission deadline will </a:t>
            </a:r>
            <a:r>
              <a:rPr spc="-5" dirty="0"/>
              <a:t>be  </a:t>
            </a:r>
            <a:r>
              <a:rPr spc="-15" dirty="0"/>
              <a:t>reviewed by </a:t>
            </a:r>
            <a:r>
              <a:rPr spc="-5" dirty="0"/>
              <a:t>a </a:t>
            </a:r>
            <a:r>
              <a:rPr spc="-10" dirty="0"/>
              <a:t>team </a:t>
            </a:r>
            <a:r>
              <a:rPr spc="-5" dirty="0"/>
              <a:t>of </a:t>
            </a:r>
            <a:r>
              <a:rPr spc="-10" dirty="0"/>
              <a:t>independent</a:t>
            </a:r>
            <a:r>
              <a:rPr spc="45" dirty="0"/>
              <a:t> </a:t>
            </a:r>
            <a:r>
              <a:rPr spc="-20" dirty="0"/>
              <a:t>reviewers</a:t>
            </a:r>
          </a:p>
          <a:p>
            <a:pPr marL="299085" indent="-286385">
              <a:lnSpc>
                <a:spcPct val="100000"/>
              </a:lnSpc>
              <a:spcBef>
                <a:spcPts val="1415"/>
              </a:spcBef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pc="-10" dirty="0"/>
              <a:t>Scoring Criteria </a:t>
            </a:r>
            <a:r>
              <a:rPr spc="-5" dirty="0"/>
              <a:t>- </a:t>
            </a:r>
            <a:r>
              <a:rPr spc="-60" dirty="0"/>
              <a:t>Total </a:t>
            </a:r>
            <a:r>
              <a:rPr spc="-10" dirty="0"/>
              <a:t>100</a:t>
            </a:r>
            <a:r>
              <a:rPr spc="80" dirty="0"/>
              <a:t> </a:t>
            </a:r>
            <a:r>
              <a:rPr spc="-20" dirty="0"/>
              <a:t>Points</a:t>
            </a:r>
          </a:p>
        </p:txBody>
      </p:sp>
      <p:graphicFrame>
        <p:nvGraphicFramePr>
          <p:cNvPr id="10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668357"/>
              </p:ext>
            </p:extLst>
          </p:nvPr>
        </p:nvGraphicFramePr>
        <p:xfrm>
          <a:off x="5175250" y="3041650"/>
          <a:ext cx="3733799" cy="20791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83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5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1438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000" b="1" spc="-5" dirty="0">
                          <a:solidFill>
                            <a:srgbClr val="009876"/>
                          </a:solidFill>
                          <a:latin typeface="Calibri"/>
                          <a:cs typeface="Calibri"/>
                        </a:rPr>
                        <a:t>Highly</a:t>
                      </a:r>
                      <a:r>
                        <a:rPr sz="2000" b="1" spc="-75" dirty="0">
                          <a:solidFill>
                            <a:srgbClr val="00987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9876"/>
                          </a:solidFill>
                          <a:latin typeface="Calibri"/>
                          <a:cs typeface="Calibri"/>
                        </a:rPr>
                        <a:t>Advantageous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lang="en-US" sz="2000" b="1" dirty="0">
                          <a:solidFill>
                            <a:srgbClr val="009876"/>
                          </a:solidFill>
                          <a:latin typeface="Calibri"/>
                          <a:cs typeface="Calibri"/>
                        </a:rPr>
                        <a:t>85</a:t>
                      </a:r>
                      <a:r>
                        <a:rPr sz="2000" b="1" dirty="0">
                          <a:solidFill>
                            <a:srgbClr val="009876"/>
                          </a:solidFill>
                          <a:latin typeface="Calibri"/>
                          <a:cs typeface="Calibri"/>
                        </a:rPr>
                        <a:t>-100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2386"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000" b="1" spc="-10" dirty="0">
                          <a:solidFill>
                            <a:srgbClr val="009876"/>
                          </a:solidFill>
                          <a:latin typeface="Calibri"/>
                          <a:cs typeface="Calibri"/>
                        </a:rPr>
                        <a:t>Advantageous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EFEF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000" b="1" dirty="0">
                          <a:solidFill>
                            <a:srgbClr val="009876"/>
                          </a:solidFill>
                          <a:latin typeface="Calibri"/>
                          <a:cs typeface="Calibri"/>
                        </a:rPr>
                        <a:t>7</a:t>
                      </a:r>
                      <a:r>
                        <a:rPr lang="en-US" sz="2000" b="1" dirty="0">
                          <a:solidFill>
                            <a:srgbClr val="009876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solidFill>
                            <a:srgbClr val="009876"/>
                          </a:solidFill>
                          <a:latin typeface="Calibri"/>
                          <a:cs typeface="Calibri"/>
                        </a:rPr>
                        <a:t>-8</a:t>
                      </a:r>
                      <a:r>
                        <a:rPr lang="en-US" sz="2000" b="1" dirty="0">
                          <a:solidFill>
                            <a:srgbClr val="009876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9085"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000" b="1" dirty="0">
                          <a:solidFill>
                            <a:srgbClr val="009876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r>
                        <a:rPr sz="2000" b="1" spc="-100" dirty="0">
                          <a:solidFill>
                            <a:srgbClr val="00987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9876"/>
                          </a:solidFill>
                          <a:latin typeface="Calibri"/>
                          <a:cs typeface="Calibri"/>
                        </a:rPr>
                        <a:t>Advantageous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000" b="1" dirty="0">
                          <a:solidFill>
                            <a:srgbClr val="009876"/>
                          </a:solidFill>
                          <a:latin typeface="Calibri"/>
                          <a:cs typeface="Calibri"/>
                        </a:rPr>
                        <a:t>50-</a:t>
                      </a:r>
                      <a:r>
                        <a:rPr lang="en-US" sz="2000" b="1" dirty="0">
                          <a:solidFill>
                            <a:srgbClr val="009876"/>
                          </a:solidFill>
                          <a:latin typeface="Calibri"/>
                          <a:cs typeface="Calibri"/>
                        </a:rPr>
                        <a:t>69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000" b="1" spc="-5" dirty="0">
                          <a:solidFill>
                            <a:srgbClr val="009876"/>
                          </a:solidFill>
                          <a:latin typeface="Calibri"/>
                          <a:cs typeface="Calibri"/>
                        </a:rPr>
                        <a:t>Unacceptable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EFEF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000" b="1" dirty="0">
                          <a:solidFill>
                            <a:srgbClr val="009876"/>
                          </a:solidFill>
                          <a:latin typeface="Calibri"/>
                          <a:cs typeface="Calibri"/>
                        </a:rPr>
                        <a:t>&lt;50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B077B2CF-572E-6FE3-9114-2DF2CDC02C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353023"/>
              </p:ext>
            </p:extLst>
          </p:nvPr>
        </p:nvGraphicFramePr>
        <p:xfrm>
          <a:off x="113376" y="2805943"/>
          <a:ext cx="4985674" cy="33457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8024">
                  <a:extLst>
                    <a:ext uri="{9D8B030D-6E8A-4147-A177-3AD203B41FA5}">
                      <a16:colId xmlns:a16="http://schemas.microsoft.com/office/drawing/2014/main" val="3799393516"/>
                    </a:ext>
                  </a:extLst>
                </a:gridCol>
                <a:gridCol w="1517650">
                  <a:extLst>
                    <a:ext uri="{9D8B030D-6E8A-4147-A177-3AD203B41FA5}">
                      <a16:colId xmlns:a16="http://schemas.microsoft.com/office/drawing/2014/main" val="2838206833"/>
                    </a:ext>
                  </a:extLst>
                </a:gridCol>
              </a:tblGrid>
              <a:tr h="6809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</a:rPr>
                        <a:t>Organizational Capacity and Experience</a:t>
                      </a:r>
                      <a:endParaRPr lang="en-US" sz="18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solidFill>
                            <a:schemeClr val="tx1"/>
                          </a:solidFill>
                          <a:effectLst/>
                        </a:rPr>
                        <a:t>15 points</a:t>
                      </a:r>
                      <a:endParaRPr lang="en-US" sz="18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29515465"/>
                  </a:ext>
                </a:extLst>
              </a:tr>
              <a:tr h="59024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solidFill>
                            <a:schemeClr val="tx1"/>
                          </a:solidFill>
                          <a:effectLst/>
                        </a:rPr>
                        <a:t>Program Design and Service Delivery</a:t>
                      </a:r>
                      <a:endParaRPr lang="en-US" sz="18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</a:rPr>
                        <a:t>30 points</a:t>
                      </a:r>
                      <a:endParaRPr lang="en-US" sz="18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649942726"/>
                  </a:ext>
                </a:extLst>
              </a:tr>
              <a:tr h="3393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solidFill>
                            <a:schemeClr val="tx1"/>
                          </a:solidFill>
                          <a:effectLst/>
                        </a:rPr>
                        <a:t>Artificial Intelligence Training Model</a:t>
                      </a:r>
                      <a:endParaRPr lang="en-US" sz="18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solidFill>
                            <a:schemeClr val="tx1"/>
                          </a:solidFill>
                          <a:effectLst/>
                        </a:rPr>
                        <a:t>15 points</a:t>
                      </a:r>
                      <a:endParaRPr lang="en-US" sz="18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99133872"/>
                  </a:ext>
                </a:extLst>
              </a:tr>
              <a:tr h="6809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solidFill>
                            <a:schemeClr val="tx1"/>
                          </a:solidFill>
                          <a:effectLst/>
                        </a:rPr>
                        <a:t>Employer Engagement and Partnerships 	</a:t>
                      </a:r>
                      <a:endParaRPr lang="en-US" sz="18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solidFill>
                            <a:schemeClr val="tx1"/>
                          </a:solidFill>
                          <a:effectLst/>
                        </a:rPr>
                        <a:t>5 points</a:t>
                      </a:r>
                      <a:endParaRPr lang="en-US" sz="18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189411397"/>
                  </a:ext>
                </a:extLst>
              </a:tr>
              <a:tr h="6809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</a:rPr>
                        <a:t>Performance Management and Outcomes 	</a:t>
                      </a:r>
                      <a:endParaRPr lang="en-US" sz="18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solidFill>
                            <a:schemeClr val="tx1"/>
                          </a:solidFill>
                          <a:effectLst/>
                        </a:rPr>
                        <a:t>5 points</a:t>
                      </a:r>
                      <a:endParaRPr lang="en-US" sz="18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18167156"/>
                  </a:ext>
                </a:extLst>
              </a:tr>
              <a:tr h="3393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</a:rPr>
                        <a:t>Budget &amp; Budget Narrative</a:t>
                      </a:r>
                      <a:endParaRPr lang="en-US" sz="18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 dirty="0">
                          <a:solidFill>
                            <a:schemeClr val="tx1"/>
                          </a:solidFill>
                          <a:effectLst/>
                        </a:rPr>
                        <a:t>20 points</a:t>
                      </a:r>
                      <a:endParaRPr lang="en-US" sz="18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17131256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11056-2706-4FD2-912F-E6EDC766B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F88DAA-79CA-4622-8817-261C2AB0FF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6" name="Content Placeholder 5" descr="Thought outline">
            <a:extLst>
              <a:ext uri="{FF2B5EF4-FFF2-40B4-BE49-F238E27FC236}">
                <a16:creationId xmlns:a16="http://schemas.microsoft.com/office/drawing/2014/main" id="{313F56F5-997D-E9F1-4C44-D11843C5557F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652049" y="1738604"/>
            <a:ext cx="3839902" cy="3839902"/>
          </a:xfrm>
        </p:spPr>
      </p:pic>
    </p:spTree>
    <p:extLst>
      <p:ext uri="{BB962C8B-B14F-4D97-AF65-F5344CB8AC3E}">
        <p14:creationId xmlns:p14="http://schemas.microsoft.com/office/powerpoint/2010/main" val="23757022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11056-2706-4FD2-912F-E6EDC766B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F88DAA-79CA-4622-8817-261C2AB0FF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1FC5F8-43D7-49B7-AF92-12938B0B841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527858"/>
            <a:ext cx="8229600" cy="44443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/>
              <a:t>Fiscal contact</a:t>
            </a:r>
          </a:p>
          <a:p>
            <a:pPr marL="0" indent="0" algn="ctr">
              <a:buNone/>
            </a:pPr>
            <a:endParaRPr lang="en-US" sz="2400" dirty="0"/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ea typeface="Aptos" panose="020B0004020202020204" pitchFamily="34" charset="0"/>
                <a:cs typeface="Aptos" panose="020B0004020202020204" pitchFamily="34" charset="0"/>
              </a:rPr>
              <a:t>Matt Robert</a:t>
            </a: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effectLst/>
                <a:ea typeface="Aptos" panose="020B0004020202020204" pitchFamily="34" charset="0"/>
                <a:cs typeface="Aptos" panose="020B0004020202020204" pitchFamily="34" charset="0"/>
              </a:rPr>
              <a:t>(978) 995-2784</a:t>
            </a: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u="sng" dirty="0">
                <a:ea typeface="Aptos" panose="020B0004020202020204" pitchFamily="34" charset="0"/>
                <a:cs typeface="Aptos" panose="020B0004020202020204" pitchFamily="34" charset="0"/>
              </a:rPr>
              <a:t>mrobert@masshiremvwb.org</a:t>
            </a:r>
            <a:endParaRPr lang="en-US" sz="2400" u="sng" dirty="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Program contact</a:t>
            </a:r>
          </a:p>
          <a:p>
            <a:pPr marL="0" indent="0" algn="ctr">
              <a:buNone/>
            </a:pPr>
            <a:r>
              <a:rPr lang="en-US" sz="2400" dirty="0"/>
              <a:t>Abby Seripais</a:t>
            </a:r>
            <a:br>
              <a:rPr lang="en-US" sz="24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fr-FR" sz="24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(</a:t>
            </a:r>
            <a:r>
              <a:rPr lang="fr-FR" sz="24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978) 273-1354</a:t>
            </a:r>
            <a:endParaRPr lang="en-US" sz="2400" dirty="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u="sng" dirty="0">
                <a:effectLst/>
                <a:ea typeface="Aptos" panose="020B0004020202020204" pitchFamily="34" charset="0"/>
                <a:cs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aseripais@masshiremvwb.org</a:t>
            </a:r>
            <a:endParaRPr lang="fr-FR" sz="2400" u="sng" dirty="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  <a:p>
            <a:pPr lvl="1"/>
            <a:endParaRPr lang="en-US" dirty="0"/>
          </a:p>
          <a:p>
            <a:pPr marL="449262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598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4CB99-F73A-9FCC-8BCF-425008BB0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2800" b="1" i="0" u="none" strike="noStrike" kern="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Background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93DFED-7832-7259-67F8-C06AE8CCF6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19B1FC-D8C2-E9F8-30F1-E97C356FDBA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 marL="299085" marR="127000" indent="-286385">
              <a:lnSpc>
                <a:spcPct val="70000"/>
              </a:lnSpc>
              <a:spcBef>
                <a:spcPts val="1800"/>
              </a:spcBef>
              <a:buClr>
                <a:srgbClr val="405B76"/>
              </a:buClr>
              <a:buFont typeface="Arial"/>
              <a:buChar char="•"/>
              <a:tabLst>
                <a:tab pos="299720" algn="l"/>
              </a:tabLst>
            </a:pPr>
            <a:r>
              <a:rPr lang="en-US" sz="2800" spc="-15" dirty="0">
                <a:solidFill>
                  <a:srgbClr val="032B4A"/>
                </a:solidFill>
                <a:latin typeface="Calibri"/>
                <a:cs typeface="Calibri"/>
              </a:rPr>
              <a:t>This initiative is funded exclusively through an appropriation by the City of Lawrence</a:t>
            </a:r>
            <a:r>
              <a:rPr lang="en-US" sz="2800" spc="-10" dirty="0">
                <a:solidFill>
                  <a:srgbClr val="032B4A"/>
                </a:solidFill>
                <a:latin typeface="Calibri"/>
                <a:cs typeface="Calibri"/>
              </a:rPr>
              <a:t>.</a:t>
            </a:r>
            <a:endParaRPr lang="en-US" sz="2800" dirty="0">
              <a:latin typeface="Calibri"/>
              <a:cs typeface="Calibri"/>
            </a:endParaRPr>
          </a:p>
          <a:p>
            <a:pPr marL="299085" marR="5080" indent="-286385">
              <a:lnSpc>
                <a:spcPct val="70000"/>
              </a:lnSpc>
              <a:tabLst>
                <a:tab pos="299720" algn="l"/>
              </a:tabLst>
            </a:pPr>
            <a:r>
              <a:rPr lang="en-US" dirty="0"/>
              <a:t>Priority shall be given to proposals serving residents and employers located within the City of Lawrence. Programs should increase access to high-quality training opportunities that lead to industry-recognized credentials, employment, wage progression, and career advancement in occupations impacted by Artificial Intelligence </a:t>
            </a:r>
            <a:r>
              <a:rPr lang="en-US" sz="2800" spc="-45" dirty="0">
                <a:solidFill>
                  <a:srgbClr val="032B4A"/>
                </a:solidFill>
                <a:latin typeface="Calibri"/>
                <a:cs typeface="Calibri"/>
              </a:rPr>
              <a:t>.</a:t>
            </a:r>
            <a:endParaRPr lang="en-US" sz="2800" dirty="0">
              <a:latin typeface="Calibri"/>
              <a:cs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121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199632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152D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26323" y="0"/>
            <a:ext cx="1217930" cy="1217930"/>
          </a:xfrm>
          <a:custGeom>
            <a:avLst/>
            <a:gdLst/>
            <a:ahLst/>
            <a:cxnLst/>
            <a:rect l="l" t="t" r="r" b="b"/>
            <a:pathLst>
              <a:path w="1217929" h="1217930">
                <a:moveTo>
                  <a:pt x="0" y="1217676"/>
                </a:moveTo>
                <a:lnTo>
                  <a:pt x="1217676" y="1217676"/>
                </a:lnTo>
                <a:lnTo>
                  <a:pt x="1217676" y="0"/>
                </a:lnTo>
                <a:lnTo>
                  <a:pt x="0" y="0"/>
                </a:lnTo>
                <a:lnTo>
                  <a:pt x="0" y="1217676"/>
                </a:lnTo>
                <a:close/>
              </a:path>
            </a:pathLst>
          </a:custGeom>
          <a:solidFill>
            <a:srgbClr val="405B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26327" y="0"/>
            <a:ext cx="741045" cy="1217930"/>
          </a:xfrm>
          <a:custGeom>
            <a:avLst/>
            <a:gdLst/>
            <a:ahLst/>
            <a:cxnLst/>
            <a:rect l="l" t="t" r="r" b="b"/>
            <a:pathLst>
              <a:path w="741045" h="1217930">
                <a:moveTo>
                  <a:pt x="0" y="0"/>
                </a:moveTo>
                <a:lnTo>
                  <a:pt x="0" y="1217676"/>
                </a:lnTo>
                <a:lnTo>
                  <a:pt x="740664" y="1217676"/>
                </a:lnTo>
                <a:lnTo>
                  <a:pt x="0" y="0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009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969545" y="296424"/>
            <a:ext cx="3204845" cy="647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5" dirty="0"/>
              <a:t>Purpose of</a:t>
            </a:r>
            <a:r>
              <a:rPr sz="4000" spc="-60" dirty="0"/>
              <a:t> </a:t>
            </a:r>
            <a:r>
              <a:rPr sz="4000" spc="-10" dirty="0"/>
              <a:t>RFP</a:t>
            </a:r>
            <a:endParaRPr sz="4000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900">
              <a:lnSpc>
                <a:spcPts val="1045"/>
              </a:lnSpc>
            </a:pPr>
            <a:fld id="{81D60167-4931-47E6-BA6A-407CBD079E47}" type="slidenum">
              <a:rPr spc="-5" dirty="0"/>
              <a:t>4</a:t>
            </a:fld>
            <a:endParaRPr spc="-5" dirty="0"/>
          </a:p>
        </p:txBody>
      </p:sp>
      <p:sp>
        <p:nvSpPr>
          <p:cNvPr id="8" name="object 8"/>
          <p:cNvSpPr txBox="1"/>
          <p:nvPr/>
        </p:nvSpPr>
        <p:spPr>
          <a:xfrm>
            <a:off x="78739" y="1322831"/>
            <a:ext cx="8907780" cy="3631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20955" indent="-286385">
              <a:lnSpc>
                <a:spcPct val="70000"/>
              </a:lnSpc>
              <a:buClr>
                <a:srgbClr val="405B76"/>
              </a:buClr>
              <a:buFont typeface="Arial"/>
              <a:buChar char="•"/>
              <a:tabLst>
                <a:tab pos="299720" algn="l"/>
              </a:tabLst>
            </a:pPr>
            <a:r>
              <a:rPr lang="en-US" sz="3500" spc="-5" dirty="0">
                <a:solidFill>
                  <a:srgbClr val="032B4A"/>
                </a:solidFill>
                <a:cs typeface="Calibri"/>
              </a:rPr>
              <a:t>Soliciting proposals from eligible applicants to design and implement innovative Artificial Intelligence (AI) workforce development programs to:</a:t>
            </a:r>
          </a:p>
          <a:p>
            <a:pPr marL="749935" marR="20955" lvl="1" indent="-286385">
              <a:lnSpc>
                <a:spcPct val="7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3500" spc="-5" dirty="0">
                <a:solidFill>
                  <a:srgbClr val="032B4A"/>
                </a:solidFill>
                <a:cs typeface="Calibri"/>
              </a:rPr>
              <a:t>Prepare residents for employment in AI-related occupations </a:t>
            </a:r>
          </a:p>
          <a:p>
            <a:pPr marL="749935" marR="20955" lvl="1" indent="-286385">
              <a:lnSpc>
                <a:spcPct val="7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3500" spc="-10" dirty="0">
                <a:solidFill>
                  <a:srgbClr val="032B4A"/>
                </a:solidFill>
                <a:cs typeface="Calibri"/>
              </a:rPr>
              <a:t>Support employers in adopting AI technologies </a:t>
            </a:r>
            <a:endParaRPr lang="en-US" sz="3500" dirty="0">
              <a:cs typeface="Calibri"/>
            </a:endParaRPr>
          </a:p>
          <a:p>
            <a:pPr marL="299085" marR="5080" indent="-286385">
              <a:lnSpc>
                <a:spcPts val="3030"/>
              </a:lnSpc>
              <a:spcBef>
                <a:spcPts val="1789"/>
              </a:spcBef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endParaRPr lang="en-US" sz="2800" spc="-5" dirty="0">
              <a:solidFill>
                <a:schemeClr val="tx2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199632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152D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26323" y="0"/>
            <a:ext cx="1217930" cy="1217930"/>
          </a:xfrm>
          <a:custGeom>
            <a:avLst/>
            <a:gdLst/>
            <a:ahLst/>
            <a:cxnLst/>
            <a:rect l="l" t="t" r="r" b="b"/>
            <a:pathLst>
              <a:path w="1217929" h="1217930">
                <a:moveTo>
                  <a:pt x="0" y="1217676"/>
                </a:moveTo>
                <a:lnTo>
                  <a:pt x="1217676" y="1217676"/>
                </a:lnTo>
                <a:lnTo>
                  <a:pt x="1217676" y="0"/>
                </a:lnTo>
                <a:lnTo>
                  <a:pt x="0" y="0"/>
                </a:lnTo>
                <a:lnTo>
                  <a:pt x="0" y="1217676"/>
                </a:lnTo>
                <a:close/>
              </a:path>
            </a:pathLst>
          </a:custGeom>
          <a:solidFill>
            <a:srgbClr val="405B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26327" y="0"/>
            <a:ext cx="741045" cy="1217930"/>
          </a:xfrm>
          <a:custGeom>
            <a:avLst/>
            <a:gdLst/>
            <a:ahLst/>
            <a:cxnLst/>
            <a:rect l="l" t="t" r="r" b="b"/>
            <a:pathLst>
              <a:path w="741045" h="1217930">
                <a:moveTo>
                  <a:pt x="0" y="0"/>
                </a:moveTo>
                <a:lnTo>
                  <a:pt x="0" y="1217676"/>
                </a:lnTo>
                <a:lnTo>
                  <a:pt x="740664" y="1217676"/>
                </a:lnTo>
                <a:lnTo>
                  <a:pt x="0" y="0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009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24158" y="286080"/>
            <a:ext cx="4998085" cy="584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spc="-20" dirty="0"/>
              <a:t>Estimated </a:t>
            </a:r>
            <a:r>
              <a:rPr sz="3600" dirty="0"/>
              <a:t>Funds</a:t>
            </a:r>
            <a:r>
              <a:rPr sz="3600" spc="5" dirty="0"/>
              <a:t> </a:t>
            </a:r>
            <a:r>
              <a:rPr sz="3600" spc="-20" dirty="0"/>
              <a:t>Available</a:t>
            </a:r>
            <a:endParaRPr sz="3600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900">
              <a:lnSpc>
                <a:spcPts val="1045"/>
              </a:lnSpc>
            </a:pPr>
            <a:fld id="{81D60167-4931-47E6-BA6A-407CBD079E47}" type="slidenum">
              <a:rPr spc="-5" dirty="0"/>
              <a:t>5</a:t>
            </a:fld>
            <a:endParaRPr spc="-5" dirty="0"/>
          </a:p>
        </p:txBody>
      </p:sp>
      <p:sp>
        <p:nvSpPr>
          <p:cNvPr id="8" name="object 8"/>
          <p:cNvSpPr txBox="1"/>
          <p:nvPr/>
        </p:nvSpPr>
        <p:spPr>
          <a:xfrm>
            <a:off x="223828" y="1217930"/>
            <a:ext cx="8891270" cy="41652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410"/>
              </a:spcBef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endParaRPr lang="en-US" sz="2800" spc="-10" dirty="0">
              <a:solidFill>
                <a:srgbClr val="032B4A"/>
              </a:solidFill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1410"/>
              </a:spcBef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sz="2800" spc="-10" dirty="0">
                <a:solidFill>
                  <a:srgbClr val="032B4A"/>
                </a:solidFill>
                <a:latin typeface="Calibri"/>
                <a:cs typeface="Calibri"/>
              </a:rPr>
              <a:t>Funding allocation: </a:t>
            </a:r>
            <a:r>
              <a:rPr lang="en-US" sz="2800" spc="-5" dirty="0">
                <a:solidFill>
                  <a:srgbClr val="032B4A"/>
                </a:solidFill>
                <a:latin typeface="Calibri"/>
                <a:cs typeface="Calibri"/>
              </a:rPr>
              <a:t>$100,000.00</a:t>
            </a:r>
          </a:p>
          <a:p>
            <a:pPr marL="12700" marR="459740">
              <a:lnSpc>
                <a:spcPts val="3030"/>
              </a:lnSpc>
              <a:buClr>
                <a:srgbClr val="405B76"/>
              </a:buClr>
              <a:tabLst>
                <a:tab pos="299085" algn="l"/>
                <a:tab pos="299720" algn="l"/>
                <a:tab pos="2786380" algn="l"/>
              </a:tabLst>
            </a:pPr>
            <a:endParaRPr lang="en-US" sz="2800" b="1" spc="-10" dirty="0">
              <a:solidFill>
                <a:srgbClr val="032B4A"/>
              </a:solidFill>
              <a:latin typeface="Calibri"/>
              <a:cs typeface="Calibri"/>
            </a:endParaRPr>
          </a:p>
          <a:p>
            <a:pPr marL="299085" marR="5080" indent="-286385">
              <a:lnSpc>
                <a:spcPts val="3030"/>
              </a:lnSpc>
              <a:spcBef>
                <a:spcPts val="1789"/>
              </a:spcBef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sz="2800" spc="-10" dirty="0">
                <a:solidFill>
                  <a:schemeClr val="tx2"/>
                </a:solidFill>
                <a:latin typeface="Calibri"/>
                <a:cs typeface="Calibri"/>
              </a:rPr>
              <a:t>We anticipate awarding one (1) or more contracts totaling up to $100,000</a:t>
            </a:r>
            <a:endParaRPr lang="en-US" sz="2800" b="1" spc="-10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299085" marR="5080" indent="-286385">
              <a:lnSpc>
                <a:spcPts val="3030"/>
              </a:lnSpc>
              <a:spcBef>
                <a:spcPts val="1789"/>
              </a:spcBef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endParaRPr lang="en-US" sz="2800" b="1" spc="-10" dirty="0">
              <a:solidFill>
                <a:srgbClr val="032B4A"/>
              </a:solidFill>
              <a:latin typeface="Calibri"/>
              <a:cs typeface="Calibri"/>
            </a:endParaRPr>
          </a:p>
          <a:p>
            <a:pPr marL="299085" marR="5080" indent="-286385">
              <a:lnSpc>
                <a:spcPts val="3030"/>
              </a:lnSpc>
              <a:spcBef>
                <a:spcPts val="1789"/>
              </a:spcBef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sz="2800" b="1" spc="-10" dirty="0">
                <a:solidFill>
                  <a:srgbClr val="032B4A"/>
                </a:solidFill>
                <a:latin typeface="Calibri"/>
                <a:cs typeface="Calibri"/>
              </a:rPr>
              <a:t>Funding</a:t>
            </a:r>
            <a:r>
              <a:rPr lang="en-US" sz="2800" b="1" spc="60" dirty="0">
                <a:solidFill>
                  <a:srgbClr val="032B4A"/>
                </a:solidFill>
                <a:latin typeface="Calibri"/>
                <a:cs typeface="Calibri"/>
              </a:rPr>
              <a:t> </a:t>
            </a:r>
            <a:r>
              <a:rPr lang="en-US" sz="2800" b="1" spc="-10" dirty="0">
                <a:solidFill>
                  <a:srgbClr val="032B4A"/>
                </a:solidFill>
                <a:latin typeface="Calibri"/>
                <a:cs typeface="Calibri"/>
              </a:rPr>
              <a:t>period: November 30,</a:t>
            </a:r>
            <a:r>
              <a:rPr lang="en-US" sz="2800" b="1" spc="-5" dirty="0">
                <a:solidFill>
                  <a:srgbClr val="032B4A"/>
                </a:solidFill>
                <a:latin typeface="Calibri"/>
                <a:cs typeface="Calibri"/>
              </a:rPr>
              <a:t> </a:t>
            </a:r>
            <a:r>
              <a:rPr lang="en-US" sz="2800" b="1" spc="-10" dirty="0">
                <a:solidFill>
                  <a:srgbClr val="032B4A"/>
                </a:solidFill>
                <a:latin typeface="Calibri"/>
                <a:cs typeface="Calibri"/>
              </a:rPr>
              <a:t>2026 </a:t>
            </a:r>
            <a:r>
              <a:rPr lang="en-US" sz="2800" b="1" spc="-5" dirty="0">
                <a:solidFill>
                  <a:srgbClr val="032B4A"/>
                </a:solidFill>
                <a:latin typeface="Calibri"/>
                <a:cs typeface="Calibri"/>
              </a:rPr>
              <a:t>– </a:t>
            </a:r>
            <a:r>
              <a:rPr lang="en-US" sz="2800" b="1" spc="-10" dirty="0">
                <a:solidFill>
                  <a:srgbClr val="032B4A"/>
                </a:solidFill>
                <a:latin typeface="Calibri"/>
                <a:cs typeface="Calibri"/>
              </a:rPr>
              <a:t>June </a:t>
            </a:r>
            <a:r>
              <a:rPr lang="en-US" sz="2800" b="1" spc="-5" dirty="0">
                <a:solidFill>
                  <a:srgbClr val="032B4A"/>
                </a:solidFill>
                <a:latin typeface="Calibri"/>
                <a:cs typeface="Calibri"/>
              </a:rPr>
              <a:t>30,</a:t>
            </a:r>
            <a:r>
              <a:rPr lang="en-US" sz="2800" b="1" spc="150" dirty="0">
                <a:solidFill>
                  <a:srgbClr val="032B4A"/>
                </a:solidFill>
                <a:latin typeface="Calibri"/>
                <a:cs typeface="Calibri"/>
              </a:rPr>
              <a:t> </a:t>
            </a:r>
            <a:r>
              <a:rPr lang="en-US" sz="2800" b="1" spc="-10" dirty="0">
                <a:solidFill>
                  <a:srgbClr val="032B4A"/>
                </a:solidFill>
                <a:latin typeface="Calibri"/>
                <a:cs typeface="Calibri"/>
              </a:rPr>
              <a:t>2027</a:t>
            </a:r>
            <a:endParaRPr lang="en-US" sz="2800" spc="-5" dirty="0">
              <a:solidFill>
                <a:srgbClr val="032B4A"/>
              </a:solidFill>
              <a:highlight>
                <a:srgbClr val="FFFF00"/>
              </a:highlight>
              <a:latin typeface="Calibri"/>
              <a:cs typeface="Calibri"/>
            </a:endParaRPr>
          </a:p>
          <a:p>
            <a:pPr marL="829310" lvl="1" indent="-367030">
              <a:lnSpc>
                <a:spcPct val="100000"/>
              </a:lnSpc>
              <a:spcBef>
                <a:spcPts val="555"/>
              </a:spcBef>
              <a:buClr>
                <a:srgbClr val="405B76"/>
              </a:buClr>
              <a:buFont typeface="Courier New"/>
              <a:buChar char="o"/>
              <a:tabLst>
                <a:tab pos="829944" algn="l"/>
              </a:tabLst>
            </a:pPr>
            <a:endParaRPr lang="en-US" sz="2800" spc="-5" dirty="0">
              <a:solidFill>
                <a:srgbClr val="032B4A"/>
              </a:solidFill>
              <a:highlight>
                <a:srgbClr val="FFFF00"/>
              </a:highlight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199632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152D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26323" y="0"/>
            <a:ext cx="1217930" cy="1217930"/>
          </a:xfrm>
          <a:custGeom>
            <a:avLst/>
            <a:gdLst/>
            <a:ahLst/>
            <a:cxnLst/>
            <a:rect l="l" t="t" r="r" b="b"/>
            <a:pathLst>
              <a:path w="1217929" h="1217930">
                <a:moveTo>
                  <a:pt x="0" y="1217676"/>
                </a:moveTo>
                <a:lnTo>
                  <a:pt x="1217676" y="1217676"/>
                </a:lnTo>
                <a:lnTo>
                  <a:pt x="1217676" y="0"/>
                </a:lnTo>
                <a:lnTo>
                  <a:pt x="0" y="0"/>
                </a:lnTo>
                <a:lnTo>
                  <a:pt x="0" y="1217676"/>
                </a:lnTo>
                <a:close/>
              </a:path>
            </a:pathLst>
          </a:custGeom>
          <a:solidFill>
            <a:srgbClr val="405B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26327" y="0"/>
            <a:ext cx="741045" cy="1217930"/>
          </a:xfrm>
          <a:custGeom>
            <a:avLst/>
            <a:gdLst/>
            <a:ahLst/>
            <a:cxnLst/>
            <a:rect l="l" t="t" r="r" b="b"/>
            <a:pathLst>
              <a:path w="741045" h="1217930">
                <a:moveTo>
                  <a:pt x="0" y="0"/>
                </a:moveTo>
                <a:lnTo>
                  <a:pt x="0" y="1217676"/>
                </a:lnTo>
                <a:lnTo>
                  <a:pt x="740664" y="1217676"/>
                </a:lnTo>
                <a:lnTo>
                  <a:pt x="0" y="0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009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79119" y="257931"/>
            <a:ext cx="7607680" cy="5001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67355" marR="5080" indent="-2955290">
              <a:lnSpc>
                <a:spcPts val="3890"/>
              </a:lnSpc>
            </a:pPr>
            <a:r>
              <a:rPr sz="3600" spc="-5" dirty="0"/>
              <a:t>Eligible </a:t>
            </a:r>
            <a:r>
              <a:rPr sz="3600" spc="-10" dirty="0"/>
              <a:t>Applicants/Respondents </a:t>
            </a:r>
            <a:r>
              <a:rPr sz="3600" spc="-20" dirty="0"/>
              <a:t>to  </a:t>
            </a:r>
            <a:r>
              <a:rPr sz="3600" dirty="0"/>
              <a:t>RFP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900">
              <a:lnSpc>
                <a:spcPts val="1045"/>
              </a:lnSpc>
            </a:pPr>
            <a:fld id="{81D60167-4931-47E6-BA6A-407CBD079E47}" type="slidenum">
              <a:rPr spc="-5" dirty="0"/>
              <a:t>6</a:t>
            </a:fld>
            <a:endParaRPr spc="-5" dirty="0"/>
          </a:p>
        </p:txBody>
      </p:sp>
      <p:sp>
        <p:nvSpPr>
          <p:cNvPr id="8" name="object 8"/>
          <p:cNvSpPr txBox="1"/>
          <p:nvPr/>
        </p:nvSpPr>
        <p:spPr>
          <a:xfrm>
            <a:off x="221872" y="2197893"/>
            <a:ext cx="8445500" cy="24622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endParaRPr lang="en-US" sz="2000" dirty="0">
              <a:solidFill>
                <a:srgbClr val="032B4A"/>
              </a:solidFill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sz="2000" dirty="0">
                <a:solidFill>
                  <a:srgbClr val="032B4A"/>
                </a:solidFill>
                <a:latin typeface="Calibri"/>
                <a:cs typeface="Calibri"/>
              </a:rPr>
              <a:t>Training Providers </a:t>
            </a:r>
          </a:p>
          <a:p>
            <a:pPr marL="299085" indent="-286385">
              <a:lnSpc>
                <a:spcPct val="100000"/>
              </a:lnSpc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sz="2000" dirty="0">
                <a:solidFill>
                  <a:srgbClr val="032B4A"/>
                </a:solidFill>
                <a:latin typeface="Calibri"/>
                <a:cs typeface="Calibri"/>
              </a:rPr>
              <a:t>Educational Institutions</a:t>
            </a:r>
          </a:p>
          <a:p>
            <a:pPr marL="299085" indent="-286385">
              <a:lnSpc>
                <a:spcPct val="100000"/>
              </a:lnSpc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sz="2000" dirty="0">
                <a:solidFill>
                  <a:srgbClr val="032B4A"/>
                </a:solidFill>
                <a:latin typeface="Calibri"/>
                <a:cs typeface="Calibri"/>
              </a:rPr>
              <a:t>Employers</a:t>
            </a:r>
          </a:p>
          <a:p>
            <a:pPr marL="299085" indent="-286385">
              <a:lnSpc>
                <a:spcPct val="100000"/>
              </a:lnSpc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sz="2000" dirty="0">
                <a:solidFill>
                  <a:srgbClr val="032B4A"/>
                </a:solidFill>
                <a:latin typeface="Calibri"/>
                <a:cs typeface="Calibri"/>
              </a:rPr>
              <a:t>Collaborative partnerships </a:t>
            </a:r>
          </a:p>
          <a:p>
            <a:pPr marL="299085" indent="-286385">
              <a:lnSpc>
                <a:spcPct val="100000"/>
              </a:lnSpc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endParaRPr lang="en-US" sz="2000" dirty="0">
              <a:solidFill>
                <a:srgbClr val="032B4A"/>
              </a:solidFill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  <a:buClr>
                <a:srgbClr val="405B76"/>
              </a:buClr>
              <a:tabLst>
                <a:tab pos="299085" algn="l"/>
                <a:tab pos="299720" algn="l"/>
              </a:tabLst>
            </a:pPr>
            <a:r>
              <a:rPr lang="en-US" sz="2000" dirty="0">
                <a:solidFill>
                  <a:srgbClr val="032B4A"/>
                </a:solidFill>
                <a:latin typeface="Calibri"/>
                <a:cs typeface="Calibri"/>
              </a:rPr>
              <a:t>Priority given to proposals serving residents and employers located within the City of Lawrence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199632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152D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26323" y="0"/>
            <a:ext cx="1217930" cy="1217930"/>
          </a:xfrm>
          <a:custGeom>
            <a:avLst/>
            <a:gdLst/>
            <a:ahLst/>
            <a:cxnLst/>
            <a:rect l="l" t="t" r="r" b="b"/>
            <a:pathLst>
              <a:path w="1217929" h="1217930">
                <a:moveTo>
                  <a:pt x="0" y="1217676"/>
                </a:moveTo>
                <a:lnTo>
                  <a:pt x="1217676" y="1217676"/>
                </a:lnTo>
                <a:lnTo>
                  <a:pt x="1217676" y="0"/>
                </a:lnTo>
                <a:lnTo>
                  <a:pt x="0" y="0"/>
                </a:lnTo>
                <a:lnTo>
                  <a:pt x="0" y="1217676"/>
                </a:lnTo>
                <a:close/>
              </a:path>
            </a:pathLst>
          </a:custGeom>
          <a:solidFill>
            <a:srgbClr val="405B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26327" y="0"/>
            <a:ext cx="741045" cy="1217930"/>
          </a:xfrm>
          <a:custGeom>
            <a:avLst/>
            <a:gdLst/>
            <a:ahLst/>
            <a:cxnLst/>
            <a:rect l="l" t="t" r="r" b="b"/>
            <a:pathLst>
              <a:path w="741045" h="1217930">
                <a:moveTo>
                  <a:pt x="0" y="0"/>
                </a:moveTo>
                <a:lnTo>
                  <a:pt x="0" y="1217676"/>
                </a:lnTo>
                <a:lnTo>
                  <a:pt x="740664" y="1217676"/>
                </a:lnTo>
                <a:lnTo>
                  <a:pt x="0" y="0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009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24870" y="24182"/>
            <a:ext cx="5793740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3600" spc="5" dirty="0"/>
              <a:t>Target Population and Eligibility </a:t>
            </a:r>
            <a:endParaRPr sz="2850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900">
              <a:lnSpc>
                <a:spcPts val="1045"/>
              </a:lnSpc>
            </a:pPr>
            <a:fld id="{81D60167-4931-47E6-BA6A-407CBD079E47}" type="slidenum">
              <a:rPr spc="-5" dirty="0"/>
              <a:t>7</a:t>
            </a:fld>
            <a:endParaRPr spc="-5" dirty="0"/>
          </a:p>
        </p:txBody>
      </p:sp>
      <p:sp>
        <p:nvSpPr>
          <p:cNvPr id="8" name="object 8"/>
          <p:cNvSpPr txBox="1"/>
          <p:nvPr/>
        </p:nvSpPr>
        <p:spPr>
          <a:xfrm>
            <a:off x="78739" y="1222247"/>
            <a:ext cx="8926195" cy="38779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sz="1800" spc="-10" dirty="0">
                <a:solidFill>
                  <a:srgbClr val="032B4A"/>
                </a:solidFill>
                <a:latin typeface="Calibri"/>
                <a:cs typeface="Calibri"/>
              </a:rPr>
              <a:t>Primary Population:</a:t>
            </a:r>
          </a:p>
          <a:p>
            <a:pPr marL="756285" lvl="1" indent="-286385"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spc="-10" dirty="0">
                <a:solidFill>
                  <a:srgbClr val="032B4A"/>
                </a:solidFill>
                <a:latin typeface="Calibri"/>
                <a:cs typeface="Calibri"/>
              </a:rPr>
              <a:t>Lawrence Residents </a:t>
            </a:r>
          </a:p>
          <a:p>
            <a:pPr marL="756285" lvl="1" indent="-286385"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spc="-10" dirty="0">
                <a:solidFill>
                  <a:srgbClr val="032B4A"/>
                </a:solidFill>
                <a:latin typeface="Calibri"/>
                <a:cs typeface="Calibri"/>
              </a:rPr>
              <a:t>Ages 18-25</a:t>
            </a:r>
          </a:p>
          <a:p>
            <a:pPr marL="756285" lvl="1" indent="-286385"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spc="-10" dirty="0">
                <a:solidFill>
                  <a:srgbClr val="032B4A"/>
                </a:solidFill>
                <a:latin typeface="Calibri"/>
                <a:cs typeface="Calibri"/>
              </a:rPr>
              <a:t>Meeting any additional eligibility requirements established by the City appropriation;</a:t>
            </a:r>
          </a:p>
          <a:p>
            <a:pPr marL="469900" lvl="1">
              <a:buClr>
                <a:srgbClr val="405B76"/>
              </a:buClr>
              <a:tabLst>
                <a:tab pos="299085" algn="l"/>
                <a:tab pos="299720" algn="l"/>
              </a:tabLst>
            </a:pPr>
            <a:r>
              <a:rPr lang="en-US" spc="-10" dirty="0">
                <a:solidFill>
                  <a:srgbClr val="032B4A"/>
                </a:solidFill>
                <a:latin typeface="Calibri"/>
                <a:cs typeface="Calibri"/>
              </a:rPr>
              <a:t>Priority to individuals who are: </a:t>
            </a:r>
          </a:p>
          <a:p>
            <a:pPr marL="755650" lvl="1" indent="-285750">
              <a:buClr>
                <a:srgbClr val="405B76"/>
              </a:buClr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en-US" spc="-10" dirty="0">
                <a:solidFill>
                  <a:srgbClr val="032B4A"/>
                </a:solidFill>
                <a:latin typeface="Calibri"/>
                <a:cs typeface="Calibri"/>
              </a:rPr>
              <a:t>Low-income;</a:t>
            </a:r>
          </a:p>
          <a:p>
            <a:pPr marL="755650" lvl="1" indent="-285750">
              <a:buClr>
                <a:srgbClr val="405B76"/>
              </a:buClr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en-US" spc="-10" dirty="0">
                <a:solidFill>
                  <a:srgbClr val="032B4A"/>
                </a:solidFill>
                <a:latin typeface="Calibri"/>
                <a:cs typeface="Calibri"/>
              </a:rPr>
              <a:t>Economically disadvantaged;</a:t>
            </a:r>
          </a:p>
          <a:p>
            <a:pPr marL="755650" lvl="1" indent="-285750">
              <a:buClr>
                <a:srgbClr val="405B76"/>
              </a:buClr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en-US" spc="-10" dirty="0">
                <a:solidFill>
                  <a:srgbClr val="032B4A"/>
                </a:solidFill>
                <a:latin typeface="Calibri"/>
                <a:cs typeface="Calibri"/>
              </a:rPr>
              <a:t>English Language learners;</a:t>
            </a:r>
          </a:p>
          <a:p>
            <a:pPr marL="755650" lvl="1" indent="-285750">
              <a:buClr>
                <a:srgbClr val="405B76"/>
              </a:buClr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en-US" spc="-10" dirty="0">
                <a:solidFill>
                  <a:srgbClr val="032B4A"/>
                </a:solidFill>
                <a:latin typeface="Calibri"/>
                <a:cs typeface="Calibri"/>
              </a:rPr>
              <a:t>Lacking access to technology;</a:t>
            </a:r>
          </a:p>
          <a:p>
            <a:pPr marL="755650" lvl="1" indent="-285750">
              <a:buClr>
                <a:srgbClr val="405B76"/>
              </a:buClr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en-US" spc="-10" dirty="0">
                <a:solidFill>
                  <a:srgbClr val="032B4A"/>
                </a:solidFill>
                <a:latin typeface="Calibri"/>
                <a:cs typeface="Calibri"/>
              </a:rPr>
              <a:t>Interested in technology, business, healthcare, advanced manufacturing, finance, or other occupations increasingly utilizing AI.</a:t>
            </a:r>
          </a:p>
          <a:p>
            <a:pPr marL="755650" lvl="1" indent="-285750">
              <a:buClr>
                <a:srgbClr val="405B76"/>
              </a:buClr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en-US" spc="-10" dirty="0">
                <a:solidFill>
                  <a:srgbClr val="032B4A"/>
                </a:solidFill>
                <a:latin typeface="Calibri"/>
                <a:cs typeface="Calibri"/>
              </a:rPr>
              <a:t>Participants should demonstrate a genuine interest in completing the training</a:t>
            </a:r>
          </a:p>
          <a:p>
            <a:pPr marL="299085" indent="-286385">
              <a:lnSpc>
                <a:spcPct val="100000"/>
              </a:lnSpc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endParaRPr lang="en-US" spc="-10" dirty="0">
              <a:solidFill>
                <a:srgbClr val="032B4A"/>
              </a:solidFill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Clr>
                <a:srgbClr val="405B76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solidFill>
                  <a:srgbClr val="032B4A"/>
                </a:solidFill>
                <a:latin typeface="Calibri"/>
                <a:cs typeface="Calibri"/>
              </a:rPr>
              <a:t>Citizenship/ </a:t>
            </a:r>
            <a:r>
              <a:rPr sz="1800" spc="-25" dirty="0">
                <a:solidFill>
                  <a:srgbClr val="032B4A"/>
                </a:solidFill>
                <a:latin typeface="Calibri"/>
                <a:cs typeface="Calibri"/>
              </a:rPr>
              <a:t>Work</a:t>
            </a:r>
            <a:r>
              <a:rPr sz="1800" spc="-10" dirty="0">
                <a:solidFill>
                  <a:srgbClr val="032B4A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32B4A"/>
                </a:solidFill>
                <a:latin typeface="Calibri"/>
                <a:cs typeface="Calibri"/>
              </a:rPr>
              <a:t>Eligible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199632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152D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26323" y="0"/>
            <a:ext cx="1217930" cy="1217930"/>
          </a:xfrm>
          <a:custGeom>
            <a:avLst/>
            <a:gdLst/>
            <a:ahLst/>
            <a:cxnLst/>
            <a:rect l="l" t="t" r="r" b="b"/>
            <a:pathLst>
              <a:path w="1217929" h="1217930">
                <a:moveTo>
                  <a:pt x="0" y="1217676"/>
                </a:moveTo>
                <a:lnTo>
                  <a:pt x="1217676" y="1217676"/>
                </a:lnTo>
                <a:lnTo>
                  <a:pt x="1217676" y="0"/>
                </a:lnTo>
                <a:lnTo>
                  <a:pt x="0" y="0"/>
                </a:lnTo>
                <a:lnTo>
                  <a:pt x="0" y="1217676"/>
                </a:lnTo>
                <a:close/>
              </a:path>
            </a:pathLst>
          </a:custGeom>
          <a:solidFill>
            <a:srgbClr val="405B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26327" y="0"/>
            <a:ext cx="741045" cy="1217930"/>
          </a:xfrm>
          <a:custGeom>
            <a:avLst/>
            <a:gdLst/>
            <a:ahLst/>
            <a:cxnLst/>
            <a:rect l="l" t="t" r="r" b="b"/>
            <a:pathLst>
              <a:path w="741045" h="1217930">
                <a:moveTo>
                  <a:pt x="0" y="0"/>
                </a:moveTo>
                <a:lnTo>
                  <a:pt x="0" y="1217676"/>
                </a:lnTo>
                <a:lnTo>
                  <a:pt x="740664" y="1217676"/>
                </a:lnTo>
                <a:lnTo>
                  <a:pt x="0" y="0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009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62386" y="301181"/>
            <a:ext cx="592010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spc="-10" dirty="0"/>
              <a:t>What </a:t>
            </a:r>
            <a:r>
              <a:rPr sz="3600" dirty="0"/>
              <a:t>is </a:t>
            </a:r>
            <a:r>
              <a:rPr sz="3600" spc="-10" dirty="0"/>
              <a:t>Low </a:t>
            </a:r>
            <a:r>
              <a:rPr sz="3600" spc="-5" dirty="0"/>
              <a:t>Income</a:t>
            </a:r>
            <a:r>
              <a:rPr sz="3600" spc="-40" dirty="0"/>
              <a:t>?</a:t>
            </a:r>
            <a:endParaRPr sz="3600" dirty="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045"/>
              </a:lnSpc>
            </a:pPr>
            <a:fld id="{81D60167-4931-47E6-BA6A-407CBD079E47}" type="slidenum">
              <a:rPr spc="-5" dirty="0"/>
              <a:t>8</a:t>
            </a:fld>
            <a:endParaRPr spc="-5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0E06E8E-1AB2-4BCA-F0D9-9BC444393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101" y="1279326"/>
            <a:ext cx="7522365" cy="165906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9987CBD-8A28-9D26-BDFE-690D5C8E83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101" y="3059705"/>
            <a:ext cx="7544632" cy="4677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F5E65C8-FE13-6894-96E1-A1E48E9D32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101" y="3523192"/>
            <a:ext cx="7522365" cy="153494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199632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2700">
            <a:solidFill>
              <a:srgbClr val="152D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26323" y="0"/>
            <a:ext cx="1217930" cy="1217930"/>
          </a:xfrm>
          <a:custGeom>
            <a:avLst/>
            <a:gdLst/>
            <a:ahLst/>
            <a:cxnLst/>
            <a:rect l="l" t="t" r="r" b="b"/>
            <a:pathLst>
              <a:path w="1217929" h="1217930">
                <a:moveTo>
                  <a:pt x="0" y="1217676"/>
                </a:moveTo>
                <a:lnTo>
                  <a:pt x="1217676" y="1217676"/>
                </a:lnTo>
                <a:lnTo>
                  <a:pt x="1217676" y="0"/>
                </a:lnTo>
                <a:lnTo>
                  <a:pt x="0" y="0"/>
                </a:lnTo>
                <a:lnTo>
                  <a:pt x="0" y="1217676"/>
                </a:lnTo>
                <a:close/>
              </a:path>
            </a:pathLst>
          </a:custGeom>
          <a:solidFill>
            <a:srgbClr val="405B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26327" y="0"/>
            <a:ext cx="741045" cy="1217930"/>
          </a:xfrm>
          <a:custGeom>
            <a:avLst/>
            <a:gdLst/>
            <a:ahLst/>
            <a:cxnLst/>
            <a:rect l="l" t="t" r="r" b="b"/>
            <a:pathLst>
              <a:path w="741045" h="1217930">
                <a:moveTo>
                  <a:pt x="0" y="0"/>
                </a:moveTo>
                <a:lnTo>
                  <a:pt x="0" y="1217676"/>
                </a:lnTo>
                <a:lnTo>
                  <a:pt x="740664" y="1217676"/>
                </a:lnTo>
                <a:lnTo>
                  <a:pt x="0" y="0"/>
                </a:lnTo>
                <a:close/>
              </a:path>
            </a:pathLst>
          </a:custGeom>
          <a:solidFill>
            <a:srgbClr val="152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00033" y="6483093"/>
            <a:ext cx="12700" cy="149225"/>
          </a:xfrm>
          <a:custGeom>
            <a:avLst/>
            <a:gdLst/>
            <a:ahLst/>
            <a:cxnLst/>
            <a:rect l="l" t="t" r="r" b="b"/>
            <a:pathLst>
              <a:path w="12700" h="149225">
                <a:moveTo>
                  <a:pt x="0" y="148869"/>
                </a:moveTo>
                <a:lnTo>
                  <a:pt x="12700" y="148869"/>
                </a:lnTo>
                <a:lnTo>
                  <a:pt x="12700" y="0"/>
                </a:lnTo>
                <a:lnTo>
                  <a:pt x="0" y="0"/>
                </a:lnTo>
                <a:lnTo>
                  <a:pt x="0" y="148869"/>
                </a:lnTo>
                <a:close/>
              </a:path>
            </a:pathLst>
          </a:custGeom>
          <a:solidFill>
            <a:srgbClr val="0098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76629" y="305753"/>
            <a:ext cx="821017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3600" spc="-10" dirty="0"/>
              <a:t>Scope of Services/Deliverables</a:t>
            </a:r>
            <a:endParaRPr sz="3600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045"/>
              </a:lnSpc>
            </a:pPr>
            <a:fld id="{81D60167-4931-47E6-BA6A-407CBD079E47}" type="slidenum">
              <a:rPr spc="-5" dirty="0"/>
              <a:t>9</a:t>
            </a:fld>
            <a:endParaRPr spc="-5" dirty="0"/>
          </a:p>
        </p:txBody>
      </p:sp>
      <p:sp>
        <p:nvSpPr>
          <p:cNvPr id="8" name="object 8"/>
          <p:cNvSpPr txBox="1"/>
          <p:nvPr/>
        </p:nvSpPr>
        <p:spPr>
          <a:xfrm>
            <a:off x="78729" y="1203452"/>
            <a:ext cx="8373745" cy="44448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3550" indent="-351790">
              <a:lnSpc>
                <a:spcPct val="100000"/>
              </a:lnSpc>
              <a:buAutoNum type="arabicPeriod"/>
              <a:tabLst>
                <a:tab pos="464184" algn="l"/>
              </a:tabLst>
            </a:pPr>
            <a:endParaRPr lang="en-US" sz="2800" spc="-25" dirty="0">
              <a:solidFill>
                <a:srgbClr val="032B4A"/>
              </a:solidFill>
              <a:latin typeface="Calibri"/>
              <a:cs typeface="Calibri"/>
            </a:endParaRPr>
          </a:p>
          <a:p>
            <a:pPr marL="463550" indent="-351790">
              <a:lnSpc>
                <a:spcPct val="100000"/>
              </a:lnSpc>
              <a:buAutoNum type="arabicPeriod"/>
              <a:tabLst>
                <a:tab pos="464184" algn="l"/>
              </a:tabLst>
            </a:pPr>
            <a:r>
              <a:rPr lang="en-US" sz="2500" spc="-25" dirty="0">
                <a:solidFill>
                  <a:srgbClr val="032B4A"/>
                </a:solidFill>
                <a:latin typeface="Calibri"/>
                <a:cs typeface="Calibri"/>
              </a:rPr>
              <a:t>Recruitment and Outreach</a:t>
            </a:r>
            <a:endParaRPr sz="2500" dirty="0">
              <a:latin typeface="Calibri"/>
              <a:cs typeface="Calibri"/>
            </a:endParaRPr>
          </a:p>
          <a:p>
            <a:pPr marL="445134" indent="-352425">
              <a:lnSpc>
                <a:spcPct val="100000"/>
              </a:lnSpc>
              <a:spcBef>
                <a:spcPts val="1425"/>
              </a:spcBef>
              <a:buAutoNum type="arabicPeriod"/>
              <a:tabLst>
                <a:tab pos="445770" algn="l"/>
              </a:tabLst>
            </a:pPr>
            <a:r>
              <a:rPr lang="en-US" sz="2500" spc="-35" dirty="0">
                <a:solidFill>
                  <a:srgbClr val="032B4A"/>
                </a:solidFill>
                <a:latin typeface="Calibri"/>
                <a:cs typeface="Calibri"/>
              </a:rPr>
              <a:t>Assessment and Enrollment </a:t>
            </a:r>
          </a:p>
          <a:p>
            <a:pPr marL="902334" lvl="1" indent="-352425">
              <a:spcBef>
                <a:spcPts val="1425"/>
              </a:spcBef>
              <a:buAutoNum type="arabicPeriod"/>
              <a:tabLst>
                <a:tab pos="445770" algn="l"/>
              </a:tabLst>
            </a:pPr>
            <a:r>
              <a:rPr lang="en-US" sz="2500" spc="-35" dirty="0">
                <a:solidFill>
                  <a:srgbClr val="032B4A"/>
                </a:solidFill>
                <a:latin typeface="Calibri"/>
                <a:cs typeface="Calibri"/>
              </a:rPr>
              <a:t>Develop Individual Employment Plan (IEPs) or Individual Service Strategies (ISS) that identify participant goals and required services</a:t>
            </a:r>
            <a:endParaRPr sz="2500" dirty="0">
              <a:latin typeface="Calibri"/>
              <a:cs typeface="Calibri"/>
            </a:endParaRPr>
          </a:p>
          <a:p>
            <a:pPr marL="445134" indent="-352425">
              <a:lnSpc>
                <a:spcPct val="100000"/>
              </a:lnSpc>
              <a:spcBef>
                <a:spcPts val="1460"/>
              </a:spcBef>
              <a:buAutoNum type="arabicPeriod"/>
              <a:tabLst>
                <a:tab pos="445770" algn="l"/>
              </a:tabLst>
            </a:pPr>
            <a:r>
              <a:rPr lang="en-US" sz="2500" spc="-10" dirty="0">
                <a:solidFill>
                  <a:srgbClr val="032B4A"/>
                </a:solidFill>
                <a:latin typeface="Calibri"/>
                <a:cs typeface="Calibri"/>
              </a:rPr>
              <a:t>Intensive Case Management </a:t>
            </a:r>
            <a:endParaRPr sz="2500" dirty="0">
              <a:latin typeface="Calibri"/>
              <a:cs typeface="Calibri"/>
            </a:endParaRPr>
          </a:p>
          <a:p>
            <a:pPr marL="445134" indent="-352425">
              <a:lnSpc>
                <a:spcPct val="100000"/>
              </a:lnSpc>
              <a:spcBef>
                <a:spcPts val="1460"/>
              </a:spcBef>
              <a:buAutoNum type="arabicPeriod"/>
              <a:tabLst>
                <a:tab pos="445770" algn="l"/>
              </a:tabLst>
            </a:pPr>
            <a:r>
              <a:rPr lang="en-US" sz="2500" spc="-5" dirty="0">
                <a:solidFill>
                  <a:srgbClr val="032B4A"/>
                </a:solidFill>
                <a:latin typeface="Calibri"/>
                <a:cs typeface="Calibri"/>
              </a:rPr>
              <a:t>Deliver AI Training</a:t>
            </a:r>
          </a:p>
          <a:p>
            <a:pPr marL="445134" indent="-352425">
              <a:lnSpc>
                <a:spcPct val="100000"/>
              </a:lnSpc>
              <a:spcBef>
                <a:spcPts val="1460"/>
              </a:spcBef>
              <a:buAutoNum type="arabicPeriod"/>
              <a:tabLst>
                <a:tab pos="445770" algn="l"/>
              </a:tabLst>
            </a:pPr>
            <a:r>
              <a:rPr lang="en-US" sz="2500" spc="-5" dirty="0">
                <a:solidFill>
                  <a:srgbClr val="032B4A"/>
                </a:solidFill>
                <a:latin typeface="Calibri"/>
                <a:cs typeface="Calibri"/>
              </a:rPr>
              <a:t>Facilitate Industry Credential Attainment </a:t>
            </a:r>
            <a:endParaRPr sz="25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ssHire">
      <a:dk1>
        <a:srgbClr val="009876"/>
      </a:dk1>
      <a:lt1>
        <a:srgbClr val="FFFFFF"/>
      </a:lt1>
      <a:dk2>
        <a:srgbClr val="032B4A"/>
      </a:dk2>
      <a:lt2>
        <a:srgbClr val="FDB525"/>
      </a:lt2>
      <a:accent1>
        <a:srgbClr val="D1D3D4"/>
      </a:accent1>
      <a:accent2>
        <a:srgbClr val="63BCE6"/>
      </a:accent2>
      <a:accent3>
        <a:srgbClr val="AF48B7"/>
      </a:accent3>
      <a:accent4>
        <a:srgbClr val="27C19F"/>
      </a:accent4>
      <a:accent5>
        <a:srgbClr val="436581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14377</TotalTime>
  <Words>1289</Words>
  <Application>Microsoft Office PowerPoint</Application>
  <PresentationFormat>On-screen Show (4:3)</PresentationFormat>
  <Paragraphs>240</Paragraphs>
  <Slides>22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Aptos</vt:lpstr>
      <vt:lpstr>Arial</vt:lpstr>
      <vt:lpstr>Calibri</vt:lpstr>
      <vt:lpstr>Courier New</vt:lpstr>
      <vt:lpstr>Lucida Grande</vt:lpstr>
      <vt:lpstr>Office Theme</vt:lpstr>
      <vt:lpstr> CITY OF LAWRENCE YOUTH AI WORKFORCE TRAINING SERVICES   </vt:lpstr>
      <vt:lpstr>Introduction/Overview </vt:lpstr>
      <vt:lpstr>Background</vt:lpstr>
      <vt:lpstr>Purpose of RFP</vt:lpstr>
      <vt:lpstr>Estimated Funds Available</vt:lpstr>
      <vt:lpstr>Eligible Applicants/Respondents to  RFP</vt:lpstr>
      <vt:lpstr>Target Population and Eligibility </vt:lpstr>
      <vt:lpstr>What is Low Income?</vt:lpstr>
      <vt:lpstr>Scope of Services/Deliverables</vt:lpstr>
      <vt:lpstr>Scope of Services/Deliverables cont.</vt:lpstr>
      <vt:lpstr>Scope of Services/Deliverables cont.</vt:lpstr>
      <vt:lpstr>Work Experience Activities</vt:lpstr>
      <vt:lpstr>Work Experience Activities cont.</vt:lpstr>
      <vt:lpstr>Required Payments to Participants-Incentive Payments</vt:lpstr>
      <vt:lpstr>Required Payments to Participants-Stipend Payments</vt:lpstr>
      <vt:lpstr>Performance Expectations/Reporting</vt:lpstr>
      <vt:lpstr>Price Proposal</vt:lpstr>
      <vt:lpstr>Price and Program Proposals</vt:lpstr>
      <vt:lpstr>Submission Timeframe</vt:lpstr>
      <vt:lpstr>Review Process</vt:lpstr>
      <vt:lpstr>Questions</vt:lpstr>
      <vt:lpstr>Contact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Jill Pertuso</dc:creator>
  <cp:lastModifiedBy>Abby Seripais</cp:lastModifiedBy>
  <cp:revision>94</cp:revision>
  <cp:lastPrinted>2018-05-08T14:46:43Z</cp:lastPrinted>
  <dcterms:created xsi:type="dcterms:W3CDTF">2018-04-17T17:15:10Z</dcterms:created>
  <dcterms:modified xsi:type="dcterms:W3CDTF">2026-09-08T16:57:30Z</dcterms:modified>
</cp:coreProperties>
</file>