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8"/>
  </p:notesMasterIdLst>
  <p:handoutMasterIdLst>
    <p:handoutMasterId r:id="rId39"/>
  </p:handoutMasterIdLst>
  <p:sldIdLst>
    <p:sldId id="256" r:id="rId2"/>
    <p:sldId id="257" r:id="rId3"/>
    <p:sldId id="288" r:id="rId4"/>
    <p:sldId id="259" r:id="rId5"/>
    <p:sldId id="260" r:id="rId6"/>
    <p:sldId id="261" r:id="rId7"/>
    <p:sldId id="262" r:id="rId8"/>
    <p:sldId id="263" r:id="rId9"/>
    <p:sldId id="264" r:id="rId10"/>
    <p:sldId id="265" r:id="rId11"/>
    <p:sldId id="294" r:id="rId12"/>
    <p:sldId id="266" r:id="rId13"/>
    <p:sldId id="292" r:id="rId14"/>
    <p:sldId id="268" r:id="rId15"/>
    <p:sldId id="269" r:id="rId16"/>
    <p:sldId id="270" r:id="rId17"/>
    <p:sldId id="271" r:id="rId18"/>
    <p:sldId id="272" r:id="rId19"/>
    <p:sldId id="273" r:id="rId20"/>
    <p:sldId id="274" r:id="rId21"/>
    <p:sldId id="275" r:id="rId22"/>
    <p:sldId id="276" r:id="rId23"/>
    <p:sldId id="293" r:id="rId24"/>
    <p:sldId id="278" r:id="rId25"/>
    <p:sldId id="279" r:id="rId26"/>
    <p:sldId id="280" r:id="rId27"/>
    <p:sldId id="281" r:id="rId28"/>
    <p:sldId id="282" r:id="rId29"/>
    <p:sldId id="283" r:id="rId30"/>
    <p:sldId id="284" r:id="rId31"/>
    <p:sldId id="285" r:id="rId32"/>
    <p:sldId id="289" r:id="rId33"/>
    <p:sldId id="290" r:id="rId34"/>
    <p:sldId id="291" r:id="rId35"/>
    <p:sldId id="286" r:id="rId36"/>
    <p:sldId id="287"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7D8719-432E-A755-C1F9-5780E5924F3D}" name="Corina Ossers" initials="CO" userId="S::cossers@masshiremvwb.org::a6a80d23-9c43-4f48-b68b-614f4f670300" providerId="AD"/>
  <p188:author id="{361C0FC2-4D30-6315-BB01-A4C6634B94BE}" name="Abby Seripais" initials="AS" userId="S::aseripais@masshiremvwb.org::aba9d041-83d8-4295-bfd5-25696ff1de11"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152D49"/>
    <a:srgbClr val="9E509C"/>
    <a:srgbClr val="FCA71E"/>
    <a:srgbClr val="FAA82C"/>
    <a:srgbClr val="405B76"/>
    <a:srgbClr val="45A78E"/>
    <a:srgbClr val="042B4A"/>
    <a:srgbClr val="426480"/>
    <a:srgbClr val="42647F"/>
    <a:srgbClr val="FAA71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1FC4E7-C834-4FED-9208-B08C9BA76DCE}" v="1" dt="2026-04-06T18:11:20.79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4" autoAdjust="0"/>
    <p:restoredTop sz="75399" autoAdjust="0"/>
  </p:normalViewPr>
  <p:slideViewPr>
    <p:cSldViewPr snapToGrid="0" snapToObjects="1">
      <p:cViewPr varScale="1">
        <p:scale>
          <a:sx n="66" d="100"/>
          <a:sy n="66" d="100"/>
        </p:scale>
        <p:origin x="74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microsoft.com/office/2018/10/relationships/authors" Target="authors.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by Seripais" userId="aba9d041-83d8-4295-bfd5-25696ff1de11" providerId="ADAL" clId="{9ABB210B-D5FE-45E5-B3D7-DC994B086C84}"/>
    <pc:docChg chg="modSld">
      <pc:chgData name="Abby Seripais" userId="aba9d041-83d8-4295-bfd5-25696ff1de11" providerId="ADAL" clId="{9ABB210B-D5FE-45E5-B3D7-DC994B086C84}" dt="2026-04-07T13:36:10.662" v="0" actId="255"/>
      <pc:docMkLst>
        <pc:docMk/>
      </pc:docMkLst>
      <pc:sldChg chg="modSp mod">
        <pc:chgData name="Abby Seripais" userId="aba9d041-83d8-4295-bfd5-25696ff1de11" providerId="ADAL" clId="{9ABB210B-D5FE-45E5-B3D7-DC994B086C84}" dt="2026-04-07T13:36:10.662" v="0" actId="255"/>
        <pc:sldMkLst>
          <pc:docMk/>
          <pc:sldMk cId="0" sldId="263"/>
        </pc:sldMkLst>
        <pc:spChg chg="mod">
          <ac:chgData name="Abby Seripais" userId="aba9d041-83d8-4295-bfd5-25696ff1de11" providerId="ADAL" clId="{9ABB210B-D5FE-45E5-B3D7-DC994B086C84}" dt="2026-04-07T13:36:10.662" v="0" actId="255"/>
          <ac:spMkLst>
            <pc:docMk/>
            <pc:sldMk cId="0" sldId="263"/>
            <ac:spMk id="8" creationId="{00000000-0000-0000-0000-000000000000}"/>
          </ac:spMkLst>
        </pc:spChg>
      </pc:sldChg>
    </pc:docChg>
  </pc:docChgLst>
  <pc:docChgLst>
    <pc:chgData name="Abby Seripais" userId="aba9d041-83d8-4295-bfd5-25696ff1de11" providerId="ADAL" clId="{6A7DA37B-43FE-4DC9-8E09-955A13171786}"/>
    <pc:docChg chg="undo custSel addSld modSld">
      <pc:chgData name="Abby Seripais" userId="aba9d041-83d8-4295-bfd5-25696ff1de11" providerId="ADAL" clId="{6A7DA37B-43FE-4DC9-8E09-955A13171786}" dt="2026-04-06T18:47:02.677" v="455" actId="20577"/>
      <pc:docMkLst>
        <pc:docMk/>
      </pc:docMkLst>
      <pc:sldChg chg="modNotesTx">
        <pc:chgData name="Abby Seripais" userId="aba9d041-83d8-4295-bfd5-25696ff1de11" providerId="ADAL" clId="{6A7DA37B-43FE-4DC9-8E09-955A13171786}" dt="2026-04-06T17:45:43.330" v="0" actId="20577"/>
        <pc:sldMkLst>
          <pc:docMk/>
          <pc:sldMk cId="0" sldId="261"/>
        </pc:sldMkLst>
      </pc:sldChg>
      <pc:sldChg chg="modSp mod">
        <pc:chgData name="Abby Seripais" userId="aba9d041-83d8-4295-bfd5-25696ff1de11" providerId="ADAL" clId="{6A7DA37B-43FE-4DC9-8E09-955A13171786}" dt="2026-04-06T17:49:55.911" v="174" actId="20577"/>
        <pc:sldMkLst>
          <pc:docMk/>
          <pc:sldMk cId="0" sldId="263"/>
        </pc:sldMkLst>
        <pc:spChg chg="mod">
          <ac:chgData name="Abby Seripais" userId="aba9d041-83d8-4295-bfd5-25696ff1de11" providerId="ADAL" clId="{6A7DA37B-43FE-4DC9-8E09-955A13171786}" dt="2026-04-06T17:49:55.911" v="174" actId="20577"/>
          <ac:spMkLst>
            <pc:docMk/>
            <pc:sldMk cId="0" sldId="263"/>
            <ac:spMk id="8" creationId="{00000000-0000-0000-0000-000000000000}"/>
          </ac:spMkLst>
        </pc:spChg>
      </pc:sldChg>
      <pc:sldChg chg="modSp mod">
        <pc:chgData name="Abby Seripais" userId="aba9d041-83d8-4295-bfd5-25696ff1de11" providerId="ADAL" clId="{6A7DA37B-43FE-4DC9-8E09-955A13171786}" dt="2026-04-06T18:05:39.342" v="204" actId="20577"/>
        <pc:sldMkLst>
          <pc:docMk/>
          <pc:sldMk cId="0" sldId="264"/>
        </pc:sldMkLst>
        <pc:spChg chg="mod">
          <ac:chgData name="Abby Seripais" userId="aba9d041-83d8-4295-bfd5-25696ff1de11" providerId="ADAL" clId="{6A7DA37B-43FE-4DC9-8E09-955A13171786}" dt="2026-04-06T18:05:39.342" v="204" actId="20577"/>
          <ac:spMkLst>
            <pc:docMk/>
            <pc:sldMk cId="0" sldId="264"/>
            <ac:spMk id="8" creationId="{00000000-0000-0000-0000-000000000000}"/>
          </ac:spMkLst>
        </pc:spChg>
      </pc:sldChg>
      <pc:sldChg chg="modSp mod">
        <pc:chgData name="Abby Seripais" userId="aba9d041-83d8-4295-bfd5-25696ff1de11" providerId="ADAL" clId="{6A7DA37B-43FE-4DC9-8E09-955A13171786}" dt="2026-04-06T18:11:02.359" v="322" actId="21"/>
        <pc:sldMkLst>
          <pc:docMk/>
          <pc:sldMk cId="0" sldId="265"/>
        </pc:sldMkLst>
        <pc:spChg chg="mod">
          <ac:chgData name="Abby Seripais" userId="aba9d041-83d8-4295-bfd5-25696ff1de11" providerId="ADAL" clId="{6A7DA37B-43FE-4DC9-8E09-955A13171786}" dt="2026-04-06T18:11:02.359" v="322" actId="21"/>
          <ac:spMkLst>
            <pc:docMk/>
            <pc:sldMk cId="0" sldId="265"/>
            <ac:spMk id="8" creationId="{00000000-0000-0000-0000-000000000000}"/>
          </ac:spMkLst>
        </pc:spChg>
      </pc:sldChg>
      <pc:sldChg chg="modSp mod">
        <pc:chgData name="Abby Seripais" userId="aba9d041-83d8-4295-bfd5-25696ff1de11" providerId="ADAL" clId="{6A7DA37B-43FE-4DC9-8E09-955A13171786}" dt="2026-04-06T18:42:43.196" v="431" actId="20577"/>
        <pc:sldMkLst>
          <pc:docMk/>
          <pc:sldMk cId="0" sldId="266"/>
        </pc:sldMkLst>
        <pc:spChg chg="mod">
          <ac:chgData name="Abby Seripais" userId="aba9d041-83d8-4295-bfd5-25696ff1de11" providerId="ADAL" clId="{6A7DA37B-43FE-4DC9-8E09-955A13171786}" dt="2026-04-06T18:42:43.196" v="431" actId="20577"/>
          <ac:spMkLst>
            <pc:docMk/>
            <pc:sldMk cId="0" sldId="266"/>
            <ac:spMk id="8" creationId="{00000000-0000-0000-0000-000000000000}"/>
          </ac:spMkLst>
        </pc:spChg>
      </pc:sldChg>
      <pc:sldChg chg="modSp mod">
        <pc:chgData name="Abby Seripais" userId="aba9d041-83d8-4295-bfd5-25696ff1de11" providerId="ADAL" clId="{6A7DA37B-43FE-4DC9-8E09-955A13171786}" dt="2026-04-06T18:43:28.924" v="453" actId="5793"/>
        <pc:sldMkLst>
          <pc:docMk/>
          <pc:sldMk cId="2539408702" sldId="292"/>
        </pc:sldMkLst>
        <pc:spChg chg="mod">
          <ac:chgData name="Abby Seripais" userId="aba9d041-83d8-4295-bfd5-25696ff1de11" providerId="ADAL" clId="{6A7DA37B-43FE-4DC9-8E09-955A13171786}" dt="2026-04-06T18:43:28.924" v="453" actId="5793"/>
          <ac:spMkLst>
            <pc:docMk/>
            <pc:sldMk cId="2539408702" sldId="292"/>
            <ac:spMk id="3" creationId="{1382F3EE-A6AE-1766-2BE5-F1F3582EB7D5}"/>
          </ac:spMkLst>
        </pc:spChg>
      </pc:sldChg>
      <pc:sldChg chg="modSp add mod">
        <pc:chgData name="Abby Seripais" userId="aba9d041-83d8-4295-bfd5-25696ff1de11" providerId="ADAL" clId="{6A7DA37B-43FE-4DC9-8E09-955A13171786}" dt="2026-04-06T18:47:02.677" v="455" actId="20577"/>
        <pc:sldMkLst>
          <pc:docMk/>
          <pc:sldMk cId="1303398416" sldId="294"/>
        </pc:sldMkLst>
        <pc:spChg chg="mod">
          <ac:chgData name="Abby Seripais" userId="aba9d041-83d8-4295-bfd5-25696ff1de11" providerId="ADAL" clId="{6A7DA37B-43FE-4DC9-8E09-955A13171786}" dt="2026-04-06T18:47:02.677" v="455" actId="20577"/>
          <ac:spMkLst>
            <pc:docMk/>
            <pc:sldMk cId="1303398416" sldId="294"/>
            <ac:spMk id="8" creationId="{DC9511AD-E0DB-0D77-80C2-79CCF944881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51798B2-8A4B-2446-B6F0-7A9B9C158E37}" type="datetimeFigureOut">
              <a:rPr lang="en-US" smtClean="0"/>
              <a:t>4/7/2026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43C99-E074-C04C-AF52-066428F31260}" type="slidenum">
              <a:rPr lang="en-US" smtClean="0"/>
              <a:t>‹#›</a:t>
            </a:fld>
            <a:endParaRPr lang="en-US"/>
          </a:p>
        </p:txBody>
      </p:sp>
    </p:spTree>
    <p:extLst>
      <p:ext uri="{BB962C8B-B14F-4D97-AF65-F5344CB8AC3E}">
        <p14:creationId xmlns:p14="http://schemas.microsoft.com/office/powerpoint/2010/main" val="810204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FE1118-A4E6-2B4A-AF18-287D336DCF6C}" type="datetimeFigureOut">
              <a:rPr lang="en-US" smtClean="0"/>
              <a:t>4/7/2026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83126A-5919-944C-8385-AD187C64D85E}" type="slidenum">
              <a:rPr lang="en-US" smtClean="0"/>
              <a:t>‹#›</a:t>
            </a:fld>
            <a:endParaRPr lang="en-US"/>
          </a:p>
        </p:txBody>
      </p:sp>
    </p:spTree>
    <p:extLst>
      <p:ext uri="{BB962C8B-B14F-4D97-AF65-F5344CB8AC3E}">
        <p14:creationId xmlns:p14="http://schemas.microsoft.com/office/powerpoint/2010/main" val="33968002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15:25:03</a:t>
            </a:r>
          </a:p>
          <a:p>
            <a:r>
              <a:t>--------------------------------------------</a:t>
            </a:r>
          </a:p>
          <a:p>
            <a:r>
              <a:t>Attachment B pgs 19-25</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15:25:03</a:t>
            </a:r>
          </a:p>
          <a:p>
            <a:r>
              <a:rPr dirty="0"/>
              <a:t>--------------------------------------------</a:t>
            </a:r>
          </a:p>
          <a:p>
            <a:r>
              <a:rPr dirty="0"/>
              <a:t>RFP pages </a:t>
            </a:r>
            <a:r>
              <a:rPr lang="en-US" dirty="0"/>
              <a:t>7-8</a:t>
            </a:r>
            <a:r>
              <a:rPr dirty="0"/>
              <a:t> Updated </a:t>
            </a:r>
            <a:r>
              <a:rPr lang="en-US" dirty="0"/>
              <a:t>April  </a:t>
            </a:r>
            <a:r>
              <a:rPr dirty="0"/>
              <a:t>202</a:t>
            </a:r>
            <a:r>
              <a:rPr lang="en-US" dirty="0"/>
              <a:t>4</a:t>
            </a: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15:25:04</a:t>
            </a:r>
          </a:p>
          <a:p>
            <a:r>
              <a:t>--------------------------------------------</a:t>
            </a:r>
          </a:p>
          <a:p>
            <a:r>
              <a:t>RFP pages 4-6</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15:25:04</a:t>
            </a:r>
          </a:p>
          <a:p>
            <a:r>
              <a:rPr dirty="0"/>
              <a:t>--------------------------------------------</a:t>
            </a:r>
          </a:p>
          <a:p>
            <a:r>
              <a:rPr dirty="0"/>
              <a:t>Page 10 RFP and attachment D page  31</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15:25:04</a:t>
            </a:r>
          </a:p>
          <a:p>
            <a:r>
              <a:t>--------------------------------------------</a:t>
            </a:r>
          </a:p>
          <a:p>
            <a:r>
              <a:t>Page 10 RFP and attachment D page  31 Across in-school and  out-of-school youth</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15:25:04</a:t>
            </a:r>
          </a:p>
          <a:p>
            <a:r>
              <a:t>--------------------------------------------</a:t>
            </a:r>
          </a:p>
          <a:p>
            <a:r>
              <a:t>Page 10 RFP and attachment D page  31 Across in-school and  out-of-school youth Directly in  WIOA Final Rules ---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15:25:04</a:t>
            </a:r>
          </a:p>
          <a:p>
            <a:r>
              <a:t>--------------------------------------------</a:t>
            </a:r>
          </a:p>
          <a:p>
            <a:r>
              <a:t>Page 10 RFP and attachment D page  31 Across in-school and  out-of-school youth Directly in  WIOA Final Rules ---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15:25:04</a:t>
            </a:r>
          </a:p>
          <a:p>
            <a:r>
              <a:rPr dirty="0"/>
              <a:t>--------------------------------------------</a:t>
            </a:r>
          </a:p>
          <a:p>
            <a:r>
              <a:rPr dirty="0"/>
              <a:t>Page </a:t>
            </a:r>
            <a:r>
              <a:rPr lang="en-US" dirty="0"/>
              <a:t>9</a:t>
            </a:r>
            <a:r>
              <a:rPr dirty="0"/>
              <a:t> RFP and attachment D page  31 Across in-school and  out-of-school youth Directly in  WIOA Final Rules ---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15:25:04</a:t>
            </a:r>
          </a:p>
          <a:p>
            <a:r>
              <a:rPr dirty="0"/>
              <a:t>--------------------------------------------</a:t>
            </a:r>
          </a:p>
          <a:p>
            <a:r>
              <a:rPr dirty="0"/>
              <a:t>Page 10-11 RFP</a:t>
            </a:r>
          </a:p>
          <a:p>
            <a:r>
              <a:rPr dirty="0"/>
              <a:t>Many questions will arise around </a:t>
            </a:r>
            <a:r>
              <a:rPr dirty="0" err="1"/>
              <a:t>ON-line</a:t>
            </a:r>
            <a:r>
              <a:rPr dirty="0"/>
              <a:t>  work experience This slide is  what the participant does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15:25:04</a:t>
            </a:r>
          </a:p>
          <a:p>
            <a:r>
              <a:rPr dirty="0"/>
              <a:t>--------------------------------------------</a:t>
            </a:r>
          </a:p>
          <a:p>
            <a:r>
              <a:rPr dirty="0"/>
              <a:t>Page 10-11 RFP</a:t>
            </a:r>
          </a:p>
          <a:p>
            <a:r>
              <a:rPr dirty="0"/>
              <a:t>Many questions will arise around </a:t>
            </a:r>
            <a:r>
              <a:rPr dirty="0" err="1"/>
              <a:t>ON-line</a:t>
            </a:r>
            <a:r>
              <a:rPr dirty="0"/>
              <a:t>  work experience This slide is  what the participant does</a:t>
            </a:r>
          </a:p>
        </p:txBody>
      </p:sp>
    </p:spTree>
    <p:extLst>
      <p:ext uri="{BB962C8B-B14F-4D97-AF65-F5344CB8AC3E}">
        <p14:creationId xmlns:p14="http://schemas.microsoft.com/office/powerpoint/2010/main" val="2339886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15:25:02</a:t>
            </a:r>
          </a:p>
          <a:p>
            <a:r>
              <a:rPr dirty="0"/>
              <a: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15:25:05</a:t>
            </a:r>
          </a:p>
          <a:p>
            <a:r>
              <a:t>--------------------------------------------</a:t>
            </a:r>
          </a:p>
          <a:p>
            <a:r>
              <a:t>Page 13/14 RFP</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77500" lnSpcReduction="20000"/>
          </a:bodyPr>
          <a:lstStyle/>
          <a:p>
            <a:r>
              <a:rPr dirty="0"/>
              <a:t>Presenter</a:t>
            </a:r>
          </a:p>
          <a:p>
            <a:r>
              <a:rPr dirty="0"/>
              <a:t>2022-03-31 15:25:05</a:t>
            </a:r>
          </a:p>
          <a:p>
            <a:r>
              <a:rPr dirty="0"/>
              <a:t>--------------------------------------------</a:t>
            </a:r>
          </a:p>
          <a:p>
            <a:r>
              <a:rPr dirty="0"/>
              <a:t>In Employment or Education or Training  during the 2nd Quarter After Exit:</a:t>
            </a:r>
          </a:p>
          <a:p>
            <a:r>
              <a:rPr dirty="0"/>
              <a:t>Number of WIOA youth participants who  exited during the reporting period  who are employed, in education,  or in occupational skills training  during the second quarter after  exit. In Employment or Education  or Training during the 4th  Quarter After Exit:</a:t>
            </a:r>
          </a:p>
          <a:p>
            <a:r>
              <a:rPr dirty="0"/>
              <a:t>Number of WIOA youth participants who  exited during the reporting period  who are employed, in education,  or in occupational skills training  during the fourth quarter after  exit. Credential Attainment:</a:t>
            </a:r>
          </a:p>
          <a:p>
            <a:r>
              <a:rPr dirty="0"/>
              <a:t>Number of participants who exited  during the reporting period that  were in an education or training  program (excluding OJT and  	 Customized Training)and who  obtained a recognized  postsecondary credential during  the program or within one year  after exit; plus the number of  participants who exited that were  in a secondary education  program and who obtained a  secondary education diploma or  its equivalent during the program  or within one year after exit </a:t>
            </a:r>
          </a:p>
          <a:p>
            <a:r>
              <a:rPr dirty="0"/>
              <a:t>AND who were also employed or   </a:t>
            </a:r>
            <a:r>
              <a:rPr dirty="0" err="1"/>
              <a:t>enrolledin</a:t>
            </a:r>
            <a:r>
              <a:rPr dirty="0"/>
              <a:t> an education or training 	 program leading to a recognized  postsecondary credential within  one year after exit. </a:t>
            </a:r>
          </a:p>
          <a:p>
            <a:r>
              <a:rPr dirty="0"/>
              <a:t>Measurable Skill Gain – Types: 1.  Documented achievement of at  least one (1) educational  functioning level by a participant  who is receiving instruction  below the postsecondary  education level; 2. Documented  attainment of a secondary school  diploma or its recognized  equivalent; </a:t>
            </a:r>
          </a:p>
          <a:p>
            <a:r>
              <a:rPr dirty="0"/>
              <a:t>3. Secondary or postsecondary school  transcript or report card for a  sufficient number of credit hours  that shows a participant is  meeting the State unit’s  academic standards.</a:t>
            </a:r>
          </a:p>
          <a:p>
            <a:r>
              <a:rPr dirty="0"/>
              <a:t> For secondary school participants the  measurable skills gain must be  for one (1) semester. With regard  to postsecondary school  participants, the sufficient  number of credit hours is defined  as twelve (12) per semester (or  equivalent), or for part-time  participants, a total of at least  twelve (12) credit hours over the  course of two (2) completed  semesters (or equivalent) during  a twelve (12) month period (or  the equivalent for other than  credit hour programs).</a:t>
            </a:r>
          </a:p>
          <a:p>
            <a:r>
              <a:rPr dirty="0"/>
              <a:t> 4.Training Milestone - Satisfactory or better  progress report, towards  established milestones, such as  completion of On the Job  Training (OJT) or completion of  one (1) year of an apprenticeship  program or similar milestones,  from an employer or training  provider who is providing  training; or 5. Skills </a:t>
            </a:r>
            <a:r>
              <a:rPr dirty="0" err="1"/>
              <a:t>Progressin</a:t>
            </a:r>
            <a:r>
              <a:rPr dirty="0"/>
              <a:t> -  Successful passage of an exam  that is required for a particular  occupation or progress in  attaining technical or  occupational skills as evidenced  by trade-related benchmarks,  such as knowledge-based  exams. Note: Documents  required</a:t>
            </a:r>
          </a:p>
          <a:p>
            <a:r>
              <a:rPr dirty="0"/>
              <a:t>Employer retention: at SAME employer  Median wages: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15:25:05</a:t>
            </a:r>
          </a:p>
          <a:p>
            <a:r>
              <a:t>--------------------------------------------</a:t>
            </a:r>
          </a:p>
          <a:p>
            <a:r>
              <a:t>Attachment C page 26</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15:25:05</a:t>
            </a:r>
          </a:p>
          <a:p>
            <a:r>
              <a:rPr dirty="0"/>
              <a:t>--------------------------------------------</a:t>
            </a:r>
          </a:p>
          <a:p>
            <a:r>
              <a:rPr dirty="0"/>
              <a:t>Pgs. 11/12 RFP and ISS (attachment C)</a:t>
            </a:r>
          </a:p>
          <a:p>
            <a:r>
              <a:rPr dirty="0"/>
              <a:t>TABE testing is now using tests 11/12,  no longer 9/10</a:t>
            </a:r>
          </a:p>
          <a:p>
            <a:r>
              <a:rPr dirty="0"/>
              <a:t>The MHGLWB will do the </a:t>
            </a:r>
            <a:r>
              <a:rPr dirty="0" err="1"/>
              <a:t>tabe</a:t>
            </a:r>
            <a:r>
              <a:rPr dirty="0"/>
              <a:t> testing, if  an OSY program is going there  own testing, must provide  MHGLWB with copies of the  tests 11/12 and must have a  TABE certified person doing the  testing Survey levels not a  choice,</a:t>
            </a:r>
          </a:p>
          <a:p>
            <a:r>
              <a:rPr dirty="0"/>
              <a:t>Objective assessments are provided by  the MHGLWB and will be sent  electronically, or the provider can  use their own and provide copies  to the MHGLWB</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15:25:05</a:t>
            </a:r>
          </a:p>
          <a:p>
            <a:r>
              <a:t>--------------------------------------------</a:t>
            </a:r>
          </a:p>
          <a:p>
            <a:r>
              <a:t>Pgs. 9 and 12 (examples: construction/trades –  healthcare)</a:t>
            </a:r>
          </a:p>
          <a:p>
            <a:r>
              <a:t>Activities: assessments, career assessments,  guest speakers, aligns with labor  market activities including setting  up profile on MASS CIS Job  shadows, tours, hands on  training</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15:25:05</a:t>
            </a:r>
          </a:p>
          <a:p>
            <a:r>
              <a:t>--------------------------------------------</a:t>
            </a:r>
          </a:p>
          <a:p>
            <a:r>
              <a:t>Pgs. 9 and 12 (examples: construction/trades –  healthcare) Pete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15:25:05</a:t>
            </a:r>
          </a:p>
          <a:p>
            <a:r>
              <a:t>--------------------------------------------</a:t>
            </a:r>
          </a:p>
          <a:p>
            <a:r>
              <a:t>Attachments S, T, U  Attachment S --- Excel (3 tabs)</a:t>
            </a:r>
          </a:p>
          <a:p>
            <a:r>
              <a:t>Attachment T ---Program Budget Narrative  Attachment U –Work  Experience Budget Narrative</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70000" lnSpcReduction="20000"/>
          </a:bodyPr>
          <a:lstStyle/>
          <a:p>
            <a:r>
              <a:rPr dirty="0"/>
              <a:t>Presenter</a:t>
            </a:r>
          </a:p>
          <a:p>
            <a:r>
              <a:rPr dirty="0"/>
              <a:t>2022-03-31 15:25:05</a:t>
            </a:r>
          </a:p>
          <a:p>
            <a:r>
              <a:rPr dirty="0"/>
              <a:t>--------------------------------------------</a:t>
            </a:r>
          </a:p>
          <a:p>
            <a:r>
              <a:rPr dirty="0"/>
              <a:t>To be considered for funding, one (1) clearly marked, unbound original and six (6) bound (staples, paper clip, etc.) copies of the Program Proposal must be received at the MHGLWB offices at 107 Merrimack Street (3rdFloor) Lowell, MA 01852, no later than 4:30p.m. on April 21,2022. Please note: The Price Proposal requires one (1) clearly marked, unbound original and two (2) bound (staples, paper clip, etc.) copies to be delivered on the same date and time. Send one copy of your full proposal package electronically to Cathleen Sturtevant at Cathleen.sturtevant@masshiregreaterlowell.com</a:t>
            </a:r>
          </a:p>
          <a:p>
            <a:r>
              <a:rPr dirty="0"/>
              <a:t>The Program Narrative can be no   </a:t>
            </a:r>
            <a:r>
              <a:rPr dirty="0" err="1"/>
              <a:t>longerthan</a:t>
            </a:r>
            <a:r>
              <a:rPr dirty="0"/>
              <a:t> 12 pages and no smaller  than 11 size font. </a:t>
            </a:r>
          </a:p>
          <a:p>
            <a:r>
              <a:rPr dirty="0"/>
              <a:t>Please check your proposal for internal  consistency. The checklist for the  Program Proposal and Price  proposal should be used as a  guide to accomplish this and  must be included as part of your  proposal. Cover sheets for both  the program and price proposal  must be signed by the  Authorized Signatory of the lead  Agency, as documented by the  submitted Authorized Signatory  form.</a:t>
            </a:r>
          </a:p>
          <a:p>
            <a:r>
              <a:rPr dirty="0"/>
              <a:t>Failure to follow the RFP format could  result in disqualification of your  proposal. Program Proposal</a:t>
            </a:r>
          </a:p>
          <a:p>
            <a:r>
              <a:rPr dirty="0"/>
              <a:t> </a:t>
            </a:r>
          </a:p>
          <a:p>
            <a:r>
              <a:rPr dirty="0"/>
              <a:t>E.	Contents Checklist (Program Proposal)</a:t>
            </a:r>
          </a:p>
          <a:p>
            <a:r>
              <a:rPr dirty="0"/>
              <a:t>F.	Program Proposal Cover Sheet  OSY and ISY G1.	OSY Program  Proposal Narrative Questions  G2.	ISY Program Proposal  Narrative Questions</a:t>
            </a:r>
          </a:p>
          <a:p>
            <a:r>
              <a:rPr dirty="0"/>
              <a:t> </a:t>
            </a:r>
          </a:p>
          <a:p>
            <a:r>
              <a:rPr dirty="0"/>
              <a:t>Price Proposal</a:t>
            </a:r>
          </a:p>
          <a:p>
            <a:r>
              <a:rPr dirty="0"/>
              <a:t> </a:t>
            </a:r>
          </a:p>
          <a:p>
            <a:r>
              <a:rPr dirty="0"/>
              <a:t>H.	Contents Checklist (Price Proposal  ISY and OSY – must complete  one for each OSY and ISY if  applying to both) I.	Price  Proposal Cover Sheet (must  complete one for each OSY and  ISY if applying to both)</a:t>
            </a:r>
          </a:p>
          <a:p>
            <a:r>
              <a:rPr dirty="0"/>
              <a:t>J.	Minimum Qualifying Criteria</a:t>
            </a:r>
          </a:p>
          <a:p>
            <a:r>
              <a:rPr dirty="0"/>
              <a:t>K.	Signatory Authorization for Corporate  Providers/ Affidavit of  Compliance L.	Signatory  Authorization for Non-Corporate  Providers</a:t>
            </a:r>
          </a:p>
          <a:p>
            <a:r>
              <a:rPr dirty="0"/>
              <a:t>M.	Certification Regarding Debarment,  Suspension, and other  Responsibility Matters Primary  Covered Transactions N.	Drug  Free Workplace Certification</a:t>
            </a:r>
          </a:p>
          <a:p>
            <a:r>
              <a:rPr dirty="0"/>
              <a:t>O.	Certificate of Non-Collusion  P.	Audit Certification</a:t>
            </a:r>
          </a:p>
          <a:p>
            <a:r>
              <a:rPr dirty="0"/>
              <a:t>Q.	Commitment to Equal Opportunity/Affirmative  Action/Non-Discrimination R. 	 Budget &amp; Budget Narrative  Instructions</a:t>
            </a:r>
          </a:p>
          <a:p>
            <a:r>
              <a:rPr dirty="0"/>
              <a:t>S.	Youth Program RFP Budget Worksheet</a:t>
            </a:r>
          </a:p>
          <a:p>
            <a:r>
              <a:rPr dirty="0"/>
              <a:t>	Tab 1:  Youth Program Budget </a:t>
            </a:r>
          </a:p>
          <a:p>
            <a:r>
              <a:rPr dirty="0"/>
              <a:t>	Tab 2:	Youth Work Experience Budget  with Youth Wages and/or  Staffing (20% total budget)</a:t>
            </a:r>
          </a:p>
          <a:p>
            <a:r>
              <a:rPr dirty="0"/>
              <a:t>	Tab 3:  Total Budget Summary</a:t>
            </a:r>
          </a:p>
          <a:p>
            <a:r>
              <a:rPr dirty="0"/>
              <a:t>T.	Youth Program Budget Narrative U. 	 Work Experience Budget  Narrative</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15:25:05</a:t>
            </a:r>
          </a:p>
          <a:p>
            <a:r>
              <a:rPr dirty="0"/>
              <a:t>--------------------------------------------</a:t>
            </a:r>
          </a:p>
          <a:p>
            <a:r>
              <a:rPr dirty="0"/>
              <a:t>Submit one signed unbound original and  6 bound copies of the program  proposal by 4:30 On April 21st  to Cathy S Submit one signed  unbound original Price proposal  and 2 copies</a:t>
            </a:r>
          </a:p>
          <a:p>
            <a:r>
              <a:rPr dirty="0"/>
              <a:t>PLUS all required documents: Attachments: E  through U (except R, it is budget  instructions) Bidder’s  responsibility to check website  for updates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15:25:06</a:t>
            </a:r>
          </a:p>
          <a:p>
            <a:r>
              <a:t>--------------------------------------------</a:t>
            </a:r>
          </a:p>
          <a:p>
            <a:r>
              <a:t>Bidder’s responsibility to check website  for updates Readers will be  trained on the RFP and Review  process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15:25:02</a:t>
            </a:r>
          </a:p>
          <a:p>
            <a:r>
              <a:rPr dirty="0"/>
              <a:t>--------------------------------------------</a:t>
            </a:r>
          </a:p>
          <a:p>
            <a:r>
              <a:rPr dirty="0"/>
              <a:t>Page 4 RFP</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15:25:06</a:t>
            </a:r>
          </a:p>
          <a:p>
            <a:r>
              <a:t>--------------------------------------------</a:t>
            </a:r>
          </a:p>
          <a:p>
            <a:r>
              <a:t>GLWDB Strategic Plan  Lowell Youth programs  WIOA youth policies  WIOA - Overview</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15:25:03</a:t>
            </a:r>
          </a:p>
          <a:p>
            <a:r>
              <a:t>--------------------------------------------</a:t>
            </a:r>
          </a:p>
          <a:p>
            <a:r>
              <a:t>Page 4 RFP</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15:25:03</a:t>
            </a:r>
          </a:p>
          <a:p>
            <a:r>
              <a:t>--------------------------------------------</a:t>
            </a:r>
          </a:p>
          <a:p>
            <a:r>
              <a:t>Pgs 12/13 RFP</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rPr dirty="0"/>
              <a:t>Presenter</a:t>
            </a:r>
          </a:p>
          <a:p>
            <a:r>
              <a:rPr dirty="0"/>
              <a:t>2022-03-31 15:25:03</a:t>
            </a:r>
          </a:p>
          <a:p>
            <a:r>
              <a:rPr dirty="0"/>
              <a:t>--------------------------------------------  KATY</a:t>
            </a:r>
          </a:p>
          <a:p>
            <a:r>
              <a:rPr dirty="0"/>
              <a:t>RFP pages 4-6</a:t>
            </a:r>
          </a:p>
          <a:p>
            <a:r>
              <a:rPr dirty="0"/>
              <a:t>We don’t use this barrier (#2) mainly  since it only goes up to 16</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15:25:03</a:t>
            </a:r>
          </a:p>
          <a:p>
            <a:r>
              <a:t>--------------------------------------------</a:t>
            </a:r>
          </a:p>
          <a:p>
            <a:r>
              <a:t>RFP pages 4-6</a:t>
            </a:r>
          </a:p>
          <a:p>
            <a:r>
              <a:t>OSY has not limit on the “requires  additional assistance” however  ALL must prove income and  most in our experience have a  diploma so need to go to occ  skills training OSY are not  required to be low-income if they  are: a US citizen/ work eligible,  not attending school, 16- 24  years old and meet one or more  of the following criteria: School  dropout</a:t>
            </a:r>
          </a:p>
          <a:p>
            <a:r>
              <a:t>Within the age of compulsory school  attendance, but has not attended  school for at least the most  recent complete school year  calendar quarter An offender  </a:t>
            </a:r>
          </a:p>
          <a:p>
            <a:r>
              <a:t>Homeless individual, a homeless   childor youth, or a runaway In foster  care or has aged out of the foster  care system Pregnant or  parenting</a:t>
            </a:r>
          </a:p>
          <a:p>
            <a:r>
              <a:t>An individual with a disability  Examples:</a:t>
            </a:r>
          </a:p>
          <a:p>
            <a:r>
              <a:t>A high school graduate that has a  disability. A HISET recipient that  is an offender. </a:t>
            </a:r>
          </a:p>
          <a:p>
            <a:r>
              <a:t>A high school dropout. </a:t>
            </a:r>
          </a:p>
          <a:p>
            <a:r>
              <a:t>Only 8 and 9 require collection of  income documenation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FE22C-AE39-B0F7-7EF6-733799B2DD4A}"/>
            </a:ext>
          </a:extLst>
        </p:cNvPr>
        <p:cNvGrpSpPr/>
        <p:nvPr/>
      </p:nvGrpSpPr>
      <p:grpSpPr>
        <a:xfrm>
          <a:off x="0" y="0"/>
          <a:ext cx="0" cy="0"/>
          <a:chOff x="0" y="0"/>
          <a:chExt cx="0" cy="0"/>
        </a:xfrm>
      </p:grpSpPr>
      <p:sp>
        <p:nvSpPr>
          <p:cNvPr id="2" name="Notes Placeholder">
            <a:extLst>
              <a:ext uri="{FF2B5EF4-FFF2-40B4-BE49-F238E27FC236}">
                <a16:creationId xmlns:a16="http://schemas.microsoft.com/office/drawing/2014/main" id="{8B7DCCFD-B1EE-66A5-DD5A-B0255A8AF27A}"/>
              </a:ext>
            </a:extLst>
          </p:cNvPr>
          <p:cNvSpPr>
            <a:spLocks noGrp="1"/>
          </p:cNvSpPr>
          <p:nvPr>
            <p:ph type="body" idx="1"/>
          </p:nvPr>
        </p:nvSpPr>
        <p:spPr/>
        <p:txBody>
          <a:bodyPr>
            <a:normAutofit/>
          </a:bodyPr>
          <a:lstStyle/>
          <a:p>
            <a:r>
              <a:t>Presenter</a:t>
            </a:r>
          </a:p>
          <a:p>
            <a:r>
              <a:t>2022-03-31 15:25:03</a:t>
            </a:r>
          </a:p>
          <a:p>
            <a:r>
              <a:t>--------------------------------------------</a:t>
            </a:r>
          </a:p>
          <a:p>
            <a:r>
              <a:t>RFP pages 4-6</a:t>
            </a:r>
          </a:p>
          <a:p>
            <a:r>
              <a:t>OSY has not limit on the “requires  additional assistance” however  ALL must prove income and  most in our experience have a  diploma so need to go to occ  skills training OSY are not  required to be low-income if they  are: a US citizen/ work eligible,  not attending school, 16- 24  years old and meet one or more  of the following criteria: School  dropout</a:t>
            </a:r>
          </a:p>
          <a:p>
            <a:r>
              <a:t>Within the age of compulsory school  attendance, but has not attended  school for at least the most  recent complete school year  calendar quarter An offender  </a:t>
            </a:r>
          </a:p>
          <a:p>
            <a:r>
              <a:t>Homeless individual, a homeless   childor youth, or a runaway In foster  care or has aged out of the foster  care system Pregnant or  parenting</a:t>
            </a:r>
          </a:p>
          <a:p>
            <a:r>
              <a:t>An individual with a disability  Examples:</a:t>
            </a:r>
          </a:p>
          <a:p>
            <a:r>
              <a:t>A high school graduate that has a  disability. A HISET recipient that  is an offender. </a:t>
            </a:r>
          </a:p>
          <a:p>
            <a:r>
              <a:t>A high school dropout. </a:t>
            </a:r>
          </a:p>
          <a:p>
            <a:r>
              <a:t>Only 8 and 9 require collection of  income documenation</a:t>
            </a:r>
          </a:p>
        </p:txBody>
      </p:sp>
    </p:spTree>
    <p:extLst>
      <p:ext uri="{BB962C8B-B14F-4D97-AF65-F5344CB8AC3E}">
        <p14:creationId xmlns:p14="http://schemas.microsoft.com/office/powerpoint/2010/main" val="20108236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r>
              <a:t>Presenter</a:t>
            </a:r>
          </a:p>
          <a:p>
            <a:r>
              <a:t>2022-03-31 15:25:03</a:t>
            </a:r>
          </a:p>
          <a:p>
            <a:r>
              <a:t>--------------------------------------------</a:t>
            </a:r>
          </a:p>
          <a:p>
            <a:r>
              <a:t>RFP pages 4-6</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0" y="4528392"/>
            <a:ext cx="6742545" cy="457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reeform 3"/>
          <p:cNvSpPr/>
          <p:nvPr userDrawn="1"/>
        </p:nvSpPr>
        <p:spPr>
          <a:xfrm>
            <a:off x="6846454" y="-1037803"/>
            <a:ext cx="3286607" cy="5663682"/>
          </a:xfrm>
          <a:custGeom>
            <a:avLst/>
            <a:gdLst>
              <a:gd name="connsiteX0" fmla="*/ 2123722 w 2949222"/>
              <a:gd name="connsiteY0" fmla="*/ 4614333 h 4614333"/>
              <a:gd name="connsiteX1" fmla="*/ 0 w 2949222"/>
              <a:gd name="connsiteY1" fmla="*/ 7055 h 4614333"/>
              <a:gd name="connsiteX2" fmla="*/ 2949222 w 2949222"/>
              <a:gd name="connsiteY2" fmla="*/ 0 h 4614333"/>
              <a:gd name="connsiteX3" fmla="*/ 2942166 w 2949222"/>
              <a:gd name="connsiteY3" fmla="*/ 4607277 h 4614333"/>
              <a:gd name="connsiteX4" fmla="*/ 2123722 w 2949222"/>
              <a:gd name="connsiteY4" fmla="*/ 4614333 h 4614333"/>
              <a:gd name="connsiteX0" fmla="*/ 2109611 w 2949222"/>
              <a:gd name="connsiteY0" fmla="*/ 4571999 h 4607277"/>
              <a:gd name="connsiteX1" fmla="*/ 0 w 2949222"/>
              <a:gd name="connsiteY1" fmla="*/ 7055 h 4607277"/>
              <a:gd name="connsiteX2" fmla="*/ 2949222 w 2949222"/>
              <a:gd name="connsiteY2" fmla="*/ 0 h 4607277"/>
              <a:gd name="connsiteX3" fmla="*/ 2942166 w 2949222"/>
              <a:gd name="connsiteY3" fmla="*/ 4607277 h 4607277"/>
              <a:gd name="connsiteX4" fmla="*/ 2109611 w 2949222"/>
              <a:gd name="connsiteY4" fmla="*/ 4571999 h 4607277"/>
              <a:gd name="connsiteX0" fmla="*/ 2109611 w 2949222"/>
              <a:gd name="connsiteY0" fmla="*/ 4571999 h 4571999"/>
              <a:gd name="connsiteX1" fmla="*/ 0 w 2949222"/>
              <a:gd name="connsiteY1" fmla="*/ 7055 h 4571999"/>
              <a:gd name="connsiteX2" fmla="*/ 2949222 w 2949222"/>
              <a:gd name="connsiteY2" fmla="*/ 0 h 4571999"/>
              <a:gd name="connsiteX3" fmla="*/ 2942166 w 2949222"/>
              <a:gd name="connsiteY3" fmla="*/ 4571999 h 4571999"/>
              <a:gd name="connsiteX4" fmla="*/ 2109611 w 2949222"/>
              <a:gd name="connsiteY4" fmla="*/ 4571999 h 457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222" h="4571999">
                <a:moveTo>
                  <a:pt x="2109611" y="4571999"/>
                </a:moveTo>
                <a:lnTo>
                  <a:pt x="0" y="7055"/>
                </a:lnTo>
                <a:lnTo>
                  <a:pt x="2949222" y="0"/>
                </a:lnTo>
                <a:lnTo>
                  <a:pt x="2942166" y="4571999"/>
                </a:lnTo>
                <a:lnTo>
                  <a:pt x="2109611" y="4571999"/>
                </a:lnTo>
                <a:close/>
              </a:path>
            </a:pathLst>
          </a:custGeom>
          <a:solidFill>
            <a:srgbClr val="405B7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Freeform 11"/>
          <p:cNvSpPr/>
          <p:nvPr userDrawn="1"/>
        </p:nvSpPr>
        <p:spPr>
          <a:xfrm>
            <a:off x="7033491" y="-949194"/>
            <a:ext cx="3286607" cy="5663682"/>
          </a:xfrm>
          <a:custGeom>
            <a:avLst/>
            <a:gdLst>
              <a:gd name="connsiteX0" fmla="*/ 2123722 w 2949222"/>
              <a:gd name="connsiteY0" fmla="*/ 4614333 h 4614333"/>
              <a:gd name="connsiteX1" fmla="*/ 0 w 2949222"/>
              <a:gd name="connsiteY1" fmla="*/ 7055 h 4614333"/>
              <a:gd name="connsiteX2" fmla="*/ 2949222 w 2949222"/>
              <a:gd name="connsiteY2" fmla="*/ 0 h 4614333"/>
              <a:gd name="connsiteX3" fmla="*/ 2942166 w 2949222"/>
              <a:gd name="connsiteY3" fmla="*/ 4607277 h 4614333"/>
              <a:gd name="connsiteX4" fmla="*/ 2123722 w 2949222"/>
              <a:gd name="connsiteY4" fmla="*/ 4614333 h 4614333"/>
              <a:gd name="connsiteX0" fmla="*/ 2109611 w 2949222"/>
              <a:gd name="connsiteY0" fmla="*/ 4571999 h 4607277"/>
              <a:gd name="connsiteX1" fmla="*/ 0 w 2949222"/>
              <a:gd name="connsiteY1" fmla="*/ 7055 h 4607277"/>
              <a:gd name="connsiteX2" fmla="*/ 2949222 w 2949222"/>
              <a:gd name="connsiteY2" fmla="*/ 0 h 4607277"/>
              <a:gd name="connsiteX3" fmla="*/ 2942166 w 2949222"/>
              <a:gd name="connsiteY3" fmla="*/ 4607277 h 4607277"/>
              <a:gd name="connsiteX4" fmla="*/ 2109611 w 2949222"/>
              <a:gd name="connsiteY4" fmla="*/ 4571999 h 4607277"/>
              <a:gd name="connsiteX0" fmla="*/ 2109611 w 2949222"/>
              <a:gd name="connsiteY0" fmla="*/ 4571999 h 4571999"/>
              <a:gd name="connsiteX1" fmla="*/ 0 w 2949222"/>
              <a:gd name="connsiteY1" fmla="*/ 7055 h 4571999"/>
              <a:gd name="connsiteX2" fmla="*/ 2949222 w 2949222"/>
              <a:gd name="connsiteY2" fmla="*/ 0 h 4571999"/>
              <a:gd name="connsiteX3" fmla="*/ 2942166 w 2949222"/>
              <a:gd name="connsiteY3" fmla="*/ 4571999 h 4571999"/>
              <a:gd name="connsiteX4" fmla="*/ 2109611 w 2949222"/>
              <a:gd name="connsiteY4" fmla="*/ 4571999 h 457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222" h="4571999">
                <a:moveTo>
                  <a:pt x="2109611" y="4571999"/>
                </a:moveTo>
                <a:lnTo>
                  <a:pt x="0" y="7055"/>
                </a:lnTo>
                <a:lnTo>
                  <a:pt x="2949222" y="0"/>
                </a:lnTo>
                <a:lnTo>
                  <a:pt x="2942166" y="4571999"/>
                </a:lnTo>
                <a:lnTo>
                  <a:pt x="2109611" y="4571999"/>
                </a:lnTo>
                <a:close/>
              </a:path>
            </a:pathLst>
          </a:custGeom>
          <a:solidFill>
            <a:srgbClr val="152D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traight Connector 13"/>
          <p:cNvCxnSpPr/>
          <p:nvPr userDrawn="1"/>
        </p:nvCxnSpPr>
        <p:spPr>
          <a:xfrm>
            <a:off x="7056" y="4528392"/>
            <a:ext cx="9144000" cy="0"/>
          </a:xfrm>
          <a:prstGeom prst="line">
            <a:avLst/>
          </a:prstGeom>
          <a:ln w="28575" cmpd="sng">
            <a:solidFill>
              <a:srgbClr val="FAA71F"/>
            </a:solidFill>
          </a:ln>
          <a:effectLst/>
        </p:spPr>
        <p:style>
          <a:lnRef idx="2">
            <a:schemeClr val="accent1"/>
          </a:lnRef>
          <a:fillRef idx="0">
            <a:schemeClr val="accent1"/>
          </a:fillRef>
          <a:effectRef idx="1">
            <a:schemeClr val="accent1"/>
          </a:effectRef>
          <a:fontRef idx="minor">
            <a:schemeClr val="tx1"/>
          </a:fontRef>
        </p:style>
      </p:cxnSp>
      <p:sp>
        <p:nvSpPr>
          <p:cNvPr id="18" name="Title 14"/>
          <p:cNvSpPr>
            <a:spLocks noGrp="1"/>
          </p:cNvSpPr>
          <p:nvPr>
            <p:ph type="title"/>
          </p:nvPr>
        </p:nvSpPr>
        <p:spPr>
          <a:xfrm>
            <a:off x="457200" y="972490"/>
            <a:ext cx="6400800" cy="1141001"/>
          </a:xfrm>
        </p:spPr>
        <p:txBody>
          <a:bodyPr lIns="0" rIns="0" anchor="b" anchorCtr="0"/>
          <a:lstStyle>
            <a:lvl1pPr>
              <a:lnSpc>
                <a:spcPct val="80000"/>
              </a:lnSpc>
              <a:defRPr sz="5400" b="0">
                <a:solidFill>
                  <a:srgbClr val="152D49"/>
                </a:solidFill>
              </a:defRPr>
            </a:lvl1pPr>
          </a:lstStyle>
          <a:p>
            <a:r>
              <a:rPr lang="en-US" dirty="0"/>
              <a:t>Click to edit Master title style</a:t>
            </a:r>
          </a:p>
        </p:txBody>
      </p:sp>
      <p:sp>
        <p:nvSpPr>
          <p:cNvPr id="19" name="Text Placeholder 16"/>
          <p:cNvSpPr>
            <a:spLocks noGrp="1"/>
          </p:cNvSpPr>
          <p:nvPr>
            <p:ph type="body" sz="quarter" idx="10"/>
          </p:nvPr>
        </p:nvSpPr>
        <p:spPr>
          <a:xfrm>
            <a:off x="457200" y="2192459"/>
            <a:ext cx="6597650" cy="746125"/>
          </a:xfrm>
        </p:spPr>
        <p:txBody>
          <a:bodyPr lIns="0" rIns="0">
            <a:noAutofit/>
          </a:bodyPr>
          <a:lstStyle>
            <a:lvl1pPr marL="0" indent="0">
              <a:lnSpc>
                <a:spcPct val="80000"/>
              </a:lnSpc>
              <a:buNone/>
              <a:defRPr sz="2800">
                <a:solidFill>
                  <a:srgbClr val="7F7F7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Click to edit Master text styles</a:t>
            </a:r>
          </a:p>
        </p:txBody>
      </p:sp>
      <p:sp>
        <p:nvSpPr>
          <p:cNvPr id="15" name="Text Placeholder 16"/>
          <p:cNvSpPr>
            <a:spLocks noGrp="1"/>
          </p:cNvSpPr>
          <p:nvPr>
            <p:ph type="body" sz="quarter" idx="11" hasCustomPrompt="1"/>
          </p:nvPr>
        </p:nvSpPr>
        <p:spPr>
          <a:xfrm>
            <a:off x="6557817" y="6232772"/>
            <a:ext cx="2282241" cy="297677"/>
          </a:xfrm>
        </p:spPr>
        <p:txBody>
          <a:bodyPr lIns="0" rIns="0">
            <a:noAutofit/>
          </a:bodyPr>
          <a:lstStyle>
            <a:lvl1pPr marL="0" indent="0" algn="r">
              <a:lnSpc>
                <a:spcPct val="90000"/>
              </a:lnSpc>
              <a:buNone/>
              <a:defRPr sz="16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April 27, 2018</a:t>
            </a:r>
          </a:p>
        </p:txBody>
      </p:sp>
      <p:sp>
        <p:nvSpPr>
          <p:cNvPr id="16" name="Text Placeholder 16"/>
          <p:cNvSpPr>
            <a:spLocks noGrp="1"/>
          </p:cNvSpPr>
          <p:nvPr>
            <p:ph type="body" sz="quarter" idx="12" hasCustomPrompt="1"/>
          </p:nvPr>
        </p:nvSpPr>
        <p:spPr>
          <a:xfrm>
            <a:off x="5833491" y="5864400"/>
            <a:ext cx="3006567" cy="350898"/>
          </a:xfrm>
        </p:spPr>
        <p:txBody>
          <a:bodyPr lIns="0" rIns="0">
            <a:noAutofit/>
          </a:bodyPr>
          <a:lstStyle>
            <a:lvl1pPr marL="0" indent="0" algn="r">
              <a:lnSpc>
                <a:spcPct val="80000"/>
              </a:lnSpc>
              <a:buNone/>
              <a:defRPr sz="2400">
                <a:solidFill>
                  <a:srgbClr val="042B4A"/>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Presenter</a:t>
            </a:r>
          </a:p>
        </p:txBody>
      </p:sp>
      <p:pic>
        <p:nvPicPr>
          <p:cNvPr id="1034"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56" y="5423770"/>
            <a:ext cx="5553076" cy="1709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080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395111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77009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9144000" cy="4918364"/>
          </a:xfrm>
          <a:solidFill>
            <a:srgbClr val="D1D3D4"/>
          </a:solidFill>
        </p:spPr>
        <p:txBody>
          <a:bodyPr/>
          <a:lstStyle/>
          <a:p>
            <a:endParaRPr lang="en-US"/>
          </a:p>
        </p:txBody>
      </p:sp>
    </p:spTree>
    <p:extLst>
      <p:ext uri="{BB962C8B-B14F-4D97-AF65-F5344CB8AC3E}">
        <p14:creationId xmlns:p14="http://schemas.microsoft.com/office/powerpoint/2010/main" val="302503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4582583" cy="4918364"/>
          </a:xfrm>
          <a:solidFill>
            <a:srgbClr val="D1D3D4"/>
          </a:solidFill>
        </p:spPr>
        <p:txBody>
          <a:bodyPr>
            <a:normAutofit/>
          </a:bodyPr>
          <a:lstStyle>
            <a:lvl1pPr>
              <a:defRPr sz="2400"/>
            </a:lvl1pPr>
          </a:lstStyle>
          <a:p>
            <a:endParaRPr lang="en-US" dirty="0"/>
          </a:p>
        </p:txBody>
      </p:sp>
      <p:sp>
        <p:nvSpPr>
          <p:cNvPr id="7" name="Picture Placeholder 4"/>
          <p:cNvSpPr>
            <a:spLocks noGrp="1"/>
          </p:cNvSpPr>
          <p:nvPr>
            <p:ph type="pic" sz="quarter" idx="11"/>
          </p:nvPr>
        </p:nvSpPr>
        <p:spPr>
          <a:xfrm>
            <a:off x="4572000" y="1216122"/>
            <a:ext cx="4582583" cy="4918364"/>
          </a:xfrm>
          <a:solidFill>
            <a:srgbClr val="D1D3D4"/>
          </a:solidFill>
        </p:spPr>
        <p:txBody>
          <a:bodyPr>
            <a:normAutofit/>
          </a:bodyPr>
          <a:lstStyle>
            <a:lvl1pPr>
              <a:defRPr sz="2400"/>
            </a:lvl1pPr>
          </a:lstStyle>
          <a:p>
            <a:endParaRPr lang="en-US" dirty="0"/>
          </a:p>
        </p:txBody>
      </p:sp>
      <p:cxnSp>
        <p:nvCxnSpPr>
          <p:cNvPr id="3" name="Straight Connector 2"/>
          <p:cNvCxnSpPr/>
          <p:nvPr userDrawn="1"/>
        </p:nvCxnSpPr>
        <p:spPr>
          <a:xfrm>
            <a:off x="4572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959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2" name="TextBox 11"/>
          <p:cNvSpPr txBox="1"/>
          <p:nvPr userDrawn="1"/>
        </p:nvSpPr>
        <p:spPr>
          <a:xfrm>
            <a:off x="6564644"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dirty="0" err="1">
                <a:solidFill>
                  <a:srgbClr val="042B4A"/>
                </a:solidFill>
                <a:latin typeface="+mn-lt"/>
                <a:cs typeface="Calibri"/>
              </a:rPr>
              <a:t>MassHireFallRiverCareers.org</a:t>
            </a:r>
            <a:endParaRPr lang="en-US" sz="1000" dirty="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3"/>
            <a:ext cx="9144000" cy="5621337"/>
          </a:xfrm>
          <a:solidFill>
            <a:schemeClr val="accent1"/>
          </a:solidFill>
        </p:spPr>
        <p:txBody>
          <a:bodyPr/>
          <a:lstStyle/>
          <a:p>
            <a:endParaRPr lang="en-US"/>
          </a:p>
        </p:txBody>
      </p:sp>
    </p:spTree>
    <p:extLst>
      <p:ext uri="{BB962C8B-B14F-4D97-AF65-F5344CB8AC3E}">
        <p14:creationId xmlns:p14="http://schemas.microsoft.com/office/powerpoint/2010/main" val="526552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800" b="0" i="0">
                <a:solidFill>
                  <a:srgbClr val="032B4A"/>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defRPr sz="1000" b="0" i="0">
                <a:solidFill>
                  <a:srgbClr val="042B4A"/>
                </a:solidFill>
                <a:latin typeface="Calibri"/>
                <a:cs typeface="Calibri"/>
              </a:defRPr>
            </a:lvl1pPr>
          </a:lstStyle>
          <a:p>
            <a:pPr marL="12700">
              <a:lnSpc>
                <a:spcPts val="1045"/>
              </a:lnSpc>
            </a:pPr>
            <a:r>
              <a:rPr spc="-5" dirty="0"/>
              <a:t>MassHireGreaterLowell.com</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4/7/2026</a:t>
            </a:fld>
            <a:endParaRPr lang="en-US"/>
          </a:p>
        </p:txBody>
      </p:sp>
      <p:sp>
        <p:nvSpPr>
          <p:cNvPr id="6" name="Holder 6"/>
          <p:cNvSpPr>
            <a:spLocks noGrp="1"/>
          </p:cNvSpPr>
          <p:nvPr>
            <p:ph type="sldNum" sz="quarter" idx="7"/>
          </p:nvPr>
        </p:nvSpPr>
        <p:spPr/>
        <p:txBody>
          <a:bodyPr lIns="0" tIns="0" rIns="0" bIns="0"/>
          <a:lstStyle>
            <a:lvl1pPr>
              <a:defRPr sz="1000" b="0" i="0">
                <a:solidFill>
                  <a:srgbClr val="042B4A"/>
                </a:solidFill>
                <a:latin typeface="Calibri"/>
                <a:cs typeface="Calibri"/>
              </a:defRPr>
            </a:lvl1pPr>
          </a:lstStyle>
          <a:p>
            <a:pPr marL="88900">
              <a:lnSpc>
                <a:spcPts val="1045"/>
              </a:lnSpc>
            </a:pPr>
            <a:fld id="{81D60167-4931-47E6-BA6A-407CBD079E47}" type="slidenum">
              <a:rPr spc="-5" dirty="0"/>
              <a:t>‹#›</a:t>
            </a:fld>
            <a:endParaRPr spc="-5" dirty="0"/>
          </a:p>
        </p:txBody>
      </p:sp>
    </p:spTree>
    <p:extLst>
      <p:ext uri="{BB962C8B-B14F-4D97-AF65-F5344CB8AC3E}">
        <p14:creationId xmlns:p14="http://schemas.microsoft.com/office/powerpoint/2010/main" val="4108951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7926705" cy="1217930"/>
          </a:xfrm>
          <a:custGeom>
            <a:avLst/>
            <a:gdLst/>
            <a:ahLst/>
            <a:cxnLst/>
            <a:rect l="l" t="t" r="r" b="b"/>
            <a:pathLst>
              <a:path w="7926705" h="1217930">
                <a:moveTo>
                  <a:pt x="0" y="1217676"/>
                </a:moveTo>
                <a:lnTo>
                  <a:pt x="7926324" y="1217676"/>
                </a:lnTo>
                <a:lnTo>
                  <a:pt x="7926324" y="0"/>
                </a:lnTo>
                <a:lnTo>
                  <a:pt x="0" y="0"/>
                </a:lnTo>
                <a:lnTo>
                  <a:pt x="0" y="1217676"/>
                </a:lnTo>
                <a:close/>
              </a:path>
            </a:pathLst>
          </a:custGeom>
          <a:solidFill>
            <a:srgbClr val="152D49"/>
          </a:solidFill>
        </p:spPr>
        <p:txBody>
          <a:bodyPr wrap="square" lIns="0" tIns="0" rIns="0" bIns="0" rtlCol="0"/>
          <a:lstStyle/>
          <a:p>
            <a:endParaRPr/>
          </a:p>
        </p:txBody>
      </p:sp>
      <p:sp>
        <p:nvSpPr>
          <p:cNvPr id="17" name="bk object 17"/>
          <p:cNvSpPr/>
          <p:nvPr/>
        </p:nvSpPr>
        <p:spPr>
          <a:xfrm>
            <a:off x="213360" y="6306311"/>
            <a:ext cx="659891" cy="419099"/>
          </a:xfrm>
          <a:prstGeom prst="rect">
            <a:avLst/>
          </a:prstGeom>
          <a:blipFill>
            <a:blip r:embed="rId2" cstate="print"/>
            <a:stretch>
              <a:fillRect/>
            </a:stretch>
          </a:blipFill>
        </p:spPr>
        <p:txBody>
          <a:bodyPr wrap="square" lIns="0" tIns="0" rIns="0" bIns="0" rtlCol="0"/>
          <a:lstStyle/>
          <a:p>
            <a:endParaRPr/>
          </a:p>
        </p:txBody>
      </p:sp>
      <p:sp>
        <p:nvSpPr>
          <p:cNvPr id="18" name="bk object 18"/>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1" i="0">
                <a:solidFill>
                  <a:schemeClr val="bg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0" i="0">
                <a:solidFill>
                  <a:srgbClr val="042B4A"/>
                </a:solidFill>
                <a:latin typeface="Calibri"/>
                <a:cs typeface="Calibri"/>
              </a:defRPr>
            </a:lvl1pPr>
          </a:lstStyle>
          <a:p>
            <a:pPr marL="12700">
              <a:lnSpc>
                <a:spcPts val="1045"/>
              </a:lnSpc>
            </a:pPr>
            <a:r>
              <a:rPr spc="-5" dirty="0"/>
              <a:t>MassHireGreaterLowell.com</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4/7/2026</a:t>
            </a:fld>
            <a:endParaRPr lang="en-US"/>
          </a:p>
        </p:txBody>
      </p:sp>
      <p:sp>
        <p:nvSpPr>
          <p:cNvPr id="7" name="Holder 7"/>
          <p:cNvSpPr>
            <a:spLocks noGrp="1"/>
          </p:cNvSpPr>
          <p:nvPr>
            <p:ph type="sldNum" sz="quarter" idx="7"/>
          </p:nvPr>
        </p:nvSpPr>
        <p:spPr/>
        <p:txBody>
          <a:bodyPr lIns="0" tIns="0" rIns="0" bIns="0"/>
          <a:lstStyle>
            <a:lvl1pPr>
              <a:defRPr sz="1000" b="0" i="0">
                <a:solidFill>
                  <a:srgbClr val="042B4A"/>
                </a:solidFill>
                <a:latin typeface="Calibri"/>
                <a:cs typeface="Calibri"/>
              </a:defRPr>
            </a:lvl1pPr>
          </a:lstStyle>
          <a:p>
            <a:pPr marL="88900">
              <a:lnSpc>
                <a:spcPts val="1045"/>
              </a:lnSpc>
            </a:pPr>
            <a:fld id="{81D60167-4931-47E6-BA6A-407CBD079E47}" type="slidenum">
              <a:rPr spc="-5" dirty="0"/>
              <a:t>‹#›</a:t>
            </a:fld>
            <a:endParaRPr spc="-5" dirty="0"/>
          </a:p>
        </p:txBody>
      </p:sp>
    </p:spTree>
    <p:extLst>
      <p:ext uri="{BB962C8B-B14F-4D97-AF65-F5344CB8AC3E}">
        <p14:creationId xmlns:p14="http://schemas.microsoft.com/office/powerpoint/2010/main" val="23215341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7926705" cy="1217930"/>
          </a:xfrm>
          <a:custGeom>
            <a:avLst/>
            <a:gdLst/>
            <a:ahLst/>
            <a:cxnLst/>
            <a:rect l="l" t="t" r="r" b="b"/>
            <a:pathLst>
              <a:path w="7926705" h="1217930">
                <a:moveTo>
                  <a:pt x="0" y="1217676"/>
                </a:moveTo>
                <a:lnTo>
                  <a:pt x="7926324" y="1217676"/>
                </a:lnTo>
                <a:lnTo>
                  <a:pt x="7926324" y="0"/>
                </a:lnTo>
                <a:lnTo>
                  <a:pt x="0" y="0"/>
                </a:lnTo>
                <a:lnTo>
                  <a:pt x="0" y="1217676"/>
                </a:lnTo>
                <a:close/>
              </a:path>
            </a:pathLst>
          </a:custGeom>
          <a:solidFill>
            <a:srgbClr val="152D49"/>
          </a:solidFill>
        </p:spPr>
        <p:txBody>
          <a:bodyPr wrap="square" lIns="0" tIns="0" rIns="0" bIns="0" rtlCol="0"/>
          <a:lstStyle/>
          <a:p>
            <a:endParaRPr/>
          </a:p>
        </p:txBody>
      </p:sp>
      <p:sp>
        <p:nvSpPr>
          <p:cNvPr id="17" name="bk object 17"/>
          <p:cNvSpPr/>
          <p:nvPr/>
        </p:nvSpPr>
        <p:spPr>
          <a:xfrm>
            <a:off x="213360" y="6306311"/>
            <a:ext cx="659891" cy="419099"/>
          </a:xfrm>
          <a:prstGeom prst="rect">
            <a:avLst/>
          </a:prstGeom>
          <a:blipFill>
            <a:blip r:embed="rId2" cstate="print"/>
            <a:stretch>
              <a:fillRect/>
            </a:stretch>
          </a:blipFill>
        </p:spPr>
        <p:txBody>
          <a:bodyPr wrap="square" lIns="0" tIns="0" rIns="0" bIns="0" rtlCol="0"/>
          <a:lstStyle/>
          <a:p>
            <a:endParaRPr/>
          </a:p>
        </p:txBody>
      </p:sp>
      <p:sp>
        <p:nvSpPr>
          <p:cNvPr id="18" name="bk object 18"/>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19" name="bk object 19"/>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20" name="bk object 20"/>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21" name="bk object 21"/>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22" name="bk object 22"/>
          <p:cNvSpPr/>
          <p:nvPr/>
        </p:nvSpPr>
        <p:spPr>
          <a:xfrm>
            <a:off x="9144000" y="1212850"/>
            <a:ext cx="0" cy="5085715"/>
          </a:xfrm>
          <a:custGeom>
            <a:avLst/>
            <a:gdLst/>
            <a:ahLst/>
            <a:cxnLst/>
            <a:rect l="l" t="t" r="r" b="b"/>
            <a:pathLst>
              <a:path h="5085715">
                <a:moveTo>
                  <a:pt x="0" y="0"/>
                </a:moveTo>
                <a:lnTo>
                  <a:pt x="0" y="5085232"/>
                </a:lnTo>
              </a:path>
            </a:pathLst>
          </a:custGeom>
          <a:ln w="12700">
            <a:solidFill>
              <a:srgbClr val="FFFFFF"/>
            </a:solidFill>
          </a:ln>
        </p:spPr>
        <p:txBody>
          <a:bodyPr wrap="square" lIns="0" tIns="0" rIns="0" bIns="0" rtlCol="0"/>
          <a:lstStyle/>
          <a:p>
            <a:endParaRPr/>
          </a:p>
        </p:txBody>
      </p:sp>
      <p:sp>
        <p:nvSpPr>
          <p:cNvPr id="23" name="bk object 23"/>
          <p:cNvSpPr/>
          <p:nvPr/>
        </p:nvSpPr>
        <p:spPr>
          <a:xfrm>
            <a:off x="0" y="1219200"/>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defRPr sz="1000" b="0" i="0">
                <a:solidFill>
                  <a:srgbClr val="042B4A"/>
                </a:solidFill>
                <a:latin typeface="Calibri"/>
                <a:cs typeface="Calibri"/>
              </a:defRPr>
            </a:lvl1pPr>
          </a:lstStyle>
          <a:p>
            <a:pPr marL="12700">
              <a:lnSpc>
                <a:spcPts val="1045"/>
              </a:lnSpc>
            </a:pPr>
            <a:r>
              <a:rPr spc="-5" dirty="0"/>
              <a:t>MassHireGreaterLowell.com</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4/7/2026</a:t>
            </a:fld>
            <a:endParaRPr lang="en-US"/>
          </a:p>
        </p:txBody>
      </p:sp>
      <p:sp>
        <p:nvSpPr>
          <p:cNvPr id="4" name="Holder 4"/>
          <p:cNvSpPr>
            <a:spLocks noGrp="1"/>
          </p:cNvSpPr>
          <p:nvPr>
            <p:ph type="sldNum" sz="quarter" idx="7"/>
          </p:nvPr>
        </p:nvSpPr>
        <p:spPr/>
        <p:txBody>
          <a:bodyPr lIns="0" tIns="0" rIns="0" bIns="0"/>
          <a:lstStyle>
            <a:lvl1pPr>
              <a:defRPr sz="1000" b="0" i="0">
                <a:solidFill>
                  <a:srgbClr val="042B4A"/>
                </a:solidFill>
                <a:latin typeface="Calibri"/>
                <a:cs typeface="Calibri"/>
              </a:defRPr>
            </a:lvl1pPr>
          </a:lstStyle>
          <a:p>
            <a:pPr marL="88900">
              <a:lnSpc>
                <a:spcPts val="1045"/>
              </a:lnSpc>
            </a:pPr>
            <a:fld id="{81D60167-4931-47E6-BA6A-407CBD079E47}" type="slidenum">
              <a:rPr spc="-5" dirty="0"/>
              <a:t>‹#›</a:t>
            </a:fld>
            <a:endParaRPr spc="-5" dirty="0"/>
          </a:p>
        </p:txBody>
      </p:sp>
    </p:spTree>
    <p:extLst>
      <p:ext uri="{BB962C8B-B14F-4D97-AF65-F5344CB8AC3E}">
        <p14:creationId xmlns:p14="http://schemas.microsoft.com/office/powerpoint/2010/main" val="370642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 name="Rectangle 1"/>
          <p:cNvSpPr/>
          <p:nvPr userDrawn="1"/>
        </p:nvSpPr>
        <p:spPr>
          <a:xfrm>
            <a:off x="0" y="-37106"/>
            <a:ext cx="9951357" cy="4816923"/>
          </a:xfrm>
          <a:prstGeom prst="rect">
            <a:avLst/>
          </a:prstGeom>
          <a:solidFill>
            <a:srgbClr val="152D49"/>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152D49"/>
              </a:solidFill>
            </a:endParaRPr>
          </a:p>
        </p:txBody>
      </p:sp>
      <p:sp>
        <p:nvSpPr>
          <p:cNvPr id="4" name="Freeform 3"/>
          <p:cNvSpPr/>
          <p:nvPr userDrawn="1"/>
        </p:nvSpPr>
        <p:spPr>
          <a:xfrm>
            <a:off x="6846454" y="-37105"/>
            <a:ext cx="3286607" cy="5663682"/>
          </a:xfrm>
          <a:custGeom>
            <a:avLst/>
            <a:gdLst>
              <a:gd name="connsiteX0" fmla="*/ 2123722 w 2949222"/>
              <a:gd name="connsiteY0" fmla="*/ 4614333 h 4614333"/>
              <a:gd name="connsiteX1" fmla="*/ 0 w 2949222"/>
              <a:gd name="connsiteY1" fmla="*/ 7055 h 4614333"/>
              <a:gd name="connsiteX2" fmla="*/ 2949222 w 2949222"/>
              <a:gd name="connsiteY2" fmla="*/ 0 h 4614333"/>
              <a:gd name="connsiteX3" fmla="*/ 2942166 w 2949222"/>
              <a:gd name="connsiteY3" fmla="*/ 4607277 h 4614333"/>
              <a:gd name="connsiteX4" fmla="*/ 2123722 w 2949222"/>
              <a:gd name="connsiteY4" fmla="*/ 4614333 h 4614333"/>
              <a:gd name="connsiteX0" fmla="*/ 2109611 w 2949222"/>
              <a:gd name="connsiteY0" fmla="*/ 4571999 h 4607277"/>
              <a:gd name="connsiteX1" fmla="*/ 0 w 2949222"/>
              <a:gd name="connsiteY1" fmla="*/ 7055 h 4607277"/>
              <a:gd name="connsiteX2" fmla="*/ 2949222 w 2949222"/>
              <a:gd name="connsiteY2" fmla="*/ 0 h 4607277"/>
              <a:gd name="connsiteX3" fmla="*/ 2942166 w 2949222"/>
              <a:gd name="connsiteY3" fmla="*/ 4607277 h 4607277"/>
              <a:gd name="connsiteX4" fmla="*/ 2109611 w 2949222"/>
              <a:gd name="connsiteY4" fmla="*/ 4571999 h 4607277"/>
              <a:gd name="connsiteX0" fmla="*/ 2109611 w 2949222"/>
              <a:gd name="connsiteY0" fmla="*/ 4571999 h 4571999"/>
              <a:gd name="connsiteX1" fmla="*/ 0 w 2949222"/>
              <a:gd name="connsiteY1" fmla="*/ 7055 h 4571999"/>
              <a:gd name="connsiteX2" fmla="*/ 2949222 w 2949222"/>
              <a:gd name="connsiteY2" fmla="*/ 0 h 4571999"/>
              <a:gd name="connsiteX3" fmla="*/ 2942166 w 2949222"/>
              <a:gd name="connsiteY3" fmla="*/ 4571999 h 4571999"/>
              <a:gd name="connsiteX4" fmla="*/ 2109611 w 2949222"/>
              <a:gd name="connsiteY4" fmla="*/ 4571999 h 457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222" h="4571999">
                <a:moveTo>
                  <a:pt x="2109611" y="4571999"/>
                </a:moveTo>
                <a:lnTo>
                  <a:pt x="0" y="7055"/>
                </a:lnTo>
                <a:lnTo>
                  <a:pt x="2949222" y="0"/>
                </a:lnTo>
                <a:lnTo>
                  <a:pt x="2942166" y="4571999"/>
                </a:lnTo>
                <a:lnTo>
                  <a:pt x="2109611" y="4571999"/>
                </a:lnTo>
                <a:close/>
              </a:path>
            </a:pathLst>
          </a:custGeom>
          <a:solidFill>
            <a:srgbClr val="405B7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Text Placeholder 16"/>
          <p:cNvSpPr>
            <a:spLocks noGrp="1"/>
          </p:cNvSpPr>
          <p:nvPr>
            <p:ph type="body" sz="quarter" idx="11" hasCustomPrompt="1"/>
          </p:nvPr>
        </p:nvSpPr>
        <p:spPr>
          <a:xfrm>
            <a:off x="6557817" y="6232772"/>
            <a:ext cx="2282241" cy="297677"/>
          </a:xfrm>
        </p:spPr>
        <p:txBody>
          <a:bodyPr lIns="0" rIns="0">
            <a:noAutofit/>
          </a:bodyPr>
          <a:lstStyle>
            <a:lvl1pPr marL="0" indent="0" algn="r">
              <a:lnSpc>
                <a:spcPct val="90000"/>
              </a:lnSpc>
              <a:buNone/>
              <a:defRPr sz="16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April 27, 2018</a:t>
            </a:r>
          </a:p>
        </p:txBody>
      </p:sp>
      <p:sp>
        <p:nvSpPr>
          <p:cNvPr id="10" name="Text Placeholder 16"/>
          <p:cNvSpPr>
            <a:spLocks noGrp="1"/>
          </p:cNvSpPr>
          <p:nvPr>
            <p:ph type="body" sz="quarter" idx="12" hasCustomPrompt="1"/>
          </p:nvPr>
        </p:nvSpPr>
        <p:spPr>
          <a:xfrm>
            <a:off x="5833491" y="5864400"/>
            <a:ext cx="3006567" cy="350898"/>
          </a:xfrm>
        </p:spPr>
        <p:txBody>
          <a:bodyPr lIns="0" rIns="0">
            <a:noAutofit/>
          </a:bodyPr>
          <a:lstStyle>
            <a:lvl1pPr marL="0" indent="0" algn="r">
              <a:lnSpc>
                <a:spcPct val="80000"/>
              </a:lnSpc>
              <a:buNone/>
              <a:defRPr sz="2400">
                <a:solidFill>
                  <a:srgbClr val="042B4A"/>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Presenter</a:t>
            </a:r>
          </a:p>
        </p:txBody>
      </p:sp>
      <p:sp>
        <p:nvSpPr>
          <p:cNvPr id="11" name="Title 14"/>
          <p:cNvSpPr>
            <a:spLocks noGrp="1"/>
          </p:cNvSpPr>
          <p:nvPr>
            <p:ph type="title"/>
          </p:nvPr>
        </p:nvSpPr>
        <p:spPr>
          <a:xfrm>
            <a:off x="457200" y="972490"/>
            <a:ext cx="6400800" cy="1141001"/>
          </a:xfrm>
        </p:spPr>
        <p:txBody>
          <a:bodyPr lIns="0" rIns="0" anchor="b" anchorCtr="0"/>
          <a:lstStyle>
            <a:lvl1pPr>
              <a:lnSpc>
                <a:spcPct val="80000"/>
              </a:lnSpc>
              <a:defRPr sz="5400" b="0">
                <a:solidFill>
                  <a:schemeClr val="bg1"/>
                </a:solidFill>
              </a:defRPr>
            </a:lvl1pPr>
          </a:lstStyle>
          <a:p>
            <a:r>
              <a:rPr lang="en-US" dirty="0"/>
              <a:t>Click to edit Master title style</a:t>
            </a:r>
          </a:p>
        </p:txBody>
      </p:sp>
      <p:sp>
        <p:nvSpPr>
          <p:cNvPr id="12" name="Text Placeholder 16"/>
          <p:cNvSpPr>
            <a:spLocks noGrp="1"/>
          </p:cNvSpPr>
          <p:nvPr>
            <p:ph type="body" sz="quarter" idx="10"/>
          </p:nvPr>
        </p:nvSpPr>
        <p:spPr>
          <a:xfrm>
            <a:off x="457200" y="2192459"/>
            <a:ext cx="6597650" cy="746125"/>
          </a:xfrm>
        </p:spPr>
        <p:txBody>
          <a:bodyPr lIns="0" rIns="0">
            <a:noAutofit/>
          </a:bodyPr>
          <a:lstStyle>
            <a:lvl1pPr marL="0" indent="0">
              <a:lnSpc>
                <a:spcPct val="80000"/>
              </a:lnSpc>
              <a:buNone/>
              <a:defRPr sz="2800">
                <a:solidFill>
                  <a:srgbClr val="FCA71E"/>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Click to edit Master text styles</a:t>
            </a:r>
          </a:p>
        </p:txBody>
      </p:sp>
      <p:pic>
        <p:nvPicPr>
          <p:cNvPr id="22"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56" y="5423770"/>
            <a:ext cx="5553076" cy="1709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4891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82296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286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3" name="TextBox 12"/>
          <p:cNvSpPr txBox="1"/>
          <p:nvPr userDrawn="1"/>
        </p:nvSpPr>
        <p:spPr>
          <a:xfrm>
            <a:off x="5214309"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endParaRPr lang="en-US" sz="1000" dirty="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7878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4572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1" name="Content Placeholder 16"/>
          <p:cNvSpPr>
            <a:spLocks noGrp="1"/>
          </p:cNvSpPr>
          <p:nvPr>
            <p:ph sz="quarter" idx="11"/>
          </p:nvPr>
        </p:nvSpPr>
        <p:spPr>
          <a:xfrm>
            <a:off x="6085416"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2" name="Content Placeholder 16"/>
          <p:cNvSpPr>
            <a:spLocks noGrp="1"/>
          </p:cNvSpPr>
          <p:nvPr>
            <p:ph sz="quarter" idx="12"/>
          </p:nvPr>
        </p:nvSpPr>
        <p:spPr>
          <a:xfrm>
            <a:off x="32766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6740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6"/>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16"/>
          <p:cNvSpPr>
            <a:spLocks noGrp="1"/>
          </p:cNvSpPr>
          <p:nvPr>
            <p:ph sz="quarter" idx="11"/>
          </p:nvPr>
        </p:nvSpPr>
        <p:spPr>
          <a:xfrm>
            <a:off x="457200" y="3820583"/>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16"/>
          <p:cNvSpPr>
            <a:spLocks noGrp="1"/>
          </p:cNvSpPr>
          <p:nvPr>
            <p:ph sz="quarter" idx="12"/>
          </p:nvPr>
        </p:nvSpPr>
        <p:spPr>
          <a:xfrm>
            <a:off x="4698999" y="1446236"/>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16"/>
          <p:cNvSpPr>
            <a:spLocks noGrp="1"/>
          </p:cNvSpPr>
          <p:nvPr>
            <p:ph sz="quarter" idx="13"/>
          </p:nvPr>
        </p:nvSpPr>
        <p:spPr>
          <a:xfrm>
            <a:off x="4698999" y="3820583"/>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0183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5"/>
            <a:ext cx="3881968"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061479"/>
            <a:ext cx="3881967"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4804832" y="1463065"/>
            <a:ext cx="3881967"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Content Placeholder 3"/>
          <p:cNvSpPr>
            <a:spLocks noGrp="1"/>
          </p:cNvSpPr>
          <p:nvPr>
            <p:ph sz="half" idx="11"/>
          </p:nvPr>
        </p:nvSpPr>
        <p:spPr>
          <a:xfrm>
            <a:off x="4804833" y="2061479"/>
            <a:ext cx="388196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8345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9" name="TextBox 18"/>
          <p:cNvSpPr txBox="1"/>
          <p:nvPr userDrawn="1"/>
        </p:nvSpPr>
        <p:spPr>
          <a:xfrm>
            <a:off x="4434977" y="6356310"/>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endParaRPr lang="en-US" sz="1000" dirty="0">
              <a:solidFill>
                <a:srgbClr val="042B4A"/>
              </a:solidFill>
              <a:latin typeface="+mn-lt"/>
              <a:cs typeface="Calibri"/>
            </a:endParaRPr>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6127748"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3"/>
          <p:cNvSpPr>
            <a:spLocks noGrp="1"/>
          </p:cNvSpPr>
          <p:nvPr>
            <p:ph sz="half" idx="11"/>
          </p:nvPr>
        </p:nvSpPr>
        <p:spPr>
          <a:xfrm>
            <a:off x="6127749"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3" name="Text Placeholder 2"/>
          <p:cNvSpPr>
            <a:spLocks noGrp="1"/>
          </p:cNvSpPr>
          <p:nvPr>
            <p:ph type="body" idx="12"/>
          </p:nvPr>
        </p:nvSpPr>
        <p:spPr>
          <a:xfrm>
            <a:off x="32766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4" name="Content Placeholder 3"/>
          <p:cNvSpPr>
            <a:spLocks noGrp="1"/>
          </p:cNvSpPr>
          <p:nvPr>
            <p:ph sz="half" idx="13"/>
          </p:nvPr>
        </p:nvSpPr>
        <p:spPr>
          <a:xfrm>
            <a:off x="32766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2848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979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0017"/>
            <a:ext cx="9144000" cy="1227101"/>
          </a:xfrm>
          <a:prstGeom prst="rect">
            <a:avLst/>
          </a:prstGeom>
          <a:solidFill>
            <a:srgbClr val="152D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3"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4" name="Text Placeholder 3"/>
          <p:cNvSpPr>
            <a:spLocks noGrp="1"/>
          </p:cNvSpPr>
          <p:nvPr>
            <p:ph type="body" idx="1"/>
          </p:nvPr>
        </p:nvSpPr>
        <p:spPr>
          <a:xfrm>
            <a:off x="457200" y="1446235"/>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descr="MassHire Logo.png"/>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212970" y="6306354"/>
            <a:ext cx="660400" cy="418422"/>
          </a:xfrm>
          <a:prstGeom prst="rect">
            <a:avLst/>
          </a:prstGeom>
        </p:spPr>
      </p:pic>
      <p:sp>
        <p:nvSpPr>
          <p:cNvPr id="10" name="TextBox 9"/>
          <p:cNvSpPr txBox="1"/>
          <p:nvPr userDrawn="1"/>
        </p:nvSpPr>
        <p:spPr>
          <a:xfrm>
            <a:off x="4352636" y="6359525"/>
            <a:ext cx="3904779"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dirty="0">
                <a:solidFill>
                  <a:srgbClr val="042B4A"/>
                </a:solidFill>
                <a:latin typeface="+mn-lt"/>
                <a:cs typeface="Calibri"/>
              </a:rPr>
              <a:t>MassHireMVWB.org</a:t>
            </a:r>
          </a:p>
        </p:txBody>
      </p:sp>
      <p:cxnSp>
        <p:nvCxnSpPr>
          <p:cNvPr id="13" name="Straight Connector 12"/>
          <p:cNvCxnSpPr/>
          <p:nvPr userDrawn="1"/>
        </p:nvCxnSpPr>
        <p:spPr>
          <a:xfrm flipV="1">
            <a:off x="8406188" y="6483047"/>
            <a:ext cx="0" cy="148867"/>
          </a:xfrm>
          <a:prstGeom prst="line">
            <a:avLst/>
          </a:prstGeom>
          <a:ln w="12700" cmpd="sng">
            <a:solidFill>
              <a:srgbClr val="152D49"/>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9144000" cy="0"/>
          </a:xfrm>
          <a:prstGeom prst="line">
            <a:avLst/>
          </a:prstGeom>
          <a:ln w="12700" cmpd="sng">
            <a:solidFill>
              <a:srgbClr val="152D49"/>
            </a:solidFill>
          </a:ln>
          <a:effectLst/>
        </p:spPr>
        <p:style>
          <a:lnRef idx="2">
            <a:schemeClr val="accent1"/>
          </a:lnRef>
          <a:fillRef idx="0">
            <a:schemeClr val="accent1"/>
          </a:fillRef>
          <a:effectRef idx="1">
            <a:schemeClr val="accent1"/>
          </a:effectRef>
          <a:fontRef idx="minor">
            <a:schemeClr val="tx1"/>
          </a:fontRef>
        </p:style>
      </p:cxnSp>
      <p:sp>
        <p:nvSpPr>
          <p:cNvPr id="21" name="Rectangle 20"/>
          <p:cNvSpPr/>
          <p:nvPr userDrawn="1"/>
        </p:nvSpPr>
        <p:spPr>
          <a:xfrm>
            <a:off x="7926917" y="0"/>
            <a:ext cx="1217083" cy="1217083"/>
          </a:xfrm>
          <a:prstGeom prst="rect">
            <a:avLst/>
          </a:prstGeom>
          <a:solidFill>
            <a:srgbClr val="405B7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ight Triangle 5"/>
          <p:cNvSpPr/>
          <p:nvPr userDrawn="1"/>
        </p:nvSpPr>
        <p:spPr>
          <a:xfrm>
            <a:off x="7926917" y="2"/>
            <a:ext cx="739678" cy="1217082"/>
          </a:xfrm>
          <a:prstGeom prst="rtTriangle">
            <a:avLst/>
          </a:prstGeom>
          <a:solidFill>
            <a:srgbClr val="152D4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6731614"/>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58" r:id="rId3"/>
    <p:sldLayoutId id="2147483650" r:id="rId4"/>
    <p:sldLayoutId id="2147483652" r:id="rId5"/>
    <p:sldLayoutId id="2147483659" r:id="rId6"/>
    <p:sldLayoutId id="2147483653" r:id="rId7"/>
    <p:sldLayoutId id="2147483660" r:id="rId8"/>
    <p:sldLayoutId id="2147483654" r:id="rId9"/>
    <p:sldLayoutId id="2147483663" r:id="rId10"/>
    <p:sldLayoutId id="2147483664" r:id="rId11"/>
    <p:sldLayoutId id="2147483656" r:id="rId12"/>
    <p:sldLayoutId id="2147483662" r:id="rId13"/>
    <p:sldLayoutId id="2147483661" r:id="rId14"/>
    <p:sldLayoutId id="2147483666" r:id="rId15"/>
    <p:sldLayoutId id="2147483667" r:id="rId16"/>
    <p:sldLayoutId id="2147483668" r:id="rId17"/>
  </p:sldLayoutIdLst>
  <p:hf hdr="0" dt="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rgbClr val="405B76"/>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rgbClr val="405B76"/>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rgbClr val="405B76"/>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rgbClr val="405B76"/>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rgbClr val="405B76"/>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3" Type="http://schemas.openxmlformats.org/officeDocument/2006/relationships/hyperlink" Target="https://www.mass.gov/service-details/massworkforce-wioa-youth-policy-issuances" TargetMode="External"/><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3" Type="http://schemas.openxmlformats.org/officeDocument/2006/relationships/hyperlink" Target="https://www.masshiremvwb.org/about/governance-downloads/" TargetMode="External"/><Relationship Id="rId2" Type="http://schemas.openxmlformats.org/officeDocument/2006/relationships/notesSlide" Target="../notesSlides/notesSlide30.xml"/><Relationship Id="rId1" Type="http://schemas.openxmlformats.org/officeDocument/2006/relationships/slideLayout" Target="../slideLayouts/slideLayout15.xml"/><Relationship Id="rId6" Type="http://schemas.openxmlformats.org/officeDocument/2006/relationships/hyperlink" Target="https://www.dol.gov/agencies/eta/WIOA" TargetMode="External"/><Relationship Id="rId5" Type="http://schemas.openxmlformats.org/officeDocument/2006/relationships/hyperlink" Target="https://www.dol.gov/agencies/eta/youth" TargetMode="External"/><Relationship Id="rId4" Type="http://schemas.openxmlformats.org/officeDocument/2006/relationships/hyperlink" Target="https://www.mass.gov/service-details/massworkforce-wioa-youth-policy-issuances" TargetMode="External"/></Relationships>
</file>

<file path=ppt/slides/_rels/slide3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hyperlink" Target="mailto:aseripais@masshiremvwb.org"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104" y="1971602"/>
            <a:ext cx="7223295" cy="1141001"/>
          </a:xfrm>
        </p:spPr>
        <p:txBody>
          <a:bodyPr/>
          <a:lstStyle/>
          <a:p>
            <a:r>
              <a:rPr lang="en-US" i="1" dirty="0"/>
              <a:t>Workforce Innovation &amp; Opportunity Act (WIOA)</a:t>
            </a:r>
            <a:br>
              <a:rPr lang="en-US" i="1" dirty="0"/>
            </a:br>
            <a:r>
              <a:rPr lang="en-US" dirty="0"/>
              <a:t> </a:t>
            </a:r>
            <a:br>
              <a:rPr lang="en-US" dirty="0"/>
            </a:br>
            <a:r>
              <a:rPr lang="en-US" sz="4400" dirty="0"/>
              <a:t>Youth Programs</a:t>
            </a:r>
          </a:p>
        </p:txBody>
      </p:sp>
      <p:sp>
        <p:nvSpPr>
          <p:cNvPr id="3" name="Text Placeholder 2"/>
          <p:cNvSpPr>
            <a:spLocks noGrp="1"/>
          </p:cNvSpPr>
          <p:nvPr>
            <p:ph type="body" sz="quarter" idx="4294967295"/>
          </p:nvPr>
        </p:nvSpPr>
        <p:spPr>
          <a:xfrm>
            <a:off x="549105" y="3221596"/>
            <a:ext cx="6597650" cy="1141000"/>
          </a:xfrm>
        </p:spPr>
        <p:txBody>
          <a:bodyPr>
            <a:normAutofit/>
          </a:bodyPr>
          <a:lstStyle/>
          <a:p>
            <a:pPr marL="0" indent="0">
              <a:lnSpc>
                <a:spcPct val="120000"/>
              </a:lnSpc>
              <a:spcBef>
                <a:spcPts val="0"/>
              </a:spcBef>
              <a:buNone/>
            </a:pPr>
            <a:r>
              <a:rPr lang="en-US" dirty="0"/>
              <a:t>Request for Proposals Bidders Conference</a:t>
            </a:r>
            <a:br>
              <a:rPr lang="en-US" dirty="0"/>
            </a:br>
            <a:r>
              <a:rPr lang="en-US" dirty="0"/>
              <a:t>April 8, 2026</a:t>
            </a:r>
            <a:endParaRPr lang="en-US" dirty="0">
              <a:cs typeface="Calibri"/>
            </a:endParaRPr>
          </a:p>
        </p:txBody>
      </p:sp>
      <p:sp>
        <p:nvSpPr>
          <p:cNvPr id="4" name="Text Placeholder 2">
            <a:extLst>
              <a:ext uri="{FF2B5EF4-FFF2-40B4-BE49-F238E27FC236}">
                <a16:creationId xmlns:a16="http://schemas.microsoft.com/office/drawing/2014/main" id="{4028A74D-6106-459B-8CC4-A1EA20C4FF61}"/>
              </a:ext>
            </a:extLst>
          </p:cNvPr>
          <p:cNvSpPr txBox="1">
            <a:spLocks/>
          </p:cNvSpPr>
          <p:nvPr/>
        </p:nvSpPr>
        <p:spPr>
          <a:xfrm>
            <a:off x="450680" y="4763814"/>
            <a:ext cx="6597650" cy="746125"/>
          </a:xfrm>
          <a:prstGeom prst="rect">
            <a:avLst/>
          </a:prstGeom>
        </p:spPr>
        <p:txBody>
          <a:bodyPr vert="horz" lIns="91440" tIns="45720" rIns="91440" bIns="45720" rtlCol="0">
            <a:normAutofit/>
          </a:bodyPr>
          <a:lstStyle>
            <a:lvl1pPr marL="285750" indent="-285750" algn="l" defTabSz="457200" rtl="0" eaLnBrk="1" latinLnBrk="0" hangingPunct="1">
              <a:lnSpc>
                <a:spcPct val="90000"/>
              </a:lnSpc>
              <a:spcBef>
                <a:spcPts val="1800"/>
              </a:spcBef>
              <a:buClr>
                <a:srgbClr val="405B76"/>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rgbClr val="405B76"/>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rgbClr val="405B76"/>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rgbClr val="405B76"/>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rgbClr val="405B76"/>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20000"/>
              </a:lnSpc>
              <a:spcBef>
                <a:spcPts val="0"/>
              </a:spcBef>
              <a:buFont typeface="Arial"/>
              <a:buNone/>
            </a:pPr>
            <a:endParaRPr lang="en-US" dirty="0">
              <a:cs typeface="Calibri"/>
            </a:endParaRPr>
          </a:p>
        </p:txBody>
      </p:sp>
    </p:spTree>
    <p:extLst>
      <p:ext uri="{BB962C8B-B14F-4D97-AF65-F5344CB8AC3E}">
        <p14:creationId xmlns:p14="http://schemas.microsoft.com/office/powerpoint/2010/main" val="2086715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213230" y="286080"/>
            <a:ext cx="6715759" cy="584200"/>
          </a:xfrm>
          <a:prstGeom prst="rect">
            <a:avLst/>
          </a:prstGeom>
        </p:spPr>
        <p:txBody>
          <a:bodyPr vert="horz" wrap="square" lIns="0" tIns="0" rIns="0" bIns="0" rtlCol="0">
            <a:spAutoFit/>
          </a:bodyPr>
          <a:lstStyle/>
          <a:p>
            <a:pPr marL="12700">
              <a:lnSpc>
                <a:spcPct val="100000"/>
              </a:lnSpc>
            </a:pPr>
            <a:r>
              <a:rPr sz="3600" spc="5" dirty="0"/>
              <a:t>O</a:t>
            </a:r>
            <a:r>
              <a:rPr sz="2850" spc="5" dirty="0"/>
              <a:t>UT</a:t>
            </a:r>
            <a:r>
              <a:rPr sz="3600" spc="5" dirty="0"/>
              <a:t>-</a:t>
            </a:r>
            <a:r>
              <a:rPr sz="2850" spc="5" dirty="0"/>
              <a:t>OF</a:t>
            </a:r>
            <a:r>
              <a:rPr sz="3600" spc="5" dirty="0"/>
              <a:t>-S</a:t>
            </a:r>
            <a:r>
              <a:rPr sz="2850" spc="5" dirty="0"/>
              <a:t>CHOOL </a:t>
            </a:r>
            <a:r>
              <a:rPr sz="3600" spc="-15" dirty="0"/>
              <a:t>Y</a:t>
            </a:r>
            <a:r>
              <a:rPr sz="2850" spc="-15" dirty="0"/>
              <a:t>OUTH </a:t>
            </a:r>
            <a:r>
              <a:rPr sz="3600" spc="5" dirty="0"/>
              <a:t>E</a:t>
            </a:r>
            <a:r>
              <a:rPr sz="2850" spc="5" dirty="0"/>
              <a:t>LIGIBILITY</a:t>
            </a:r>
            <a:r>
              <a:rPr sz="2850" spc="180" dirty="0"/>
              <a:t> </a:t>
            </a:r>
            <a:r>
              <a:rPr sz="2400" spc="-25" dirty="0"/>
              <a:t>(</a:t>
            </a:r>
            <a:r>
              <a:rPr sz="1900" spc="-25" dirty="0"/>
              <a:t>CONT</a:t>
            </a:r>
            <a:r>
              <a:rPr sz="2400" spc="-25" dirty="0"/>
              <a:t>.)</a:t>
            </a:r>
            <a:endParaRPr sz="2400" dirty="0"/>
          </a:p>
        </p:txBody>
      </p:sp>
      <p:sp>
        <p:nvSpPr>
          <p:cNvPr id="10" name="object 10"/>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10</a:t>
            </a:r>
            <a:endParaRPr sz="1000">
              <a:latin typeface="Calibri"/>
              <a:cs typeface="Calibri"/>
            </a:endParaRPr>
          </a:p>
        </p:txBody>
      </p:sp>
      <p:sp>
        <p:nvSpPr>
          <p:cNvPr id="8" name="object 8"/>
          <p:cNvSpPr txBox="1"/>
          <p:nvPr/>
        </p:nvSpPr>
        <p:spPr>
          <a:xfrm>
            <a:off x="141890" y="1249679"/>
            <a:ext cx="8891751" cy="3370153"/>
          </a:xfrm>
          <a:prstGeom prst="rect">
            <a:avLst/>
          </a:prstGeom>
        </p:spPr>
        <p:txBody>
          <a:bodyPr vert="horz" wrap="square" lIns="0" tIns="0" rIns="0" bIns="0" rtlCol="0">
            <a:spAutoFit/>
          </a:bodyPr>
          <a:lstStyle/>
          <a:p>
            <a:pPr marL="460375" algn="just">
              <a:lnSpc>
                <a:spcPct val="100000"/>
              </a:lnSpc>
              <a:buClr>
                <a:srgbClr val="405B76"/>
              </a:buClr>
              <a:tabLst>
                <a:tab pos="356235" algn="l"/>
              </a:tabLst>
            </a:pPr>
            <a:r>
              <a:rPr lang="en-US" sz="1800" dirty="0">
                <a:solidFill>
                  <a:srgbClr val="032B4A"/>
                </a:solidFill>
                <a:latin typeface="Calibri"/>
                <a:cs typeface="Calibri"/>
              </a:rPr>
              <a:t>g. </a:t>
            </a:r>
            <a:r>
              <a:rPr sz="1800" dirty="0">
                <a:solidFill>
                  <a:srgbClr val="032B4A"/>
                </a:solidFill>
                <a:latin typeface="Calibri"/>
                <a:cs typeface="Calibri"/>
              </a:rPr>
              <a:t>An </a:t>
            </a:r>
            <a:r>
              <a:rPr sz="1800" spc="-5" dirty="0">
                <a:solidFill>
                  <a:srgbClr val="032B4A"/>
                </a:solidFill>
                <a:latin typeface="Calibri"/>
                <a:cs typeface="Calibri"/>
              </a:rPr>
              <a:t>individual with </a:t>
            </a:r>
            <a:r>
              <a:rPr sz="1800" dirty="0">
                <a:solidFill>
                  <a:srgbClr val="032B4A"/>
                </a:solidFill>
                <a:latin typeface="Calibri"/>
                <a:cs typeface="Calibri"/>
              </a:rPr>
              <a:t>a</a:t>
            </a:r>
            <a:r>
              <a:rPr sz="1800" spc="-10" dirty="0">
                <a:solidFill>
                  <a:srgbClr val="032B4A"/>
                </a:solidFill>
                <a:latin typeface="Calibri"/>
                <a:cs typeface="Calibri"/>
              </a:rPr>
              <a:t> </a:t>
            </a:r>
            <a:r>
              <a:rPr sz="1800" spc="-5" dirty="0">
                <a:solidFill>
                  <a:srgbClr val="032B4A"/>
                </a:solidFill>
                <a:latin typeface="Calibri"/>
                <a:cs typeface="Calibri"/>
              </a:rPr>
              <a:t>disability</a:t>
            </a:r>
            <a:endParaRPr sz="1800" dirty="0">
              <a:latin typeface="Calibri"/>
              <a:cs typeface="Calibri"/>
            </a:endParaRPr>
          </a:p>
          <a:p>
            <a:pPr marL="460375" marR="429895">
              <a:lnSpc>
                <a:spcPct val="100000"/>
              </a:lnSpc>
              <a:spcBef>
                <a:spcPts val="900"/>
              </a:spcBef>
              <a:tabLst>
                <a:tab pos="238760" algn="l"/>
              </a:tabLst>
            </a:pPr>
            <a:r>
              <a:rPr lang="en-US" sz="1800" spc="-5" dirty="0">
                <a:solidFill>
                  <a:srgbClr val="032B4A"/>
                </a:solidFill>
                <a:latin typeface="Calibri"/>
                <a:cs typeface="Calibri"/>
              </a:rPr>
              <a:t>h. Recipient of secondary school diploma or its equivalent who is a low-income* individual and is:</a:t>
            </a:r>
          </a:p>
          <a:p>
            <a:pPr marL="460375" marR="429895">
              <a:lnSpc>
                <a:spcPct val="100000"/>
              </a:lnSpc>
              <a:spcBef>
                <a:spcPts val="900"/>
              </a:spcBef>
              <a:tabLst>
                <a:tab pos="238760" algn="l"/>
              </a:tabLst>
            </a:pPr>
            <a:r>
              <a:rPr lang="en-US" sz="1800" spc="-5" dirty="0">
                <a:solidFill>
                  <a:srgbClr val="032B4A"/>
                </a:solidFill>
                <a:latin typeface="Calibri"/>
                <a:cs typeface="Calibri"/>
              </a:rPr>
              <a:t>	(</a:t>
            </a:r>
            <a:r>
              <a:rPr lang="en-US" sz="1800" spc="-5" dirty="0" err="1">
                <a:solidFill>
                  <a:srgbClr val="032B4A"/>
                </a:solidFill>
                <a:latin typeface="Calibri"/>
                <a:cs typeface="Calibri"/>
              </a:rPr>
              <a:t>i</a:t>
            </a:r>
            <a:r>
              <a:rPr lang="en-US" sz="1800" spc="-5" dirty="0">
                <a:solidFill>
                  <a:srgbClr val="032B4A"/>
                </a:solidFill>
                <a:latin typeface="Calibri"/>
                <a:cs typeface="Calibri"/>
              </a:rPr>
              <a:t>) </a:t>
            </a:r>
            <a:r>
              <a:rPr lang="en-US" b="1" spc="-5" dirty="0">
                <a:solidFill>
                  <a:srgbClr val="032B4A"/>
                </a:solidFill>
                <a:latin typeface="Calibri"/>
                <a:cs typeface="Calibri"/>
              </a:rPr>
              <a:t>Basic skills deficient:</a:t>
            </a:r>
            <a:endParaRPr sz="1800" dirty="0">
              <a:latin typeface="Calibri"/>
              <a:cs typeface="Calibri"/>
            </a:endParaRPr>
          </a:p>
          <a:p>
            <a:pPr marL="1374775" marR="5080" lvl="3">
              <a:lnSpc>
                <a:spcPts val="1939"/>
              </a:lnSpc>
              <a:spcBef>
                <a:spcPts val="930"/>
              </a:spcBef>
              <a:buAutoNum type="alphaLcPeriod"/>
              <a:tabLst>
                <a:tab pos="736600" algn="l"/>
                <a:tab pos="737235" algn="l"/>
              </a:tabLst>
            </a:pPr>
            <a:r>
              <a:rPr lang="en-US" spc="-25" dirty="0">
                <a:solidFill>
                  <a:srgbClr val="032B4A"/>
                </a:solidFill>
                <a:latin typeface="Calibri"/>
                <a:cs typeface="Calibri"/>
              </a:rPr>
              <a:t> </a:t>
            </a:r>
            <a:r>
              <a:rPr spc="-25" dirty="0">
                <a:solidFill>
                  <a:srgbClr val="032B4A"/>
                </a:solidFill>
                <a:latin typeface="Calibri"/>
                <a:cs typeface="Calibri"/>
              </a:rPr>
              <a:t>At </a:t>
            </a:r>
            <a:r>
              <a:rPr spc="-5" dirty="0">
                <a:solidFill>
                  <a:srgbClr val="032B4A"/>
                </a:solidFill>
                <a:latin typeface="Calibri"/>
                <a:cs typeface="Calibri"/>
              </a:rPr>
              <a:t>or below 8.9 </a:t>
            </a:r>
            <a:r>
              <a:rPr spc="-10" dirty="0">
                <a:solidFill>
                  <a:srgbClr val="032B4A"/>
                </a:solidFill>
                <a:latin typeface="Calibri"/>
                <a:cs typeface="Calibri"/>
              </a:rPr>
              <a:t>grade level </a:t>
            </a:r>
            <a:r>
              <a:rPr spc="-5" dirty="0">
                <a:solidFill>
                  <a:srgbClr val="032B4A"/>
                </a:solidFill>
                <a:latin typeface="Calibri"/>
                <a:cs typeface="Calibri"/>
              </a:rPr>
              <a:t>in </a:t>
            </a:r>
            <a:r>
              <a:rPr dirty="0">
                <a:solidFill>
                  <a:srgbClr val="032B4A"/>
                </a:solidFill>
                <a:latin typeface="Calibri"/>
                <a:cs typeface="Calibri"/>
              </a:rPr>
              <a:t>reading/writing </a:t>
            </a:r>
            <a:r>
              <a:rPr spc="-5" dirty="0">
                <a:solidFill>
                  <a:srgbClr val="032B4A"/>
                </a:solidFill>
                <a:latin typeface="Calibri"/>
                <a:cs typeface="Calibri"/>
              </a:rPr>
              <a:t>or </a:t>
            </a:r>
            <a:r>
              <a:rPr lang="en-US" spc="-5" dirty="0">
                <a:solidFill>
                  <a:srgbClr val="032B4A"/>
                </a:solidFill>
                <a:latin typeface="Calibri"/>
                <a:cs typeface="Calibri"/>
              </a:rPr>
              <a:t>computing</a:t>
            </a:r>
            <a:r>
              <a:rPr spc="-5" dirty="0">
                <a:solidFill>
                  <a:srgbClr val="032B4A"/>
                </a:solidFill>
                <a:latin typeface="Calibri"/>
                <a:cs typeface="Calibri"/>
              </a:rPr>
              <a:t> skills on </a:t>
            </a:r>
            <a:r>
              <a:rPr dirty="0">
                <a:solidFill>
                  <a:srgbClr val="032B4A"/>
                </a:solidFill>
                <a:latin typeface="Calibri"/>
                <a:cs typeface="Calibri"/>
              </a:rPr>
              <a:t>a </a:t>
            </a:r>
            <a:r>
              <a:rPr spc="-10" dirty="0">
                <a:solidFill>
                  <a:srgbClr val="032B4A"/>
                </a:solidFill>
                <a:latin typeface="Calibri"/>
                <a:cs typeface="Calibri"/>
              </a:rPr>
              <a:t>generally  accepted </a:t>
            </a:r>
            <a:r>
              <a:rPr spc="-15" dirty="0">
                <a:solidFill>
                  <a:srgbClr val="032B4A"/>
                </a:solidFill>
                <a:latin typeface="Calibri"/>
                <a:cs typeface="Calibri"/>
              </a:rPr>
              <a:t>standardized test;</a:t>
            </a:r>
            <a:r>
              <a:rPr spc="70" dirty="0">
                <a:solidFill>
                  <a:srgbClr val="032B4A"/>
                </a:solidFill>
                <a:latin typeface="Calibri"/>
                <a:cs typeface="Calibri"/>
              </a:rPr>
              <a:t> </a:t>
            </a:r>
            <a:r>
              <a:rPr spc="-5" dirty="0">
                <a:solidFill>
                  <a:srgbClr val="032B4A"/>
                </a:solidFill>
                <a:latin typeface="Calibri"/>
                <a:cs typeface="Calibri"/>
              </a:rPr>
              <a:t>or</a:t>
            </a:r>
            <a:endParaRPr dirty="0">
              <a:latin typeface="Calibri"/>
              <a:cs typeface="Calibri"/>
            </a:endParaRPr>
          </a:p>
          <a:p>
            <a:pPr marL="460375" marR="291465" lvl="1">
              <a:lnSpc>
                <a:spcPts val="1939"/>
              </a:lnSpc>
              <a:spcBef>
                <a:spcPts val="900"/>
              </a:spcBef>
              <a:buClr>
                <a:srgbClr val="405B76"/>
              </a:buClr>
              <a:tabLst>
                <a:tab pos="756285" algn="l"/>
                <a:tab pos="756920" algn="l"/>
              </a:tabLst>
            </a:pPr>
            <a:r>
              <a:rPr lang="en-US" sz="1800" spc="-5" dirty="0">
                <a:solidFill>
                  <a:srgbClr val="032B4A"/>
                </a:solidFill>
                <a:latin typeface="Calibri"/>
                <a:cs typeface="Calibri"/>
              </a:rPr>
              <a:t>				b. </a:t>
            </a:r>
            <a:r>
              <a:rPr sz="1800" spc="-5" dirty="0">
                <a:solidFill>
                  <a:srgbClr val="032B4A"/>
                </a:solidFill>
                <a:latin typeface="Calibri"/>
                <a:cs typeface="Calibri"/>
              </a:rPr>
              <a:t>Unable </a:t>
            </a:r>
            <a:r>
              <a:rPr sz="1800" spc="-10" dirty="0">
                <a:solidFill>
                  <a:srgbClr val="032B4A"/>
                </a:solidFill>
                <a:latin typeface="Calibri"/>
                <a:cs typeface="Calibri"/>
              </a:rPr>
              <a:t>to compute </a:t>
            </a:r>
            <a:r>
              <a:rPr sz="1800" spc="-5" dirty="0">
                <a:solidFill>
                  <a:srgbClr val="032B4A"/>
                </a:solidFill>
                <a:latin typeface="Calibri"/>
                <a:cs typeface="Calibri"/>
              </a:rPr>
              <a:t>or solve problems, </a:t>
            </a:r>
            <a:r>
              <a:rPr sz="1800" spc="-10" dirty="0">
                <a:solidFill>
                  <a:srgbClr val="032B4A"/>
                </a:solidFill>
                <a:latin typeface="Calibri"/>
                <a:cs typeface="Calibri"/>
              </a:rPr>
              <a:t>read, write </a:t>
            </a:r>
            <a:r>
              <a:rPr sz="1800" spc="-5" dirty="0">
                <a:solidFill>
                  <a:srgbClr val="032B4A"/>
                </a:solidFill>
                <a:latin typeface="Calibri"/>
                <a:cs typeface="Calibri"/>
              </a:rPr>
              <a:t>or </a:t>
            </a:r>
            <a:r>
              <a:rPr sz="1800" dirty="0">
                <a:solidFill>
                  <a:srgbClr val="032B4A"/>
                </a:solidFill>
                <a:latin typeface="Calibri"/>
                <a:cs typeface="Calibri"/>
              </a:rPr>
              <a:t>speak </a:t>
            </a:r>
            <a:r>
              <a:rPr sz="1800" spc="-5" dirty="0">
                <a:solidFill>
                  <a:srgbClr val="032B4A"/>
                </a:solidFill>
                <a:latin typeface="Calibri"/>
                <a:cs typeface="Calibri"/>
              </a:rPr>
              <a:t>English at </a:t>
            </a:r>
            <a:r>
              <a:rPr sz="1800" dirty="0">
                <a:solidFill>
                  <a:srgbClr val="032B4A"/>
                </a:solidFill>
                <a:latin typeface="Calibri"/>
                <a:cs typeface="Calibri"/>
              </a:rPr>
              <a:t>a </a:t>
            </a:r>
            <a:r>
              <a:rPr sz="1800" spc="-5" dirty="0">
                <a:solidFill>
                  <a:srgbClr val="032B4A"/>
                </a:solidFill>
                <a:latin typeface="Calibri"/>
                <a:cs typeface="Calibri"/>
              </a:rPr>
              <a:t>level  </a:t>
            </a:r>
            <a:r>
              <a:rPr lang="en-US" sz="1800" spc="-5" dirty="0">
                <a:solidFill>
                  <a:srgbClr val="032B4A"/>
                </a:solidFill>
                <a:latin typeface="Calibri"/>
                <a:cs typeface="Calibri"/>
              </a:rPr>
              <a:t>				</a:t>
            </a:r>
            <a:r>
              <a:rPr sz="1800" spc="-5" dirty="0">
                <a:solidFill>
                  <a:srgbClr val="032B4A"/>
                </a:solidFill>
                <a:latin typeface="Calibri"/>
                <a:cs typeface="Calibri"/>
              </a:rPr>
              <a:t>necessary </a:t>
            </a:r>
            <a:r>
              <a:rPr sz="1800" spc="-10" dirty="0">
                <a:solidFill>
                  <a:srgbClr val="032B4A"/>
                </a:solidFill>
                <a:latin typeface="Calibri"/>
                <a:cs typeface="Calibri"/>
              </a:rPr>
              <a:t>to </a:t>
            </a:r>
            <a:r>
              <a:rPr sz="1800" spc="-5" dirty="0">
                <a:solidFill>
                  <a:srgbClr val="032B4A"/>
                </a:solidFill>
                <a:latin typeface="Calibri"/>
                <a:cs typeface="Calibri"/>
              </a:rPr>
              <a:t>function on the job, in the </a:t>
            </a:r>
            <a:r>
              <a:rPr sz="1800" spc="-10" dirty="0">
                <a:solidFill>
                  <a:srgbClr val="032B4A"/>
                </a:solidFill>
                <a:latin typeface="Calibri"/>
                <a:cs typeface="Calibri"/>
              </a:rPr>
              <a:t>family </a:t>
            </a:r>
            <a:r>
              <a:rPr sz="1800" spc="-5" dirty="0">
                <a:solidFill>
                  <a:srgbClr val="032B4A"/>
                </a:solidFill>
                <a:latin typeface="Calibri"/>
                <a:cs typeface="Calibri"/>
              </a:rPr>
              <a:t>or in</a:t>
            </a:r>
            <a:r>
              <a:rPr sz="1800" spc="135" dirty="0">
                <a:solidFill>
                  <a:srgbClr val="032B4A"/>
                </a:solidFill>
                <a:latin typeface="Calibri"/>
                <a:cs typeface="Calibri"/>
              </a:rPr>
              <a:t> </a:t>
            </a:r>
            <a:r>
              <a:rPr sz="1800" spc="-5" dirty="0">
                <a:solidFill>
                  <a:srgbClr val="032B4A"/>
                </a:solidFill>
                <a:latin typeface="Calibri"/>
                <a:cs typeface="Calibri"/>
              </a:rPr>
              <a:t>society</a:t>
            </a:r>
            <a:endParaRPr lang="en-US" sz="1800" spc="-5" dirty="0">
              <a:solidFill>
                <a:srgbClr val="032B4A"/>
              </a:solidFill>
              <a:latin typeface="Calibri"/>
              <a:cs typeface="Calibri"/>
            </a:endParaRPr>
          </a:p>
          <a:p>
            <a:pPr marL="460375" marR="291465" lvl="1">
              <a:lnSpc>
                <a:spcPts val="1939"/>
              </a:lnSpc>
              <a:spcBef>
                <a:spcPts val="900"/>
              </a:spcBef>
              <a:buClr>
                <a:srgbClr val="405B76"/>
              </a:buClr>
              <a:tabLst>
                <a:tab pos="756285" algn="l"/>
                <a:tab pos="756920" algn="l"/>
              </a:tabLst>
            </a:pPr>
            <a:r>
              <a:rPr lang="en-US" spc="-5" dirty="0">
                <a:solidFill>
                  <a:srgbClr val="032B4A"/>
                </a:solidFill>
                <a:latin typeface="Calibri"/>
                <a:cs typeface="Calibri"/>
              </a:rPr>
              <a:t>			(ii) An English Language Learner</a:t>
            </a:r>
            <a:endParaRPr sz="1800" dirty="0">
              <a:latin typeface="Times New Roman"/>
              <a:cs typeface="Times New Roman"/>
            </a:endParaRPr>
          </a:p>
          <a:p>
            <a:pPr marL="460375" lvl="1">
              <a:lnSpc>
                <a:spcPct val="100000"/>
              </a:lnSpc>
              <a:spcBef>
                <a:spcPts val="5"/>
              </a:spcBef>
              <a:buAutoNum type="alphaLcPeriod"/>
            </a:pPr>
            <a:endParaRPr sz="1450" dirty="0">
              <a:latin typeface="Times New Roman"/>
              <a:cs typeface="Times New Roman"/>
            </a:endParaRPr>
          </a:p>
          <a:p>
            <a:pPr marL="12700" marR="93345" algn="just">
              <a:lnSpc>
                <a:spcPts val="1939"/>
              </a:lnSpc>
              <a:tabLst>
                <a:tab pos="294005" algn="l"/>
              </a:tabLst>
            </a:pPr>
            <a:endParaRPr sz="1800" dirty="0">
              <a:highlight>
                <a:srgbClr val="FFFF00"/>
              </a:highlight>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B21E9-5ED6-CF7B-23DF-5E080D159791}"/>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CD8B1068-3291-F3FA-7293-848C0830B610}"/>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a:extLst>
              <a:ext uri="{FF2B5EF4-FFF2-40B4-BE49-F238E27FC236}">
                <a16:creationId xmlns:a16="http://schemas.microsoft.com/office/drawing/2014/main" id="{A8A90617-94E4-91F1-C859-0E509090606D}"/>
              </a:ext>
            </a:extLst>
          </p:cNvPr>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a:extLst>
              <a:ext uri="{FF2B5EF4-FFF2-40B4-BE49-F238E27FC236}">
                <a16:creationId xmlns:a16="http://schemas.microsoft.com/office/drawing/2014/main" id="{0810F885-6F1E-C272-3273-E4C9C5901C93}"/>
              </a:ext>
            </a:extLst>
          </p:cNvPr>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a:extLst>
              <a:ext uri="{FF2B5EF4-FFF2-40B4-BE49-F238E27FC236}">
                <a16:creationId xmlns:a16="http://schemas.microsoft.com/office/drawing/2014/main" id="{B3B9171E-0A4B-F945-3F2D-02FD34637DDD}"/>
              </a:ext>
            </a:extLst>
          </p:cNvPr>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a:extLst>
              <a:ext uri="{FF2B5EF4-FFF2-40B4-BE49-F238E27FC236}">
                <a16:creationId xmlns:a16="http://schemas.microsoft.com/office/drawing/2014/main" id="{749B5299-A5F9-3C34-7629-AFE8E7B39015}"/>
              </a:ext>
            </a:extLst>
          </p:cNvPr>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a:extLst>
              <a:ext uri="{FF2B5EF4-FFF2-40B4-BE49-F238E27FC236}">
                <a16:creationId xmlns:a16="http://schemas.microsoft.com/office/drawing/2014/main" id="{61428EA5-66FA-9E9B-D0AC-F81C4FC309B1}"/>
              </a:ext>
            </a:extLst>
          </p:cNvPr>
          <p:cNvSpPr txBox="1">
            <a:spLocks noGrp="1"/>
          </p:cNvSpPr>
          <p:nvPr>
            <p:ph type="title"/>
          </p:nvPr>
        </p:nvSpPr>
        <p:spPr>
          <a:xfrm>
            <a:off x="1213230" y="286080"/>
            <a:ext cx="6715759" cy="584200"/>
          </a:xfrm>
          <a:prstGeom prst="rect">
            <a:avLst/>
          </a:prstGeom>
        </p:spPr>
        <p:txBody>
          <a:bodyPr vert="horz" wrap="square" lIns="0" tIns="0" rIns="0" bIns="0" rtlCol="0">
            <a:spAutoFit/>
          </a:bodyPr>
          <a:lstStyle/>
          <a:p>
            <a:pPr marL="12700">
              <a:lnSpc>
                <a:spcPct val="100000"/>
              </a:lnSpc>
            </a:pPr>
            <a:r>
              <a:rPr sz="3600" spc="5" dirty="0"/>
              <a:t>O</a:t>
            </a:r>
            <a:r>
              <a:rPr sz="2850" spc="5" dirty="0"/>
              <a:t>UT</a:t>
            </a:r>
            <a:r>
              <a:rPr sz="3600" spc="5" dirty="0"/>
              <a:t>-</a:t>
            </a:r>
            <a:r>
              <a:rPr sz="2850" spc="5" dirty="0"/>
              <a:t>OF</a:t>
            </a:r>
            <a:r>
              <a:rPr sz="3600" spc="5" dirty="0"/>
              <a:t>-S</a:t>
            </a:r>
            <a:r>
              <a:rPr sz="2850" spc="5" dirty="0"/>
              <a:t>CHOOL </a:t>
            </a:r>
            <a:r>
              <a:rPr sz="3600" spc="-15" dirty="0"/>
              <a:t>Y</a:t>
            </a:r>
            <a:r>
              <a:rPr sz="2850" spc="-15" dirty="0"/>
              <a:t>OUTH </a:t>
            </a:r>
            <a:r>
              <a:rPr sz="3600" spc="5" dirty="0"/>
              <a:t>E</a:t>
            </a:r>
            <a:r>
              <a:rPr sz="2850" spc="5" dirty="0"/>
              <a:t>LIGIBILITY</a:t>
            </a:r>
            <a:r>
              <a:rPr sz="2850" spc="180" dirty="0"/>
              <a:t> </a:t>
            </a:r>
            <a:r>
              <a:rPr sz="2400" spc="-25" dirty="0"/>
              <a:t>(</a:t>
            </a:r>
            <a:r>
              <a:rPr sz="1900" spc="-25" dirty="0"/>
              <a:t>CONT</a:t>
            </a:r>
            <a:r>
              <a:rPr sz="2400" spc="-25" dirty="0"/>
              <a:t>.)</a:t>
            </a:r>
            <a:endParaRPr sz="2400" dirty="0"/>
          </a:p>
        </p:txBody>
      </p:sp>
      <p:sp>
        <p:nvSpPr>
          <p:cNvPr id="10" name="object 10">
            <a:extLst>
              <a:ext uri="{FF2B5EF4-FFF2-40B4-BE49-F238E27FC236}">
                <a16:creationId xmlns:a16="http://schemas.microsoft.com/office/drawing/2014/main" id="{486793EF-D0E8-0312-E95E-80B0BBDD121C}"/>
              </a:ext>
            </a:extLst>
          </p:cNvPr>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10</a:t>
            </a:r>
            <a:endParaRPr sz="1000">
              <a:latin typeface="Calibri"/>
              <a:cs typeface="Calibri"/>
            </a:endParaRPr>
          </a:p>
        </p:txBody>
      </p:sp>
      <p:sp>
        <p:nvSpPr>
          <p:cNvPr id="8" name="object 8">
            <a:extLst>
              <a:ext uri="{FF2B5EF4-FFF2-40B4-BE49-F238E27FC236}">
                <a16:creationId xmlns:a16="http://schemas.microsoft.com/office/drawing/2014/main" id="{DC9511AD-E0DB-0D77-80C2-79CCF944881A}"/>
              </a:ext>
            </a:extLst>
          </p:cNvPr>
          <p:cNvSpPr txBox="1"/>
          <p:nvPr/>
        </p:nvSpPr>
        <p:spPr>
          <a:xfrm>
            <a:off x="141890" y="1249679"/>
            <a:ext cx="8891751" cy="4121641"/>
          </a:xfrm>
          <a:prstGeom prst="rect">
            <a:avLst/>
          </a:prstGeom>
        </p:spPr>
        <p:txBody>
          <a:bodyPr vert="horz" wrap="square" lIns="0" tIns="0" rIns="0" bIns="0" rtlCol="0">
            <a:spAutoFit/>
          </a:bodyPr>
          <a:lstStyle/>
          <a:p>
            <a:pPr marL="460375" marR="93345" algn="just">
              <a:lnSpc>
                <a:spcPts val="1939"/>
              </a:lnSpc>
              <a:tabLst>
                <a:tab pos="294005" algn="l"/>
              </a:tabLst>
            </a:pPr>
            <a:r>
              <a:rPr lang="en-US" b="1" i="1" u="heavy" spc="-5" dirty="0" err="1">
                <a:solidFill>
                  <a:srgbClr val="032B4A"/>
                </a:solidFill>
                <a:cs typeface="Calibri"/>
              </a:rPr>
              <a:t>i</a:t>
            </a:r>
            <a:r>
              <a:rPr lang="en-US" b="1" i="1" u="heavy" spc="-5" dirty="0">
                <a:solidFill>
                  <a:srgbClr val="032B4A"/>
                </a:solidFill>
                <a:cs typeface="Calibri"/>
              </a:rPr>
              <a:t>. *Low-income </a:t>
            </a:r>
            <a:r>
              <a:rPr lang="en-US" spc="-5" dirty="0">
                <a:solidFill>
                  <a:srgbClr val="032B4A"/>
                </a:solidFill>
                <a:cs typeface="Calibri"/>
              </a:rPr>
              <a:t>individual who </a:t>
            </a:r>
            <a:r>
              <a:rPr lang="en-US" spc="-10" dirty="0">
                <a:solidFill>
                  <a:srgbClr val="032B4A"/>
                </a:solidFill>
                <a:cs typeface="Calibri"/>
              </a:rPr>
              <a:t>requires </a:t>
            </a:r>
            <a:r>
              <a:rPr lang="en-US" spc="-5" dirty="0">
                <a:solidFill>
                  <a:srgbClr val="032B4A"/>
                </a:solidFill>
                <a:cs typeface="Calibri"/>
              </a:rPr>
              <a:t>additional </a:t>
            </a:r>
            <a:r>
              <a:rPr lang="en-US" spc="-10" dirty="0">
                <a:solidFill>
                  <a:srgbClr val="032B4A"/>
                </a:solidFill>
                <a:cs typeface="Calibri"/>
              </a:rPr>
              <a:t>assistance to enter </a:t>
            </a:r>
            <a:r>
              <a:rPr lang="en-US" spc="-5" dirty="0">
                <a:solidFill>
                  <a:srgbClr val="032B4A"/>
                </a:solidFill>
                <a:cs typeface="Calibri"/>
              </a:rPr>
              <a:t>or </a:t>
            </a:r>
            <a:r>
              <a:rPr lang="en-US" spc="-10" dirty="0">
                <a:solidFill>
                  <a:srgbClr val="032B4A"/>
                </a:solidFill>
                <a:cs typeface="Calibri"/>
              </a:rPr>
              <a:t>complete </a:t>
            </a:r>
            <a:r>
              <a:rPr lang="en-US" dirty="0">
                <a:solidFill>
                  <a:srgbClr val="032B4A"/>
                </a:solidFill>
                <a:cs typeface="Calibri"/>
              </a:rPr>
              <a:t>an  </a:t>
            </a:r>
            <a:r>
              <a:rPr lang="en-US" spc="-5" dirty="0">
                <a:solidFill>
                  <a:srgbClr val="032B4A"/>
                </a:solidFill>
                <a:cs typeface="Calibri"/>
              </a:rPr>
              <a:t>educational </a:t>
            </a:r>
            <a:r>
              <a:rPr lang="en-US" spc="-15" dirty="0">
                <a:solidFill>
                  <a:srgbClr val="032B4A"/>
                </a:solidFill>
                <a:cs typeface="Calibri"/>
              </a:rPr>
              <a:t>program </a:t>
            </a:r>
            <a:r>
              <a:rPr lang="en-US" spc="-5" dirty="0">
                <a:solidFill>
                  <a:srgbClr val="032B4A"/>
                </a:solidFill>
                <a:cs typeface="Calibri"/>
              </a:rPr>
              <a:t>or </a:t>
            </a:r>
            <a:r>
              <a:rPr lang="en-US" spc="-10" dirty="0">
                <a:solidFill>
                  <a:srgbClr val="032B4A"/>
                </a:solidFill>
                <a:cs typeface="Calibri"/>
              </a:rPr>
              <a:t>to secure </a:t>
            </a:r>
            <a:r>
              <a:rPr lang="en-US" spc="-5" dirty="0">
                <a:solidFill>
                  <a:srgbClr val="032B4A"/>
                </a:solidFill>
                <a:cs typeface="Calibri"/>
              </a:rPr>
              <a:t>or hold employment. </a:t>
            </a:r>
            <a:r>
              <a:rPr lang="en-US" spc="-10" dirty="0">
                <a:solidFill>
                  <a:srgbClr val="032B4A"/>
                </a:solidFill>
                <a:cs typeface="Calibri"/>
              </a:rPr>
              <a:t>Local </a:t>
            </a:r>
            <a:r>
              <a:rPr lang="en-US" spc="-5" dirty="0">
                <a:solidFill>
                  <a:srgbClr val="032B4A"/>
                </a:solidFill>
                <a:cs typeface="Calibri"/>
              </a:rPr>
              <a:t>definitions of this barrier  include:</a:t>
            </a:r>
            <a:endParaRPr lang="en-US" spc="-5" dirty="0">
              <a:solidFill>
                <a:srgbClr val="032B4A"/>
              </a:solidFill>
              <a:highlight>
                <a:srgbClr val="FFFF00"/>
              </a:highlight>
              <a:cs typeface="Calibri"/>
            </a:endParaRPr>
          </a:p>
          <a:p>
            <a:pPr marL="460375" marR="93345" lvl="1" algn="just">
              <a:lnSpc>
                <a:spcPts val="1939"/>
              </a:lnSpc>
              <a:tabLst>
                <a:tab pos="294005" algn="l"/>
              </a:tabLst>
            </a:pPr>
            <a:r>
              <a:rPr lang="en-US" sz="1200" dirty="0">
                <a:solidFill>
                  <a:schemeClr val="tx2"/>
                </a:solidFill>
                <a:cs typeface="Calibri"/>
              </a:rPr>
              <a:t>(</a:t>
            </a:r>
            <a:r>
              <a:rPr lang="en-US" sz="1200" dirty="0" err="1">
                <a:solidFill>
                  <a:schemeClr val="tx2"/>
                </a:solidFill>
                <a:cs typeface="Calibri"/>
              </a:rPr>
              <a:t>i</a:t>
            </a:r>
            <a:r>
              <a:rPr lang="en-US" sz="1200" dirty="0">
                <a:solidFill>
                  <a:schemeClr val="tx2"/>
                </a:solidFill>
                <a:cs typeface="Calibri"/>
              </a:rPr>
              <a:t>)	</a:t>
            </a:r>
            <a:r>
              <a:rPr lang="en-US" sz="1600" dirty="0">
                <a:solidFill>
                  <a:schemeClr val="tx2"/>
                </a:solidFill>
                <a:cs typeface="Calibri"/>
              </a:rPr>
              <a:t>A limited work history (less than 4 months in the past year) or no work experience;</a:t>
            </a:r>
          </a:p>
          <a:p>
            <a:pPr marL="460375" marR="93345" lvl="1" algn="just">
              <a:lnSpc>
                <a:spcPts val="1939"/>
              </a:lnSpc>
              <a:tabLst>
                <a:tab pos="294005" algn="l"/>
              </a:tabLst>
            </a:pPr>
            <a:r>
              <a:rPr lang="en-US" sz="1600" dirty="0">
                <a:solidFill>
                  <a:schemeClr val="tx2"/>
                </a:solidFill>
                <a:cs typeface="Calibri"/>
              </a:rPr>
              <a:t>(ii)	Involvement with any State agency providing special services, support or oversight to the youth or to the youth’s immediate family;</a:t>
            </a:r>
          </a:p>
          <a:p>
            <a:pPr marL="460375" marR="93345" lvl="1" algn="just">
              <a:lnSpc>
                <a:spcPts val="1939"/>
              </a:lnSpc>
              <a:tabLst>
                <a:tab pos="294005" algn="l"/>
              </a:tabLst>
            </a:pPr>
            <a:r>
              <a:rPr lang="en-US" sz="1600" dirty="0">
                <a:solidFill>
                  <a:schemeClr val="tx2"/>
                </a:solidFill>
                <a:cs typeface="Calibri"/>
              </a:rPr>
              <a:t>(iii)	Residency in a Designated Census Tract Poverty Area;</a:t>
            </a:r>
          </a:p>
          <a:p>
            <a:pPr marL="460375" marR="93345" lvl="1" algn="just">
              <a:lnSpc>
                <a:spcPts val="1939"/>
              </a:lnSpc>
              <a:tabLst>
                <a:tab pos="294005" algn="l"/>
              </a:tabLst>
            </a:pPr>
            <a:r>
              <a:rPr lang="en-US" sz="1600" dirty="0">
                <a:solidFill>
                  <a:schemeClr val="tx2"/>
                </a:solidFill>
                <a:cs typeface="Calibri"/>
              </a:rPr>
              <a:t>(iv)	A non-traditional household member i.e.: a single parent household, or with an unofficial guardian, or with a grandparent, or with a maternal or paternal domestic partners, etc.;</a:t>
            </a:r>
          </a:p>
          <a:p>
            <a:pPr marL="460375" marR="93345" lvl="1" algn="just">
              <a:lnSpc>
                <a:spcPts val="1939"/>
              </a:lnSpc>
              <a:tabLst>
                <a:tab pos="294005" algn="l"/>
              </a:tabLst>
            </a:pPr>
            <a:r>
              <a:rPr lang="en-US" sz="1600" dirty="0">
                <a:solidFill>
                  <a:schemeClr val="tx2"/>
                </a:solidFill>
                <a:cs typeface="Calibri"/>
              </a:rPr>
              <a:t>(v)	Residency in public housing or Section 8 subsidized housing;</a:t>
            </a:r>
          </a:p>
          <a:p>
            <a:pPr marL="860425" marR="93345" lvl="1" indent="-400050" algn="just">
              <a:lnSpc>
                <a:spcPts val="1939"/>
              </a:lnSpc>
              <a:buAutoNum type="romanLcParenBoth" startAt="6"/>
              <a:tabLst>
                <a:tab pos="294005" algn="l"/>
              </a:tabLst>
            </a:pPr>
            <a:r>
              <a:rPr lang="en-US" sz="1600" dirty="0">
                <a:solidFill>
                  <a:schemeClr val="tx2"/>
                </a:solidFill>
                <a:cs typeface="Calibri"/>
              </a:rPr>
              <a:t>Less than a 2.0 GPA while in school.</a:t>
            </a:r>
          </a:p>
          <a:p>
            <a:pPr marL="460375" marR="93345" lvl="1" algn="just">
              <a:lnSpc>
                <a:spcPts val="1939"/>
              </a:lnSpc>
              <a:tabLst>
                <a:tab pos="294005" algn="l"/>
              </a:tabLst>
            </a:pPr>
            <a:r>
              <a:rPr lang="en-US" sz="1600" dirty="0">
                <a:solidFill>
                  <a:schemeClr val="tx2"/>
                </a:solidFill>
                <a:cs typeface="Calibri"/>
              </a:rPr>
              <a:t>***Only for In-School Youth</a:t>
            </a:r>
          </a:p>
          <a:p>
            <a:pPr marL="460375" marR="93345" lvl="1" algn="just">
              <a:lnSpc>
                <a:spcPts val="1939"/>
              </a:lnSpc>
              <a:tabLst>
                <a:tab pos="294005" algn="l"/>
              </a:tabLst>
            </a:pPr>
            <a:r>
              <a:rPr lang="en-US" sz="1600" dirty="0">
                <a:solidFill>
                  <a:schemeClr val="tx2"/>
                </a:solidFill>
                <a:cs typeface="Calibri"/>
              </a:rPr>
              <a:t>(vii) includes youth who receive or is eligible to receive a free or reduced-price lunch under Richard B. Russell National School Lunch Act </a:t>
            </a:r>
          </a:p>
          <a:p>
            <a:pPr marL="460375" marR="93345" lvl="1" algn="just">
              <a:lnSpc>
                <a:spcPts val="1939"/>
              </a:lnSpc>
              <a:tabLst>
                <a:tab pos="294005" algn="l"/>
              </a:tabLst>
            </a:pPr>
            <a:endParaRPr lang="en-US" sz="1600" dirty="0">
              <a:solidFill>
                <a:schemeClr val="tx2"/>
              </a:solidFill>
              <a:cs typeface="Calibri"/>
            </a:endParaRPr>
          </a:p>
          <a:p>
            <a:pPr marL="460375" lvl="1">
              <a:lnSpc>
                <a:spcPct val="100000"/>
              </a:lnSpc>
              <a:spcBef>
                <a:spcPts val="5"/>
              </a:spcBef>
              <a:buAutoNum type="alphaLcPeriod"/>
            </a:pPr>
            <a:endParaRPr sz="1450" dirty="0">
              <a:latin typeface="Times New Roman"/>
              <a:cs typeface="Times New Roman"/>
            </a:endParaRPr>
          </a:p>
          <a:p>
            <a:pPr marL="12700" marR="93345" algn="just">
              <a:lnSpc>
                <a:spcPts val="1939"/>
              </a:lnSpc>
              <a:tabLst>
                <a:tab pos="294005" algn="l"/>
              </a:tabLst>
            </a:pPr>
            <a:endParaRPr sz="1800" dirty="0">
              <a:highlight>
                <a:srgbClr val="FFFF00"/>
              </a:highlight>
              <a:latin typeface="Calibri"/>
              <a:cs typeface="Calibri"/>
            </a:endParaRPr>
          </a:p>
        </p:txBody>
      </p:sp>
    </p:spTree>
    <p:extLst>
      <p:ext uri="{BB962C8B-B14F-4D97-AF65-F5344CB8AC3E}">
        <p14:creationId xmlns:p14="http://schemas.microsoft.com/office/powerpoint/2010/main" val="1303398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713832" y="299209"/>
            <a:ext cx="5358765" cy="647700"/>
          </a:xfrm>
          <a:prstGeom prst="rect">
            <a:avLst/>
          </a:prstGeom>
        </p:spPr>
        <p:txBody>
          <a:bodyPr vert="horz" wrap="square" lIns="0" tIns="0" rIns="0" bIns="0" rtlCol="0">
            <a:spAutoFit/>
          </a:bodyPr>
          <a:lstStyle/>
          <a:p>
            <a:pPr marL="12700">
              <a:lnSpc>
                <a:spcPct val="100000"/>
              </a:lnSpc>
            </a:pPr>
            <a:r>
              <a:rPr sz="4000" spc="-5" dirty="0"/>
              <a:t>In-School </a:t>
            </a:r>
            <a:r>
              <a:rPr sz="4000" spc="-70" dirty="0"/>
              <a:t>Youth</a:t>
            </a:r>
            <a:r>
              <a:rPr sz="4000" spc="-45" dirty="0"/>
              <a:t> </a:t>
            </a:r>
            <a:r>
              <a:rPr sz="4000" spc="-5" dirty="0"/>
              <a:t>Eligibility</a:t>
            </a:r>
            <a:endParaRPr sz="4000"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12</a:t>
            </a:fld>
            <a:endParaRPr spc="-5" dirty="0"/>
          </a:p>
        </p:txBody>
      </p:sp>
      <p:sp>
        <p:nvSpPr>
          <p:cNvPr id="8" name="object 8"/>
          <p:cNvSpPr txBox="1"/>
          <p:nvPr/>
        </p:nvSpPr>
        <p:spPr>
          <a:xfrm>
            <a:off x="78739" y="1245108"/>
            <a:ext cx="8376284" cy="5278368"/>
          </a:xfrm>
          <a:prstGeom prst="rect">
            <a:avLst/>
          </a:prstGeom>
        </p:spPr>
        <p:txBody>
          <a:bodyPr vert="horz" wrap="square" lIns="0" tIns="0" rIns="0" bIns="0" rtlCol="0">
            <a:spAutoFit/>
          </a:bodyPr>
          <a:lstStyle/>
          <a:p>
            <a:pPr marL="355600" indent="-342900">
              <a:lnSpc>
                <a:spcPct val="100000"/>
              </a:lnSpc>
              <a:buClr>
                <a:srgbClr val="405B76"/>
              </a:buClr>
              <a:buFont typeface="Arial"/>
              <a:buChar char="•"/>
              <a:tabLst>
                <a:tab pos="354965" algn="l"/>
                <a:tab pos="355600" algn="l"/>
              </a:tabLst>
            </a:pPr>
            <a:r>
              <a:rPr lang="en-US" sz="2400" spc="-5" dirty="0">
                <a:solidFill>
                  <a:srgbClr val="032B4A"/>
                </a:solidFill>
                <a:latin typeface="Calibri"/>
                <a:cs typeface="Calibri"/>
              </a:rPr>
              <a:t>US </a:t>
            </a:r>
            <a:r>
              <a:rPr lang="en-US" sz="2400" spc="-15" dirty="0">
                <a:solidFill>
                  <a:srgbClr val="032B4A"/>
                </a:solidFill>
                <a:latin typeface="Calibri"/>
                <a:cs typeface="Calibri"/>
              </a:rPr>
              <a:t>Citizenship/Work</a:t>
            </a:r>
            <a:r>
              <a:rPr lang="en-US" sz="2400" spc="-40" dirty="0">
                <a:solidFill>
                  <a:srgbClr val="032B4A"/>
                </a:solidFill>
                <a:latin typeface="Calibri"/>
                <a:cs typeface="Calibri"/>
              </a:rPr>
              <a:t> </a:t>
            </a:r>
            <a:r>
              <a:rPr lang="en-US" sz="2400" spc="-5" dirty="0">
                <a:solidFill>
                  <a:srgbClr val="032B4A"/>
                </a:solidFill>
                <a:latin typeface="Calibri"/>
                <a:cs typeface="Calibri"/>
              </a:rPr>
              <a:t>Eligible</a:t>
            </a:r>
            <a:endParaRPr lang="en-US" sz="2400" dirty="0">
              <a:latin typeface="Calibri"/>
              <a:cs typeface="Calibri"/>
            </a:endParaRPr>
          </a:p>
          <a:p>
            <a:pPr marL="355600" indent="-342900">
              <a:lnSpc>
                <a:spcPct val="100000"/>
              </a:lnSpc>
              <a:spcBef>
                <a:spcPts val="575"/>
              </a:spcBef>
              <a:buClr>
                <a:srgbClr val="405B76"/>
              </a:buClr>
              <a:buFont typeface="Arial"/>
              <a:buChar char="•"/>
              <a:tabLst>
                <a:tab pos="354965" algn="l"/>
                <a:tab pos="355600" algn="l"/>
              </a:tabLst>
            </a:pPr>
            <a:r>
              <a:rPr lang="en-US" sz="2400" spc="-5" dirty="0">
                <a:solidFill>
                  <a:srgbClr val="032B4A"/>
                </a:solidFill>
                <a:latin typeface="Calibri"/>
                <a:cs typeface="Calibri"/>
              </a:rPr>
              <a:t>Selective </a:t>
            </a:r>
            <a:r>
              <a:rPr lang="en-US" sz="2400" dirty="0">
                <a:solidFill>
                  <a:srgbClr val="032B4A"/>
                </a:solidFill>
                <a:latin typeface="Calibri"/>
                <a:cs typeface="Calibri"/>
              </a:rPr>
              <a:t>Service</a:t>
            </a:r>
            <a:r>
              <a:rPr lang="en-US" sz="2400" spc="-20" dirty="0">
                <a:solidFill>
                  <a:srgbClr val="032B4A"/>
                </a:solidFill>
                <a:latin typeface="Calibri"/>
                <a:cs typeface="Calibri"/>
              </a:rPr>
              <a:t> </a:t>
            </a:r>
            <a:r>
              <a:rPr lang="en-US" sz="2400" spc="-5" dirty="0">
                <a:solidFill>
                  <a:srgbClr val="032B4A"/>
                </a:solidFill>
                <a:latin typeface="Calibri"/>
                <a:cs typeface="Calibri"/>
              </a:rPr>
              <a:t>Compliance</a:t>
            </a:r>
            <a:endParaRPr lang="en-US" sz="2400" dirty="0">
              <a:latin typeface="Calibri"/>
              <a:cs typeface="Calibri"/>
            </a:endParaRPr>
          </a:p>
          <a:p>
            <a:pPr marL="355600" indent="-342900">
              <a:lnSpc>
                <a:spcPct val="100000"/>
              </a:lnSpc>
              <a:spcBef>
                <a:spcPts val="575"/>
              </a:spcBef>
              <a:buClr>
                <a:srgbClr val="405B76"/>
              </a:buClr>
              <a:buFont typeface="Arial"/>
              <a:buChar char="•"/>
              <a:tabLst>
                <a:tab pos="354965" algn="l"/>
                <a:tab pos="355600" algn="l"/>
              </a:tabLst>
            </a:pPr>
            <a:r>
              <a:rPr lang="en-US" sz="2400" spc="-15" dirty="0">
                <a:solidFill>
                  <a:srgbClr val="032B4A"/>
                </a:solidFill>
                <a:latin typeface="Calibri"/>
                <a:cs typeface="Calibri"/>
              </a:rPr>
              <a:t>Attending </a:t>
            </a:r>
            <a:r>
              <a:rPr lang="en-US" sz="2400" spc="-5" dirty="0">
                <a:solidFill>
                  <a:srgbClr val="032B4A"/>
                </a:solidFill>
                <a:latin typeface="Calibri"/>
                <a:cs typeface="Calibri"/>
              </a:rPr>
              <a:t>School </a:t>
            </a:r>
          </a:p>
          <a:p>
            <a:pPr marL="355600" indent="-342900">
              <a:lnSpc>
                <a:spcPct val="100000"/>
              </a:lnSpc>
              <a:spcBef>
                <a:spcPts val="575"/>
              </a:spcBef>
              <a:buClr>
                <a:srgbClr val="405B76"/>
              </a:buClr>
              <a:buFont typeface="Arial"/>
              <a:buChar char="•"/>
              <a:tabLst>
                <a:tab pos="354965" algn="l"/>
                <a:tab pos="355600" algn="l"/>
              </a:tabLst>
            </a:pPr>
            <a:r>
              <a:rPr lang="en-US" sz="2400" spc="-5" dirty="0">
                <a:solidFill>
                  <a:srgbClr val="032B4A"/>
                </a:solidFill>
                <a:latin typeface="Calibri"/>
                <a:cs typeface="Calibri"/>
              </a:rPr>
              <a:t>Between 16 </a:t>
            </a:r>
            <a:r>
              <a:rPr lang="en-US" sz="2400" dirty="0">
                <a:solidFill>
                  <a:srgbClr val="032B4A"/>
                </a:solidFill>
                <a:latin typeface="Calibri"/>
                <a:cs typeface="Calibri"/>
              </a:rPr>
              <a:t>– </a:t>
            </a:r>
            <a:r>
              <a:rPr lang="en-US" sz="2400" spc="-5" dirty="0">
                <a:solidFill>
                  <a:srgbClr val="032B4A"/>
                </a:solidFill>
                <a:latin typeface="Calibri"/>
                <a:cs typeface="Calibri"/>
              </a:rPr>
              <a:t>21 </a:t>
            </a:r>
            <a:r>
              <a:rPr lang="en-US" sz="2400" spc="-10" dirty="0">
                <a:solidFill>
                  <a:srgbClr val="032B4A"/>
                </a:solidFill>
                <a:latin typeface="Calibri"/>
                <a:cs typeface="Calibri"/>
              </a:rPr>
              <a:t>years</a:t>
            </a:r>
            <a:r>
              <a:rPr lang="en-US" sz="2400" spc="-120" dirty="0">
                <a:solidFill>
                  <a:srgbClr val="032B4A"/>
                </a:solidFill>
                <a:latin typeface="Calibri"/>
                <a:cs typeface="Calibri"/>
              </a:rPr>
              <a:t> </a:t>
            </a:r>
            <a:r>
              <a:rPr lang="en-US" sz="2400" spc="-5" dirty="0">
                <a:solidFill>
                  <a:srgbClr val="032B4A"/>
                </a:solidFill>
                <a:latin typeface="Calibri"/>
                <a:cs typeface="Calibri"/>
              </a:rPr>
              <a:t>old</a:t>
            </a:r>
            <a:endParaRPr lang="en-US" sz="2400" dirty="0">
              <a:latin typeface="Calibri"/>
              <a:cs typeface="Calibri"/>
            </a:endParaRPr>
          </a:p>
          <a:p>
            <a:pPr marL="355600" indent="-342900">
              <a:lnSpc>
                <a:spcPct val="100000"/>
              </a:lnSpc>
              <a:spcBef>
                <a:spcPts val="575"/>
              </a:spcBef>
              <a:buClr>
                <a:srgbClr val="405B76"/>
              </a:buClr>
              <a:buFont typeface="Arial"/>
              <a:buChar char="•"/>
              <a:tabLst>
                <a:tab pos="354965" algn="l"/>
                <a:tab pos="355600" algn="l"/>
              </a:tabLst>
            </a:pPr>
            <a:r>
              <a:rPr lang="en-US" sz="2400" b="1" u="sng" dirty="0">
                <a:solidFill>
                  <a:srgbClr val="032B4A"/>
                </a:solidFill>
                <a:latin typeface="Calibri"/>
                <a:cs typeface="Calibri"/>
              </a:rPr>
              <a:t>Low </a:t>
            </a:r>
            <a:r>
              <a:rPr lang="en-US" sz="2400" b="1" u="sng" spc="-5" dirty="0">
                <a:solidFill>
                  <a:srgbClr val="032B4A"/>
                </a:solidFill>
                <a:latin typeface="Calibri"/>
                <a:cs typeface="Calibri"/>
              </a:rPr>
              <a:t>Income</a:t>
            </a:r>
            <a:r>
              <a:rPr lang="en-US" sz="2400" b="1" u="sng" spc="-125" dirty="0">
                <a:solidFill>
                  <a:srgbClr val="032B4A"/>
                </a:solidFill>
                <a:latin typeface="Calibri"/>
                <a:cs typeface="Calibri"/>
              </a:rPr>
              <a:t>*** </a:t>
            </a:r>
            <a:r>
              <a:rPr lang="en-US" sz="2400" b="1" spc="-5" dirty="0">
                <a:solidFill>
                  <a:srgbClr val="032B4A"/>
                </a:solidFill>
                <a:latin typeface="Calibri"/>
                <a:cs typeface="Calibri"/>
              </a:rPr>
              <a:t>AND</a:t>
            </a:r>
            <a:endParaRPr lang="en-US" sz="2400" dirty="0">
              <a:latin typeface="Calibri"/>
              <a:cs typeface="Calibri"/>
            </a:endParaRPr>
          </a:p>
          <a:p>
            <a:pPr marL="355600" indent="-342900">
              <a:lnSpc>
                <a:spcPct val="100000"/>
              </a:lnSpc>
              <a:spcBef>
                <a:spcPts val="575"/>
              </a:spcBef>
              <a:buClr>
                <a:srgbClr val="405B76"/>
              </a:buClr>
              <a:buFont typeface="Arial"/>
              <a:buChar char="•"/>
              <a:tabLst>
                <a:tab pos="354965" algn="l"/>
                <a:tab pos="355600" algn="l"/>
              </a:tabLst>
            </a:pPr>
            <a:r>
              <a:rPr lang="en-US" sz="2400" spc="-5" dirty="0">
                <a:solidFill>
                  <a:srgbClr val="032B4A"/>
                </a:solidFill>
                <a:latin typeface="Calibri"/>
                <a:cs typeface="Calibri"/>
              </a:rPr>
              <a:t>One or </a:t>
            </a:r>
            <a:r>
              <a:rPr lang="en-US" sz="2400" spc="-15" dirty="0">
                <a:solidFill>
                  <a:srgbClr val="032B4A"/>
                </a:solidFill>
                <a:latin typeface="Calibri"/>
                <a:cs typeface="Calibri"/>
              </a:rPr>
              <a:t>more </a:t>
            </a:r>
            <a:r>
              <a:rPr lang="en-US" sz="2400" spc="-5" dirty="0">
                <a:solidFill>
                  <a:srgbClr val="032B4A"/>
                </a:solidFill>
                <a:latin typeface="Calibri"/>
                <a:cs typeface="Calibri"/>
              </a:rPr>
              <a:t>of </a:t>
            </a:r>
            <a:r>
              <a:rPr lang="en-US" sz="2400" dirty="0">
                <a:solidFill>
                  <a:srgbClr val="032B4A"/>
                </a:solidFill>
                <a:latin typeface="Calibri"/>
                <a:cs typeface="Calibri"/>
              </a:rPr>
              <a:t>the</a:t>
            </a:r>
            <a:r>
              <a:rPr lang="en-US" sz="2400" spc="-45" dirty="0">
                <a:solidFill>
                  <a:srgbClr val="032B4A"/>
                </a:solidFill>
                <a:latin typeface="Calibri"/>
                <a:cs typeface="Calibri"/>
              </a:rPr>
              <a:t> </a:t>
            </a:r>
            <a:r>
              <a:rPr lang="en-US" sz="2400" spc="-10" dirty="0">
                <a:solidFill>
                  <a:srgbClr val="032B4A"/>
                </a:solidFill>
                <a:latin typeface="Calibri"/>
                <a:cs typeface="Calibri"/>
              </a:rPr>
              <a:t>following:</a:t>
            </a:r>
            <a:endParaRPr lang="en-US" sz="2400" dirty="0">
              <a:latin typeface="Calibri"/>
              <a:cs typeface="Calibri"/>
            </a:endParaRPr>
          </a:p>
          <a:p>
            <a:pPr marL="469900" lvl="1">
              <a:lnSpc>
                <a:spcPct val="100000"/>
              </a:lnSpc>
              <a:spcBef>
                <a:spcPts val="575"/>
              </a:spcBef>
              <a:buClr>
                <a:srgbClr val="405B76"/>
              </a:buClr>
              <a:tabLst>
                <a:tab pos="812800" algn="l"/>
              </a:tabLst>
            </a:pPr>
            <a:r>
              <a:rPr lang="en-US" sz="2400" spc="-5" dirty="0">
                <a:solidFill>
                  <a:srgbClr val="032B4A"/>
                </a:solidFill>
                <a:latin typeface="Calibri"/>
                <a:cs typeface="Calibri"/>
              </a:rPr>
              <a:t>a. Basic skills</a:t>
            </a:r>
            <a:r>
              <a:rPr lang="en-US" sz="2400" spc="-95" dirty="0">
                <a:solidFill>
                  <a:srgbClr val="032B4A"/>
                </a:solidFill>
                <a:latin typeface="Calibri"/>
                <a:cs typeface="Calibri"/>
              </a:rPr>
              <a:t> </a:t>
            </a:r>
            <a:r>
              <a:rPr lang="en-US" sz="2400" spc="-5" dirty="0">
                <a:solidFill>
                  <a:srgbClr val="032B4A"/>
                </a:solidFill>
                <a:latin typeface="Calibri"/>
                <a:cs typeface="Calibri"/>
              </a:rPr>
              <a:t>deficient</a:t>
            </a:r>
            <a:endParaRPr lang="en-US" sz="2400" dirty="0">
              <a:latin typeface="Calibri"/>
              <a:cs typeface="Calibri"/>
            </a:endParaRPr>
          </a:p>
          <a:p>
            <a:pPr marL="469900" lvl="1">
              <a:lnSpc>
                <a:spcPct val="100000"/>
              </a:lnSpc>
              <a:spcBef>
                <a:spcPts val="575"/>
              </a:spcBef>
              <a:buClr>
                <a:srgbClr val="405B76"/>
              </a:buClr>
              <a:tabLst>
                <a:tab pos="812800" algn="l"/>
              </a:tabLst>
            </a:pPr>
            <a:r>
              <a:rPr lang="en-US" sz="2400" spc="-5" dirty="0">
                <a:solidFill>
                  <a:srgbClr val="032B4A"/>
                </a:solidFill>
                <a:latin typeface="Calibri"/>
                <a:cs typeface="Calibri"/>
              </a:rPr>
              <a:t>b. English language</a:t>
            </a:r>
            <a:r>
              <a:rPr lang="en-US" sz="2400" spc="-80" dirty="0">
                <a:solidFill>
                  <a:srgbClr val="032B4A"/>
                </a:solidFill>
                <a:latin typeface="Calibri"/>
                <a:cs typeface="Calibri"/>
              </a:rPr>
              <a:t> </a:t>
            </a:r>
            <a:r>
              <a:rPr lang="en-US" sz="2400" dirty="0">
                <a:solidFill>
                  <a:srgbClr val="032B4A"/>
                </a:solidFill>
                <a:latin typeface="Calibri"/>
                <a:cs typeface="Calibri"/>
              </a:rPr>
              <a:t>learner</a:t>
            </a:r>
            <a:endParaRPr lang="en-US" sz="2400" dirty="0">
              <a:latin typeface="Calibri"/>
              <a:cs typeface="Calibri"/>
            </a:endParaRPr>
          </a:p>
          <a:p>
            <a:pPr marL="469900" lvl="1">
              <a:lnSpc>
                <a:spcPct val="100000"/>
              </a:lnSpc>
              <a:spcBef>
                <a:spcPts val="575"/>
              </a:spcBef>
              <a:buClr>
                <a:srgbClr val="405B76"/>
              </a:buClr>
              <a:tabLst>
                <a:tab pos="812800" algn="l"/>
              </a:tabLst>
            </a:pPr>
            <a:r>
              <a:rPr lang="en-US" sz="2400" dirty="0">
                <a:solidFill>
                  <a:srgbClr val="032B4A"/>
                </a:solidFill>
                <a:latin typeface="Calibri"/>
                <a:cs typeface="Calibri"/>
              </a:rPr>
              <a:t>c. An</a:t>
            </a:r>
            <a:r>
              <a:rPr lang="en-US" sz="2400" spc="-85" dirty="0">
                <a:solidFill>
                  <a:srgbClr val="032B4A"/>
                </a:solidFill>
                <a:latin typeface="Calibri"/>
                <a:cs typeface="Calibri"/>
              </a:rPr>
              <a:t> </a:t>
            </a:r>
            <a:r>
              <a:rPr lang="en-US" sz="2400" spc="-15" dirty="0">
                <a:solidFill>
                  <a:srgbClr val="032B4A"/>
                </a:solidFill>
                <a:latin typeface="Calibri"/>
                <a:cs typeface="Calibri"/>
              </a:rPr>
              <a:t>offender</a:t>
            </a:r>
            <a:endParaRPr lang="en-US" sz="2400" dirty="0">
              <a:latin typeface="Calibri"/>
              <a:cs typeface="Calibri"/>
            </a:endParaRPr>
          </a:p>
          <a:p>
            <a:pPr marL="469900" lvl="1">
              <a:lnSpc>
                <a:spcPct val="100000"/>
              </a:lnSpc>
              <a:spcBef>
                <a:spcPts val="575"/>
              </a:spcBef>
              <a:buClr>
                <a:srgbClr val="405B76"/>
              </a:buClr>
              <a:tabLst>
                <a:tab pos="812800" algn="l"/>
              </a:tabLst>
            </a:pPr>
            <a:r>
              <a:rPr lang="en-US" sz="2400" spc="-5" dirty="0">
                <a:solidFill>
                  <a:srgbClr val="032B4A"/>
                </a:solidFill>
                <a:latin typeface="Calibri"/>
                <a:cs typeface="Calibri"/>
              </a:rPr>
              <a:t>d. Homeless individual, </a:t>
            </a:r>
            <a:r>
              <a:rPr lang="en-US" sz="2400" dirty="0">
                <a:solidFill>
                  <a:srgbClr val="032B4A"/>
                </a:solidFill>
                <a:latin typeface="Calibri"/>
                <a:cs typeface="Calibri"/>
              </a:rPr>
              <a:t>a </a:t>
            </a:r>
            <a:r>
              <a:rPr lang="en-US" sz="2400" spc="-5" dirty="0">
                <a:solidFill>
                  <a:srgbClr val="032B4A"/>
                </a:solidFill>
                <a:latin typeface="Calibri"/>
                <a:cs typeface="Calibri"/>
              </a:rPr>
              <a:t>homeless </a:t>
            </a:r>
            <a:r>
              <a:rPr lang="en-US" sz="2400" dirty="0">
                <a:solidFill>
                  <a:srgbClr val="032B4A"/>
                </a:solidFill>
                <a:latin typeface="Calibri"/>
                <a:cs typeface="Calibri"/>
              </a:rPr>
              <a:t>child </a:t>
            </a:r>
            <a:r>
              <a:rPr lang="en-US" sz="2400" spc="-5" dirty="0">
                <a:solidFill>
                  <a:srgbClr val="032B4A"/>
                </a:solidFill>
                <a:latin typeface="Calibri"/>
                <a:cs typeface="Calibri"/>
              </a:rPr>
              <a:t>or </a:t>
            </a:r>
            <a:r>
              <a:rPr lang="en-US" sz="2400" spc="-10" dirty="0">
                <a:solidFill>
                  <a:srgbClr val="032B4A"/>
                </a:solidFill>
                <a:latin typeface="Calibri"/>
                <a:cs typeface="Calibri"/>
              </a:rPr>
              <a:t>youth, </a:t>
            </a:r>
            <a:r>
              <a:rPr lang="en-US" sz="2400" spc="-5" dirty="0">
                <a:solidFill>
                  <a:srgbClr val="032B4A"/>
                </a:solidFill>
                <a:latin typeface="Calibri"/>
                <a:cs typeface="Calibri"/>
              </a:rPr>
              <a:t>or </a:t>
            </a:r>
            <a:r>
              <a:rPr lang="en-US" sz="2400" dirty="0">
                <a:solidFill>
                  <a:srgbClr val="032B4A"/>
                </a:solidFill>
                <a:latin typeface="Calibri"/>
                <a:cs typeface="Calibri"/>
              </a:rPr>
              <a:t>a</a:t>
            </a:r>
            <a:r>
              <a:rPr lang="en-US" sz="2400" spc="-25" dirty="0">
                <a:solidFill>
                  <a:srgbClr val="032B4A"/>
                </a:solidFill>
                <a:latin typeface="Calibri"/>
                <a:cs typeface="Calibri"/>
              </a:rPr>
              <a:t> </a:t>
            </a:r>
            <a:r>
              <a:rPr lang="en-US" sz="2400" spc="-15" dirty="0">
                <a:solidFill>
                  <a:srgbClr val="032B4A"/>
                </a:solidFill>
                <a:latin typeface="Calibri"/>
                <a:cs typeface="Calibri"/>
              </a:rPr>
              <a:t>runaway</a:t>
            </a:r>
            <a:endParaRPr lang="en-US" sz="2400" dirty="0">
              <a:latin typeface="Calibri"/>
              <a:cs typeface="Calibri"/>
            </a:endParaRPr>
          </a:p>
          <a:p>
            <a:pPr marL="469900" lvl="1">
              <a:lnSpc>
                <a:spcPct val="100000"/>
              </a:lnSpc>
              <a:spcBef>
                <a:spcPts val="575"/>
              </a:spcBef>
              <a:buClr>
                <a:srgbClr val="405B76"/>
              </a:buClr>
              <a:tabLst>
                <a:tab pos="812800" algn="l"/>
              </a:tabLst>
            </a:pPr>
            <a:r>
              <a:rPr lang="en-US" sz="2400" spc="-5" dirty="0">
                <a:solidFill>
                  <a:srgbClr val="032B4A"/>
                </a:solidFill>
                <a:latin typeface="Calibri"/>
                <a:cs typeface="Calibri"/>
              </a:rPr>
              <a:t>e. In </a:t>
            </a:r>
            <a:r>
              <a:rPr lang="en-US" sz="2400" spc="-20" dirty="0">
                <a:solidFill>
                  <a:srgbClr val="032B4A"/>
                </a:solidFill>
                <a:latin typeface="Calibri"/>
                <a:cs typeface="Calibri"/>
              </a:rPr>
              <a:t>foster </a:t>
            </a:r>
            <a:r>
              <a:rPr lang="en-US" sz="2400" spc="-15" dirty="0">
                <a:solidFill>
                  <a:srgbClr val="032B4A"/>
                </a:solidFill>
                <a:latin typeface="Calibri"/>
                <a:cs typeface="Calibri"/>
              </a:rPr>
              <a:t>care </a:t>
            </a:r>
            <a:r>
              <a:rPr lang="en-US" sz="2400" spc="-5" dirty="0">
                <a:solidFill>
                  <a:srgbClr val="032B4A"/>
                </a:solidFill>
                <a:latin typeface="Calibri"/>
                <a:cs typeface="Calibri"/>
              </a:rPr>
              <a:t>or has </a:t>
            </a:r>
            <a:r>
              <a:rPr lang="en-US" sz="2400" spc="-10" dirty="0">
                <a:solidFill>
                  <a:srgbClr val="032B4A"/>
                </a:solidFill>
                <a:latin typeface="Calibri"/>
                <a:cs typeface="Calibri"/>
              </a:rPr>
              <a:t>aged </a:t>
            </a:r>
            <a:r>
              <a:rPr lang="en-US" sz="2400" spc="-5" dirty="0">
                <a:solidFill>
                  <a:srgbClr val="032B4A"/>
                </a:solidFill>
                <a:latin typeface="Calibri"/>
                <a:cs typeface="Calibri"/>
              </a:rPr>
              <a:t>out of </a:t>
            </a:r>
            <a:r>
              <a:rPr lang="en-US" sz="2400" dirty="0">
                <a:solidFill>
                  <a:srgbClr val="032B4A"/>
                </a:solidFill>
                <a:latin typeface="Calibri"/>
                <a:cs typeface="Calibri"/>
              </a:rPr>
              <a:t>the </a:t>
            </a:r>
            <a:r>
              <a:rPr lang="en-US" sz="2400" spc="-20" dirty="0">
                <a:solidFill>
                  <a:srgbClr val="032B4A"/>
                </a:solidFill>
                <a:latin typeface="Calibri"/>
                <a:cs typeface="Calibri"/>
              </a:rPr>
              <a:t>foster </a:t>
            </a:r>
            <a:r>
              <a:rPr lang="en-US" sz="2400" spc="-15" dirty="0">
                <a:solidFill>
                  <a:srgbClr val="032B4A"/>
                </a:solidFill>
                <a:latin typeface="Calibri"/>
                <a:cs typeface="Calibri"/>
              </a:rPr>
              <a:t>care</a:t>
            </a:r>
            <a:r>
              <a:rPr lang="en-US" sz="2400" spc="15" dirty="0">
                <a:solidFill>
                  <a:srgbClr val="032B4A"/>
                </a:solidFill>
                <a:latin typeface="Calibri"/>
                <a:cs typeface="Calibri"/>
              </a:rPr>
              <a:t> </a:t>
            </a:r>
            <a:r>
              <a:rPr lang="en-US" sz="2400" spc="-25" dirty="0">
                <a:solidFill>
                  <a:srgbClr val="032B4A"/>
                </a:solidFill>
                <a:latin typeface="Calibri"/>
                <a:cs typeface="Calibri"/>
              </a:rPr>
              <a:t>system</a:t>
            </a:r>
            <a:endParaRPr lang="en-US" sz="2400" dirty="0">
              <a:latin typeface="Calibri"/>
              <a:cs typeface="Calibri"/>
            </a:endParaRPr>
          </a:p>
          <a:p>
            <a:pPr marL="12700">
              <a:lnSpc>
                <a:spcPct val="100000"/>
              </a:lnSpc>
              <a:spcBef>
                <a:spcPts val="575"/>
              </a:spcBef>
              <a:buClr>
                <a:srgbClr val="405B76"/>
              </a:buClr>
              <a:tabLst>
                <a:tab pos="354965" algn="l"/>
                <a:tab pos="355600" algn="l"/>
              </a:tabLst>
            </a:pPr>
            <a:endParaRPr lang="en-US" sz="2400" b="1" u="heavy" spc="-125" dirty="0">
              <a:solidFill>
                <a:srgbClr val="032B4A"/>
              </a:solidFill>
              <a:latin typeface="Calibri"/>
              <a:cs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128A2-7646-BDDF-A105-FB4AE513B9B2}"/>
              </a:ext>
            </a:extLst>
          </p:cNvPr>
          <p:cNvSpPr>
            <a:spLocks noGrp="1"/>
          </p:cNvSpPr>
          <p:nvPr>
            <p:ph type="title"/>
          </p:nvPr>
        </p:nvSpPr>
        <p:spPr>
          <a:xfrm>
            <a:off x="457200" y="298986"/>
            <a:ext cx="8686800" cy="954348"/>
          </a:xfrm>
        </p:spPr>
        <p:txBody>
          <a:bodyPr/>
          <a:lstStyle/>
          <a:p>
            <a:r>
              <a:rPr lang="en-US" dirty="0"/>
              <a:t>In-School Youth Eligibility </a:t>
            </a:r>
            <a:r>
              <a:rPr lang="en-US" sz="3500" dirty="0"/>
              <a:t>(CONT.)</a:t>
            </a:r>
          </a:p>
        </p:txBody>
      </p:sp>
      <p:sp>
        <p:nvSpPr>
          <p:cNvPr id="3" name="Text Placeholder 2">
            <a:extLst>
              <a:ext uri="{FF2B5EF4-FFF2-40B4-BE49-F238E27FC236}">
                <a16:creationId xmlns:a16="http://schemas.microsoft.com/office/drawing/2014/main" id="{1382F3EE-A6AE-1766-2BE5-F1F3582EB7D5}"/>
              </a:ext>
            </a:extLst>
          </p:cNvPr>
          <p:cNvSpPr>
            <a:spLocks noGrp="1"/>
          </p:cNvSpPr>
          <p:nvPr>
            <p:ph type="body" idx="1"/>
          </p:nvPr>
        </p:nvSpPr>
        <p:spPr/>
        <p:txBody>
          <a:bodyPr>
            <a:normAutofit/>
          </a:bodyPr>
          <a:lstStyle/>
          <a:p>
            <a:pPr marL="561340" indent="0">
              <a:lnSpc>
                <a:spcPct val="100000"/>
              </a:lnSpc>
              <a:buNone/>
              <a:tabLst>
                <a:tab pos="913765" algn="l"/>
              </a:tabLst>
            </a:pPr>
            <a:r>
              <a:rPr lang="en-US" sz="2400" spc="-15" dirty="0">
                <a:solidFill>
                  <a:srgbClr val="032B4A"/>
                </a:solidFill>
                <a:latin typeface="Calibri"/>
                <a:cs typeface="Calibri"/>
              </a:rPr>
              <a:t>f. Pregnant </a:t>
            </a:r>
            <a:r>
              <a:rPr lang="en-US" sz="2400" spc="-5" dirty="0">
                <a:solidFill>
                  <a:srgbClr val="032B4A"/>
                </a:solidFill>
                <a:latin typeface="Calibri"/>
                <a:cs typeface="Calibri"/>
              </a:rPr>
              <a:t>or</a:t>
            </a:r>
            <a:r>
              <a:rPr lang="en-US" sz="2400" spc="-10" dirty="0">
                <a:solidFill>
                  <a:srgbClr val="032B4A"/>
                </a:solidFill>
                <a:latin typeface="Calibri"/>
                <a:cs typeface="Calibri"/>
              </a:rPr>
              <a:t> </a:t>
            </a:r>
            <a:r>
              <a:rPr lang="en-US" sz="2400" spc="-15" dirty="0">
                <a:solidFill>
                  <a:srgbClr val="032B4A"/>
                </a:solidFill>
                <a:latin typeface="Calibri"/>
                <a:cs typeface="Calibri"/>
              </a:rPr>
              <a:t>parenting</a:t>
            </a:r>
            <a:endParaRPr lang="en-US" sz="2400" dirty="0">
              <a:latin typeface="Calibri"/>
              <a:cs typeface="Calibri"/>
            </a:endParaRPr>
          </a:p>
          <a:p>
            <a:pPr marL="561340" indent="0">
              <a:lnSpc>
                <a:spcPct val="100000"/>
              </a:lnSpc>
              <a:spcBef>
                <a:spcPts val="670"/>
              </a:spcBef>
              <a:buNone/>
              <a:tabLst>
                <a:tab pos="913765" algn="l"/>
              </a:tabLst>
            </a:pPr>
            <a:r>
              <a:rPr lang="en-US" sz="2400" spc="-10" dirty="0">
                <a:solidFill>
                  <a:srgbClr val="032B4A"/>
                </a:solidFill>
                <a:latin typeface="Calibri"/>
                <a:cs typeface="Calibri"/>
              </a:rPr>
              <a:t>g. Individual </a:t>
            </a:r>
            <a:r>
              <a:rPr lang="en-US" sz="2400" spc="-5" dirty="0">
                <a:solidFill>
                  <a:srgbClr val="032B4A"/>
                </a:solidFill>
                <a:latin typeface="Calibri"/>
                <a:cs typeface="Calibri"/>
              </a:rPr>
              <a:t>with a</a:t>
            </a:r>
            <a:r>
              <a:rPr lang="en-US" sz="2400" spc="30" dirty="0">
                <a:solidFill>
                  <a:srgbClr val="032B4A"/>
                </a:solidFill>
                <a:latin typeface="Calibri"/>
                <a:cs typeface="Calibri"/>
              </a:rPr>
              <a:t> </a:t>
            </a:r>
            <a:r>
              <a:rPr lang="en-US" sz="2400" spc="-10" dirty="0">
                <a:solidFill>
                  <a:srgbClr val="032B4A"/>
                </a:solidFill>
                <a:latin typeface="Calibri"/>
                <a:cs typeface="Calibri"/>
              </a:rPr>
              <a:t>Disability</a:t>
            </a:r>
            <a:endParaRPr lang="en-US" sz="2400" dirty="0">
              <a:latin typeface="Calibri"/>
              <a:cs typeface="Calibri"/>
            </a:endParaRPr>
          </a:p>
          <a:p>
            <a:pPr marL="561340" indent="0">
              <a:lnSpc>
                <a:spcPct val="100000"/>
              </a:lnSpc>
              <a:spcBef>
                <a:spcPts val="670"/>
              </a:spcBef>
              <a:buNone/>
              <a:tabLst>
                <a:tab pos="913765" algn="l"/>
              </a:tabLst>
            </a:pPr>
            <a:r>
              <a:rPr lang="en-US" sz="2400" spc="-15" dirty="0">
                <a:solidFill>
                  <a:srgbClr val="032B4A"/>
                </a:solidFill>
                <a:latin typeface="Calibri"/>
                <a:cs typeface="Calibri"/>
              </a:rPr>
              <a:t>h. Requires </a:t>
            </a:r>
            <a:r>
              <a:rPr lang="en-US" sz="2400" spc="-10" dirty="0">
                <a:solidFill>
                  <a:srgbClr val="032B4A"/>
                </a:solidFill>
                <a:latin typeface="Calibri"/>
                <a:cs typeface="Calibri"/>
              </a:rPr>
              <a:t>additional </a:t>
            </a:r>
            <a:r>
              <a:rPr lang="en-US" sz="2400" spc="-15" dirty="0">
                <a:solidFill>
                  <a:srgbClr val="032B4A"/>
                </a:solidFill>
                <a:latin typeface="Calibri"/>
                <a:cs typeface="Calibri"/>
              </a:rPr>
              <a:t>assistance to enter</a:t>
            </a:r>
            <a:r>
              <a:rPr lang="en-US" sz="2400" spc="120" dirty="0">
                <a:solidFill>
                  <a:srgbClr val="032B4A"/>
                </a:solidFill>
                <a:latin typeface="Calibri"/>
                <a:cs typeface="Calibri"/>
              </a:rPr>
              <a:t> </a:t>
            </a:r>
            <a:r>
              <a:rPr lang="en-US" sz="2400" spc="-5" dirty="0">
                <a:solidFill>
                  <a:srgbClr val="032B4A"/>
                </a:solidFill>
                <a:latin typeface="Calibri"/>
                <a:cs typeface="Calibri"/>
              </a:rPr>
              <a:t>or </a:t>
            </a:r>
            <a:r>
              <a:rPr lang="en-US" sz="2400" spc="-15" dirty="0">
                <a:solidFill>
                  <a:srgbClr val="032B4A"/>
                </a:solidFill>
                <a:latin typeface="Calibri"/>
                <a:cs typeface="Calibri"/>
              </a:rPr>
              <a:t>complete </a:t>
            </a:r>
            <a:r>
              <a:rPr lang="en-US" sz="2400" spc="-5" dirty="0">
                <a:solidFill>
                  <a:srgbClr val="032B4A"/>
                </a:solidFill>
                <a:latin typeface="Calibri"/>
                <a:cs typeface="Calibri"/>
              </a:rPr>
              <a:t>an </a:t>
            </a:r>
            <a:r>
              <a:rPr lang="en-US" sz="2400" spc="-10" dirty="0">
                <a:solidFill>
                  <a:srgbClr val="032B4A"/>
                </a:solidFill>
                <a:latin typeface="Calibri"/>
                <a:cs typeface="Calibri"/>
              </a:rPr>
              <a:t>educational </a:t>
            </a:r>
            <a:r>
              <a:rPr lang="en-US" sz="2400" spc="-20" dirty="0">
                <a:solidFill>
                  <a:srgbClr val="032B4A"/>
                </a:solidFill>
                <a:latin typeface="Calibri"/>
                <a:cs typeface="Calibri"/>
              </a:rPr>
              <a:t>program </a:t>
            </a:r>
            <a:r>
              <a:rPr lang="en-US" sz="2400" spc="-5" dirty="0">
                <a:solidFill>
                  <a:srgbClr val="032B4A"/>
                </a:solidFill>
                <a:latin typeface="Calibri"/>
                <a:cs typeface="Calibri"/>
              </a:rPr>
              <a:t>or </a:t>
            </a:r>
            <a:r>
              <a:rPr lang="en-US" sz="2400" spc="-15" dirty="0">
                <a:solidFill>
                  <a:srgbClr val="032B4A"/>
                </a:solidFill>
                <a:latin typeface="Calibri"/>
                <a:cs typeface="Calibri"/>
              </a:rPr>
              <a:t>to </a:t>
            </a:r>
            <a:r>
              <a:rPr lang="en-US" sz="2400" spc="-10" dirty="0">
                <a:solidFill>
                  <a:srgbClr val="032B4A"/>
                </a:solidFill>
                <a:latin typeface="Calibri"/>
                <a:cs typeface="Calibri"/>
              </a:rPr>
              <a:t>secure </a:t>
            </a:r>
            <a:r>
              <a:rPr lang="en-US" sz="2400" spc="-5" dirty="0">
                <a:solidFill>
                  <a:srgbClr val="032B4A"/>
                </a:solidFill>
                <a:latin typeface="Calibri"/>
                <a:cs typeface="Calibri"/>
              </a:rPr>
              <a:t>or </a:t>
            </a:r>
            <a:r>
              <a:rPr lang="en-US" sz="2400" spc="-10" dirty="0">
                <a:solidFill>
                  <a:srgbClr val="032B4A"/>
                </a:solidFill>
                <a:latin typeface="Calibri"/>
                <a:cs typeface="Calibri"/>
              </a:rPr>
              <a:t>hold  employment</a:t>
            </a:r>
            <a:endParaRPr lang="en-US" sz="2400" dirty="0">
              <a:latin typeface="Calibri"/>
              <a:cs typeface="Calibri"/>
            </a:endParaRPr>
          </a:p>
          <a:p>
            <a:pPr marL="1475740">
              <a:lnSpc>
                <a:spcPct val="100000"/>
              </a:lnSpc>
              <a:spcBef>
                <a:spcPts val="635"/>
              </a:spcBef>
            </a:pPr>
            <a:r>
              <a:rPr lang="en-US" sz="2400" i="1" spc="-5" dirty="0">
                <a:solidFill>
                  <a:srgbClr val="032B4A"/>
                </a:solidFill>
                <a:latin typeface="Calibri"/>
                <a:cs typeface="Calibri"/>
              </a:rPr>
              <a:t>Local </a:t>
            </a:r>
            <a:r>
              <a:rPr lang="en-US" sz="2400" i="1" dirty="0">
                <a:solidFill>
                  <a:srgbClr val="032B4A"/>
                </a:solidFill>
                <a:latin typeface="Calibri"/>
                <a:cs typeface="Calibri"/>
              </a:rPr>
              <a:t>definitions of </a:t>
            </a:r>
            <a:r>
              <a:rPr lang="en-US" sz="2400" i="1" spc="-5" dirty="0">
                <a:solidFill>
                  <a:srgbClr val="032B4A"/>
                </a:solidFill>
                <a:latin typeface="Calibri"/>
                <a:cs typeface="Calibri"/>
              </a:rPr>
              <a:t>this </a:t>
            </a:r>
            <a:r>
              <a:rPr lang="en-US" sz="2400" i="1" dirty="0">
                <a:solidFill>
                  <a:srgbClr val="032B4A"/>
                </a:solidFill>
                <a:latin typeface="Calibri"/>
                <a:cs typeface="Calibri"/>
              </a:rPr>
              <a:t>barrier</a:t>
            </a:r>
            <a:r>
              <a:rPr lang="en-US" sz="2400" i="1" spc="-85" dirty="0">
                <a:solidFill>
                  <a:srgbClr val="032B4A"/>
                </a:solidFill>
                <a:latin typeface="Calibri"/>
                <a:cs typeface="Calibri"/>
              </a:rPr>
              <a:t> </a:t>
            </a:r>
            <a:r>
              <a:rPr lang="en-US" sz="2400" i="1" dirty="0">
                <a:solidFill>
                  <a:srgbClr val="032B4A"/>
                </a:solidFill>
                <a:latin typeface="Calibri"/>
                <a:cs typeface="Calibri"/>
              </a:rPr>
              <a:t>include:</a:t>
            </a:r>
            <a:endParaRPr lang="en-US" sz="2400" dirty="0">
              <a:latin typeface="Calibri"/>
              <a:cs typeface="Calibri"/>
            </a:endParaRP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a:t>
            </a:r>
            <a:r>
              <a:rPr lang="en-US" sz="1400" i="1" spc="-5" dirty="0" err="1">
                <a:solidFill>
                  <a:srgbClr val="032B4A"/>
                </a:solidFill>
                <a:latin typeface="Calibri"/>
                <a:cs typeface="Calibri"/>
              </a:rPr>
              <a:t>i</a:t>
            </a:r>
            <a:r>
              <a:rPr lang="en-US" sz="1400" i="1" spc="-5" dirty="0">
                <a:solidFill>
                  <a:srgbClr val="032B4A"/>
                </a:solidFill>
                <a:latin typeface="Calibri"/>
                <a:cs typeface="Calibri"/>
              </a:rPr>
              <a:t>)	A limited work history (less than 4 months in the past year) or no work experience;</a:t>
            </a: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(ii)	Involvement with any State agency providing special services, support or oversight to the youth or to the youth’s immediate family;</a:t>
            </a: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(iii)	Residency in a Designated Census Tract Poverty Area;</a:t>
            </a: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(iv)	A non-traditional household member i.e.: a single parent household, or with an unofficial guardian, or with a grandparent, or with a maternal or paternal domestic partners, etc.;</a:t>
            </a: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(v)	Residency in public housing or Section 8 subsidized housing;</a:t>
            </a:r>
          </a:p>
          <a:p>
            <a:pPr marL="1475740" lvl="1">
              <a:lnSpc>
                <a:spcPct val="100000"/>
              </a:lnSpc>
              <a:spcBef>
                <a:spcPts val="610"/>
              </a:spcBef>
              <a:buAutoNum type="alphaLcPeriod"/>
              <a:tabLst>
                <a:tab pos="1778000" algn="l"/>
              </a:tabLst>
            </a:pPr>
            <a:r>
              <a:rPr lang="en-US" sz="1400" i="1" spc="-5" dirty="0">
                <a:solidFill>
                  <a:srgbClr val="032B4A"/>
                </a:solidFill>
                <a:latin typeface="Calibri"/>
                <a:cs typeface="Calibri"/>
              </a:rPr>
              <a:t>(vi)	Less than a 2.0 GPA while in school.</a:t>
            </a:r>
          </a:p>
          <a:p>
            <a:pPr marL="732790" indent="0">
              <a:spcBef>
                <a:spcPts val="610"/>
              </a:spcBef>
              <a:buNone/>
              <a:tabLst>
                <a:tab pos="1778000" algn="l"/>
              </a:tabLst>
            </a:pPr>
            <a:endParaRPr lang="en-US" dirty="0"/>
          </a:p>
        </p:txBody>
      </p:sp>
      <p:sp>
        <p:nvSpPr>
          <p:cNvPr id="4" name="Footer Placeholder 3">
            <a:extLst>
              <a:ext uri="{FF2B5EF4-FFF2-40B4-BE49-F238E27FC236}">
                <a16:creationId xmlns:a16="http://schemas.microsoft.com/office/drawing/2014/main" id="{98D88641-D4CA-A62F-676C-D4F1372677F5}"/>
              </a:ext>
            </a:extLst>
          </p:cNvPr>
          <p:cNvSpPr>
            <a:spLocks noGrp="1"/>
          </p:cNvSpPr>
          <p:nvPr>
            <p:ph type="ftr" sz="quarter" idx="5"/>
          </p:nvPr>
        </p:nvSpPr>
        <p:spPr/>
        <p:txBody>
          <a:bodyPr/>
          <a:lstStyle/>
          <a:p>
            <a:pPr marL="12700">
              <a:lnSpc>
                <a:spcPts val="1045"/>
              </a:lnSpc>
            </a:pPr>
            <a:r>
              <a:rPr lang="en-US" spc="-5"/>
              <a:t>MassHireGreaterLowell.com</a:t>
            </a:r>
            <a:endParaRPr lang="en-US" spc="-5" dirty="0"/>
          </a:p>
        </p:txBody>
      </p:sp>
      <p:sp>
        <p:nvSpPr>
          <p:cNvPr id="5" name="Slide Number Placeholder 4">
            <a:extLst>
              <a:ext uri="{FF2B5EF4-FFF2-40B4-BE49-F238E27FC236}">
                <a16:creationId xmlns:a16="http://schemas.microsoft.com/office/drawing/2014/main" id="{3F3F0108-15B4-D362-D774-65838418534F}"/>
              </a:ext>
            </a:extLst>
          </p:cNvPr>
          <p:cNvSpPr>
            <a:spLocks noGrp="1"/>
          </p:cNvSpPr>
          <p:nvPr>
            <p:ph type="sldNum" sz="quarter" idx="7"/>
          </p:nvPr>
        </p:nvSpPr>
        <p:spPr/>
        <p:txBody>
          <a:bodyPr/>
          <a:lstStyle/>
          <a:p>
            <a:pPr marL="88900">
              <a:lnSpc>
                <a:spcPts val="1045"/>
              </a:lnSpc>
            </a:pPr>
            <a:fld id="{81D60167-4931-47E6-BA6A-407CBD079E47}" type="slidenum">
              <a:rPr lang="en-US" spc="-5" smtClean="0"/>
              <a:t>13</a:t>
            </a:fld>
            <a:endParaRPr lang="en-US" spc="-5" dirty="0"/>
          </a:p>
        </p:txBody>
      </p:sp>
    </p:spTree>
    <p:extLst>
      <p:ext uri="{BB962C8B-B14F-4D97-AF65-F5344CB8AC3E}">
        <p14:creationId xmlns:p14="http://schemas.microsoft.com/office/powerpoint/2010/main" val="25394087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919099" y="286080"/>
            <a:ext cx="6205855" cy="584200"/>
          </a:xfrm>
          <a:prstGeom prst="rect">
            <a:avLst/>
          </a:prstGeom>
        </p:spPr>
        <p:txBody>
          <a:bodyPr vert="horz" wrap="square" lIns="0" tIns="0" rIns="0" bIns="0" rtlCol="0">
            <a:spAutoFit/>
          </a:bodyPr>
          <a:lstStyle/>
          <a:p>
            <a:pPr marL="12700">
              <a:lnSpc>
                <a:spcPct val="100000"/>
              </a:lnSpc>
            </a:pPr>
            <a:r>
              <a:rPr sz="3600" spc="-5" dirty="0"/>
              <a:t>Eligibility </a:t>
            </a:r>
            <a:r>
              <a:rPr sz="3600" spc="-10" dirty="0"/>
              <a:t>Source</a:t>
            </a:r>
            <a:r>
              <a:rPr sz="3600" spc="25" dirty="0"/>
              <a:t> </a:t>
            </a:r>
            <a:r>
              <a:rPr sz="3600" spc="-15" dirty="0"/>
              <a:t>Documentation</a:t>
            </a:r>
            <a:endParaRPr sz="36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14</a:t>
            </a:fld>
            <a:endParaRPr spc="-5" dirty="0"/>
          </a:p>
        </p:txBody>
      </p:sp>
      <p:sp>
        <p:nvSpPr>
          <p:cNvPr id="8" name="object 8"/>
          <p:cNvSpPr txBox="1"/>
          <p:nvPr/>
        </p:nvSpPr>
        <p:spPr>
          <a:xfrm>
            <a:off x="78739" y="1614423"/>
            <a:ext cx="8917940" cy="4108817"/>
          </a:xfrm>
          <a:prstGeom prst="rect">
            <a:avLst/>
          </a:prstGeom>
        </p:spPr>
        <p:txBody>
          <a:bodyPr vert="horz" wrap="square" lIns="0" tIns="0" rIns="0" bIns="0" rtlCol="0">
            <a:spAutoFit/>
          </a:bodyPr>
          <a:lstStyle/>
          <a:p>
            <a:pPr marL="354965" indent="-342265">
              <a:lnSpc>
                <a:spcPct val="100000"/>
              </a:lnSpc>
              <a:buClr>
                <a:srgbClr val="405B76"/>
              </a:buClr>
              <a:buFont typeface="Arial"/>
              <a:buChar char="•"/>
              <a:tabLst>
                <a:tab pos="354965" algn="l"/>
                <a:tab pos="355600" algn="l"/>
              </a:tabLst>
            </a:pPr>
            <a:r>
              <a:rPr sz="2000" spc="-10" dirty="0">
                <a:solidFill>
                  <a:srgbClr val="032B4A"/>
                </a:solidFill>
                <a:latin typeface="Calibri"/>
                <a:cs typeface="Calibri"/>
              </a:rPr>
              <a:t>Documentation </a:t>
            </a:r>
            <a:r>
              <a:rPr sz="2000" spc="-5" dirty="0">
                <a:solidFill>
                  <a:srgbClr val="032B4A"/>
                </a:solidFill>
                <a:latin typeface="Calibri"/>
                <a:cs typeface="Calibri"/>
              </a:rPr>
              <a:t>is </a:t>
            </a:r>
            <a:r>
              <a:rPr sz="2000" dirty="0">
                <a:solidFill>
                  <a:srgbClr val="032B4A"/>
                </a:solidFill>
                <a:latin typeface="Calibri"/>
                <a:cs typeface="Calibri"/>
              </a:rPr>
              <a:t>necessary </a:t>
            </a:r>
            <a:r>
              <a:rPr sz="2000" spc="-15" dirty="0">
                <a:solidFill>
                  <a:srgbClr val="032B4A"/>
                </a:solidFill>
                <a:latin typeface="Calibri"/>
                <a:cs typeface="Calibri"/>
              </a:rPr>
              <a:t>to </a:t>
            </a:r>
            <a:r>
              <a:rPr sz="2000" spc="-5" dirty="0">
                <a:solidFill>
                  <a:srgbClr val="032B4A"/>
                </a:solidFill>
                <a:latin typeface="Calibri"/>
                <a:cs typeface="Calibri"/>
              </a:rPr>
              <a:t>support WIOA </a:t>
            </a:r>
            <a:r>
              <a:rPr sz="2000" spc="-30" dirty="0">
                <a:solidFill>
                  <a:srgbClr val="032B4A"/>
                </a:solidFill>
                <a:latin typeface="Calibri"/>
                <a:cs typeface="Calibri"/>
              </a:rPr>
              <a:t>Youth</a:t>
            </a:r>
            <a:r>
              <a:rPr sz="2000" spc="25" dirty="0">
                <a:solidFill>
                  <a:srgbClr val="032B4A"/>
                </a:solidFill>
                <a:latin typeface="Calibri"/>
                <a:cs typeface="Calibri"/>
              </a:rPr>
              <a:t> </a:t>
            </a:r>
            <a:r>
              <a:rPr sz="2000" spc="-5" dirty="0">
                <a:solidFill>
                  <a:srgbClr val="032B4A"/>
                </a:solidFill>
                <a:latin typeface="Calibri"/>
                <a:cs typeface="Calibri"/>
              </a:rPr>
              <a:t>eligibility</a:t>
            </a:r>
            <a:endParaRPr sz="2000" dirty="0">
              <a:latin typeface="Calibri"/>
              <a:cs typeface="Calibri"/>
            </a:endParaRPr>
          </a:p>
          <a:p>
            <a:pPr>
              <a:lnSpc>
                <a:spcPct val="100000"/>
              </a:lnSpc>
              <a:spcBef>
                <a:spcPts val="20"/>
              </a:spcBef>
              <a:buClr>
                <a:srgbClr val="405B76"/>
              </a:buClr>
              <a:buFont typeface="Arial"/>
              <a:buChar char="•"/>
            </a:pPr>
            <a:endParaRPr sz="2900" dirty="0">
              <a:latin typeface="Times New Roman"/>
              <a:cs typeface="Times New Roman"/>
            </a:endParaRPr>
          </a:p>
          <a:p>
            <a:pPr marL="354965" marR="11430" indent="-342265">
              <a:lnSpc>
                <a:spcPct val="100000"/>
              </a:lnSpc>
              <a:spcBef>
                <a:spcPts val="5"/>
              </a:spcBef>
              <a:buClr>
                <a:srgbClr val="405B76"/>
              </a:buClr>
              <a:buFont typeface="Arial"/>
              <a:buChar char="•"/>
              <a:tabLst>
                <a:tab pos="354965" algn="l"/>
                <a:tab pos="355600" algn="l"/>
              </a:tabLst>
            </a:pPr>
            <a:r>
              <a:rPr lang="en-US" sz="2000" spc="-20" dirty="0">
                <a:solidFill>
                  <a:srgbClr val="032B4A"/>
                </a:solidFill>
                <a:latin typeface="Calibri"/>
                <a:cs typeface="Calibri"/>
              </a:rPr>
              <a:t>MassHire Merrimack Valley</a:t>
            </a:r>
            <a:r>
              <a:rPr sz="2000" spc="-20" dirty="0">
                <a:solidFill>
                  <a:srgbClr val="032B4A"/>
                </a:solidFill>
                <a:latin typeface="Calibri"/>
                <a:cs typeface="Calibri"/>
              </a:rPr>
              <a:t> </a:t>
            </a:r>
            <a:r>
              <a:rPr lang="en-US" sz="2000" spc="-20" dirty="0">
                <a:solidFill>
                  <a:srgbClr val="032B4A"/>
                </a:solidFill>
                <a:latin typeface="Calibri"/>
                <a:cs typeface="Calibri"/>
              </a:rPr>
              <a:t>WB </a:t>
            </a:r>
            <a:r>
              <a:rPr sz="2000" spc="-20" dirty="0">
                <a:solidFill>
                  <a:srgbClr val="032B4A"/>
                </a:solidFill>
                <a:latin typeface="Calibri"/>
                <a:cs typeface="Calibri"/>
              </a:rPr>
              <a:t>staff </a:t>
            </a:r>
            <a:r>
              <a:rPr sz="2000" spc="-5" dirty="0">
                <a:solidFill>
                  <a:srgbClr val="032B4A"/>
                </a:solidFill>
                <a:latin typeface="Calibri"/>
                <a:cs typeface="Calibri"/>
              </a:rPr>
              <a:t>will verify </a:t>
            </a:r>
            <a:r>
              <a:rPr sz="2000" dirty="0">
                <a:solidFill>
                  <a:srgbClr val="032B4A"/>
                </a:solidFill>
                <a:latin typeface="Calibri"/>
                <a:cs typeface="Calibri"/>
              </a:rPr>
              <a:t>and </a:t>
            </a:r>
            <a:r>
              <a:rPr sz="2000" spc="-5" dirty="0">
                <a:solidFill>
                  <a:srgbClr val="032B4A"/>
                </a:solidFill>
                <a:latin typeface="Calibri"/>
                <a:cs typeface="Calibri"/>
              </a:rPr>
              <a:t>confirm that youth </a:t>
            </a:r>
            <a:r>
              <a:rPr sz="2000" spc="-10" dirty="0">
                <a:solidFill>
                  <a:srgbClr val="032B4A"/>
                </a:solidFill>
                <a:latin typeface="Calibri"/>
                <a:cs typeface="Calibri"/>
              </a:rPr>
              <a:t>are </a:t>
            </a:r>
            <a:r>
              <a:rPr sz="2000" spc="-5" dirty="0">
                <a:solidFill>
                  <a:srgbClr val="032B4A"/>
                </a:solidFill>
                <a:latin typeface="Calibri"/>
                <a:cs typeface="Calibri"/>
              </a:rPr>
              <a:t>eligible </a:t>
            </a:r>
            <a:r>
              <a:rPr sz="2000" spc="-15" dirty="0">
                <a:solidFill>
                  <a:srgbClr val="032B4A"/>
                </a:solidFill>
                <a:latin typeface="Calibri"/>
                <a:cs typeface="Calibri"/>
              </a:rPr>
              <a:t>to </a:t>
            </a:r>
            <a:r>
              <a:rPr sz="2000" spc="-5" dirty="0">
                <a:solidFill>
                  <a:srgbClr val="032B4A"/>
                </a:solidFill>
                <a:latin typeface="Calibri"/>
                <a:cs typeface="Calibri"/>
              </a:rPr>
              <a:t>participate in WIOA  youth </a:t>
            </a:r>
            <a:r>
              <a:rPr sz="2000" dirty="0">
                <a:solidFill>
                  <a:srgbClr val="032B4A"/>
                </a:solidFill>
                <a:latin typeface="Calibri"/>
                <a:cs typeface="Calibri"/>
              </a:rPr>
              <a:t>services </a:t>
            </a:r>
            <a:r>
              <a:rPr sz="2000" spc="-5" dirty="0">
                <a:solidFill>
                  <a:srgbClr val="032B4A"/>
                </a:solidFill>
                <a:latin typeface="Calibri"/>
                <a:cs typeface="Calibri"/>
              </a:rPr>
              <a:t>through </a:t>
            </a:r>
            <a:r>
              <a:rPr sz="2000" dirty="0">
                <a:solidFill>
                  <a:srgbClr val="032B4A"/>
                </a:solidFill>
                <a:latin typeface="Calibri"/>
                <a:cs typeface="Calibri"/>
              </a:rPr>
              <a:t>an </a:t>
            </a:r>
            <a:r>
              <a:rPr sz="2000" spc="-10" dirty="0">
                <a:solidFill>
                  <a:srgbClr val="032B4A"/>
                </a:solidFill>
                <a:latin typeface="Calibri"/>
                <a:cs typeface="Calibri"/>
              </a:rPr>
              <a:t>examination </a:t>
            </a:r>
            <a:r>
              <a:rPr sz="2000" spc="-5" dirty="0">
                <a:solidFill>
                  <a:srgbClr val="032B4A"/>
                </a:solidFill>
                <a:latin typeface="Calibri"/>
                <a:cs typeface="Calibri"/>
              </a:rPr>
              <a:t>of documents collected by </a:t>
            </a:r>
            <a:r>
              <a:rPr sz="2000" dirty="0">
                <a:solidFill>
                  <a:srgbClr val="032B4A"/>
                </a:solidFill>
                <a:latin typeface="Calibri"/>
                <a:cs typeface="Calibri"/>
              </a:rPr>
              <a:t>the </a:t>
            </a:r>
            <a:r>
              <a:rPr sz="2000" spc="-30" dirty="0">
                <a:solidFill>
                  <a:srgbClr val="032B4A"/>
                </a:solidFill>
                <a:latin typeface="Calibri"/>
                <a:cs typeface="Calibri"/>
              </a:rPr>
              <a:t>Youth  </a:t>
            </a:r>
            <a:r>
              <a:rPr sz="2000" spc="-45" dirty="0">
                <a:solidFill>
                  <a:srgbClr val="032B4A"/>
                </a:solidFill>
                <a:latin typeface="Calibri"/>
                <a:cs typeface="Calibri"/>
              </a:rPr>
              <a:t>Vendor.</a:t>
            </a:r>
            <a:endParaRPr sz="2000" dirty="0">
              <a:latin typeface="Calibri"/>
              <a:cs typeface="Calibri"/>
            </a:endParaRPr>
          </a:p>
          <a:p>
            <a:pPr>
              <a:lnSpc>
                <a:spcPct val="100000"/>
              </a:lnSpc>
              <a:spcBef>
                <a:spcPts val="25"/>
              </a:spcBef>
              <a:buClr>
                <a:srgbClr val="405B76"/>
              </a:buClr>
              <a:buFont typeface="Arial"/>
              <a:buChar char="•"/>
            </a:pPr>
            <a:endParaRPr sz="2900" dirty="0">
              <a:latin typeface="Times New Roman"/>
              <a:cs typeface="Times New Roman"/>
            </a:endParaRPr>
          </a:p>
          <a:p>
            <a:pPr marL="354965" marR="343535" indent="-342265">
              <a:lnSpc>
                <a:spcPct val="100000"/>
              </a:lnSpc>
              <a:buClr>
                <a:srgbClr val="405B76"/>
              </a:buClr>
              <a:buFont typeface="Arial"/>
              <a:buChar char="•"/>
              <a:tabLst>
                <a:tab pos="354965" algn="l"/>
                <a:tab pos="355600" algn="l"/>
              </a:tabLst>
            </a:pPr>
            <a:r>
              <a:rPr sz="2000" spc="-10" dirty="0">
                <a:solidFill>
                  <a:srgbClr val="032B4A"/>
                </a:solidFill>
                <a:latin typeface="Calibri"/>
                <a:cs typeface="Calibri"/>
              </a:rPr>
              <a:t>Documentation </a:t>
            </a:r>
            <a:r>
              <a:rPr sz="2000" spc="-5" dirty="0">
                <a:solidFill>
                  <a:srgbClr val="032B4A"/>
                </a:solidFill>
                <a:latin typeface="Calibri"/>
                <a:cs typeface="Calibri"/>
              </a:rPr>
              <a:t>is </a:t>
            </a:r>
            <a:r>
              <a:rPr sz="2000" spc="-10" dirty="0">
                <a:solidFill>
                  <a:srgbClr val="032B4A"/>
                </a:solidFill>
                <a:latin typeface="Calibri"/>
                <a:cs typeface="Calibri"/>
              </a:rPr>
              <a:t>retained </a:t>
            </a:r>
            <a:r>
              <a:rPr sz="2000" spc="-5" dirty="0">
                <a:solidFill>
                  <a:srgbClr val="032B4A"/>
                </a:solidFill>
                <a:latin typeface="Calibri"/>
                <a:cs typeface="Calibri"/>
              </a:rPr>
              <a:t>in </a:t>
            </a:r>
            <a:r>
              <a:rPr sz="2000" dirty="0">
                <a:solidFill>
                  <a:srgbClr val="032B4A"/>
                </a:solidFill>
                <a:latin typeface="Calibri"/>
                <a:cs typeface="Calibri"/>
              </a:rPr>
              <a:t>a </a:t>
            </a:r>
            <a:r>
              <a:rPr sz="2000" spc="-10" dirty="0">
                <a:solidFill>
                  <a:srgbClr val="032B4A"/>
                </a:solidFill>
                <a:latin typeface="Calibri"/>
                <a:cs typeface="Calibri"/>
              </a:rPr>
              <a:t>hard </a:t>
            </a:r>
            <a:r>
              <a:rPr sz="2000" spc="-5" dirty="0">
                <a:solidFill>
                  <a:srgbClr val="032B4A"/>
                </a:solidFill>
                <a:latin typeface="Calibri"/>
                <a:cs typeface="Calibri"/>
              </a:rPr>
              <a:t>copy file </a:t>
            </a:r>
            <a:r>
              <a:rPr sz="2000" dirty="0">
                <a:solidFill>
                  <a:srgbClr val="032B4A"/>
                </a:solidFill>
                <a:latin typeface="Calibri"/>
                <a:cs typeface="Calibri"/>
              </a:rPr>
              <a:t>and </a:t>
            </a:r>
            <a:r>
              <a:rPr sz="2000" spc="-10" dirty="0">
                <a:solidFill>
                  <a:srgbClr val="032B4A"/>
                </a:solidFill>
                <a:latin typeface="Calibri"/>
                <a:cs typeface="Calibri"/>
              </a:rPr>
              <a:t>must </a:t>
            </a:r>
            <a:r>
              <a:rPr sz="2000" dirty="0">
                <a:solidFill>
                  <a:srgbClr val="032B4A"/>
                </a:solidFill>
                <a:latin typeface="Calibri"/>
                <a:cs typeface="Calibri"/>
              </a:rPr>
              <a:t>be </a:t>
            </a:r>
            <a:r>
              <a:rPr sz="2000" spc="-10" dirty="0">
                <a:solidFill>
                  <a:srgbClr val="032B4A"/>
                </a:solidFill>
                <a:latin typeface="Calibri"/>
                <a:cs typeface="Calibri"/>
              </a:rPr>
              <a:t>available </a:t>
            </a:r>
            <a:r>
              <a:rPr sz="2000" spc="-15" dirty="0">
                <a:solidFill>
                  <a:srgbClr val="032B4A"/>
                </a:solidFill>
                <a:latin typeface="Calibri"/>
                <a:cs typeface="Calibri"/>
              </a:rPr>
              <a:t>to </a:t>
            </a:r>
            <a:r>
              <a:rPr sz="2000" spc="-10" dirty="0">
                <a:solidFill>
                  <a:srgbClr val="032B4A"/>
                </a:solidFill>
                <a:latin typeface="Calibri"/>
                <a:cs typeface="Calibri"/>
              </a:rPr>
              <a:t>program,  </a:t>
            </a:r>
            <a:r>
              <a:rPr sz="2000" spc="-5" dirty="0">
                <a:solidFill>
                  <a:srgbClr val="032B4A"/>
                </a:solidFill>
                <a:latin typeface="Calibri"/>
                <a:cs typeface="Calibri"/>
              </a:rPr>
              <a:t>fiscal </a:t>
            </a:r>
            <a:r>
              <a:rPr sz="2000" spc="-10" dirty="0">
                <a:solidFill>
                  <a:srgbClr val="032B4A"/>
                </a:solidFill>
                <a:latin typeface="Calibri"/>
                <a:cs typeface="Calibri"/>
              </a:rPr>
              <a:t>monitors, </a:t>
            </a:r>
            <a:r>
              <a:rPr sz="2000" dirty="0">
                <a:solidFill>
                  <a:srgbClr val="032B4A"/>
                </a:solidFill>
                <a:latin typeface="Calibri"/>
                <a:cs typeface="Calibri"/>
              </a:rPr>
              <a:t>and </a:t>
            </a:r>
            <a:r>
              <a:rPr sz="2000" spc="-10" dirty="0">
                <a:solidFill>
                  <a:srgbClr val="032B4A"/>
                </a:solidFill>
                <a:latin typeface="Calibri"/>
                <a:cs typeface="Calibri"/>
              </a:rPr>
              <a:t>auditors </a:t>
            </a:r>
            <a:r>
              <a:rPr sz="2000" spc="-15" dirty="0">
                <a:solidFill>
                  <a:srgbClr val="032B4A"/>
                </a:solidFill>
                <a:latin typeface="Calibri"/>
                <a:cs typeface="Calibri"/>
              </a:rPr>
              <a:t>for </a:t>
            </a:r>
            <a:r>
              <a:rPr sz="2000" spc="-5" dirty="0">
                <a:solidFill>
                  <a:srgbClr val="032B4A"/>
                </a:solidFill>
                <a:latin typeface="Calibri"/>
                <a:cs typeface="Calibri"/>
              </a:rPr>
              <a:t>monitoring</a:t>
            </a:r>
            <a:r>
              <a:rPr sz="2000" spc="30" dirty="0">
                <a:solidFill>
                  <a:srgbClr val="032B4A"/>
                </a:solidFill>
                <a:latin typeface="Calibri"/>
                <a:cs typeface="Calibri"/>
              </a:rPr>
              <a:t> </a:t>
            </a:r>
            <a:r>
              <a:rPr sz="2000" spc="-5" dirty="0">
                <a:solidFill>
                  <a:srgbClr val="032B4A"/>
                </a:solidFill>
                <a:latin typeface="Calibri"/>
                <a:cs typeface="Calibri"/>
              </a:rPr>
              <a:t>purposes.</a:t>
            </a:r>
            <a:endParaRPr sz="2000" dirty="0">
              <a:latin typeface="Calibri"/>
              <a:cs typeface="Calibri"/>
            </a:endParaRPr>
          </a:p>
          <a:p>
            <a:pPr>
              <a:lnSpc>
                <a:spcPct val="100000"/>
              </a:lnSpc>
              <a:spcBef>
                <a:spcPts val="20"/>
              </a:spcBef>
              <a:buClr>
                <a:srgbClr val="405B76"/>
              </a:buClr>
              <a:buFont typeface="Arial"/>
              <a:buChar char="•"/>
            </a:pPr>
            <a:endParaRPr sz="2900" dirty="0">
              <a:latin typeface="Times New Roman"/>
              <a:cs typeface="Times New Roman"/>
            </a:endParaRPr>
          </a:p>
          <a:p>
            <a:pPr marL="354965" marR="5080" indent="-342265">
              <a:lnSpc>
                <a:spcPct val="100000"/>
              </a:lnSpc>
              <a:spcBef>
                <a:spcPts val="5"/>
              </a:spcBef>
              <a:buClr>
                <a:srgbClr val="405B76"/>
              </a:buClr>
              <a:buFont typeface="Arial"/>
              <a:buChar char="•"/>
              <a:tabLst>
                <a:tab pos="354965" algn="l"/>
                <a:tab pos="355600" algn="l"/>
              </a:tabLst>
            </a:pPr>
            <a:r>
              <a:rPr sz="2000" i="1" spc="-10" dirty="0">
                <a:solidFill>
                  <a:srgbClr val="032B4A"/>
                </a:solidFill>
                <a:latin typeface="Calibri"/>
                <a:cs typeface="Calibri"/>
              </a:rPr>
              <a:t>Acceptable forms </a:t>
            </a:r>
            <a:r>
              <a:rPr sz="2000" i="1" dirty="0">
                <a:solidFill>
                  <a:srgbClr val="032B4A"/>
                </a:solidFill>
                <a:latin typeface="Calibri"/>
                <a:cs typeface="Calibri"/>
              </a:rPr>
              <a:t>of </a:t>
            </a:r>
            <a:r>
              <a:rPr sz="2000" i="1" spc="-5" dirty="0">
                <a:solidFill>
                  <a:srgbClr val="032B4A"/>
                </a:solidFill>
                <a:latin typeface="Calibri"/>
                <a:cs typeface="Calibri"/>
              </a:rPr>
              <a:t>source documentation can </a:t>
            </a:r>
            <a:r>
              <a:rPr sz="2000" i="1" dirty="0">
                <a:solidFill>
                  <a:srgbClr val="032B4A"/>
                </a:solidFill>
                <a:latin typeface="Calibri"/>
                <a:cs typeface="Calibri"/>
              </a:rPr>
              <a:t>be </a:t>
            </a:r>
            <a:r>
              <a:rPr sz="2000" i="1" spc="-5" dirty="0">
                <a:solidFill>
                  <a:srgbClr val="032B4A"/>
                </a:solidFill>
                <a:latin typeface="Calibri"/>
                <a:cs typeface="Calibri"/>
              </a:rPr>
              <a:t>found in </a:t>
            </a:r>
            <a:r>
              <a:rPr sz="2000" i="1" spc="-10" dirty="0">
                <a:solidFill>
                  <a:srgbClr val="032B4A"/>
                </a:solidFill>
                <a:latin typeface="Calibri"/>
                <a:cs typeface="Calibri"/>
              </a:rPr>
              <a:t>MassWorkforce  </a:t>
            </a:r>
            <a:r>
              <a:rPr sz="2000" i="1" spc="-5" dirty="0">
                <a:solidFill>
                  <a:srgbClr val="032B4A"/>
                </a:solidFill>
                <a:latin typeface="Calibri"/>
                <a:cs typeface="Calibri"/>
              </a:rPr>
              <a:t>Issuance </a:t>
            </a:r>
            <a:r>
              <a:rPr sz="2000" i="1" u="heavy" dirty="0">
                <a:solidFill>
                  <a:srgbClr val="032B4A"/>
                </a:solidFill>
                <a:latin typeface="Calibri"/>
                <a:cs typeface="Calibri"/>
                <a:hlinkClick r:id="rId3"/>
              </a:rPr>
              <a:t>100 DCS </a:t>
            </a:r>
            <a:r>
              <a:rPr sz="2000" i="1" u="heavy" spc="-5" dirty="0">
                <a:solidFill>
                  <a:srgbClr val="032B4A"/>
                </a:solidFill>
                <a:latin typeface="Calibri"/>
                <a:cs typeface="Calibri"/>
                <a:hlinkClick r:id="rId3"/>
              </a:rPr>
              <a:t>19.101.</a:t>
            </a:r>
            <a:r>
              <a:rPr lang="en-US" sz="2000" i="1" u="heavy" spc="-5" dirty="0">
                <a:solidFill>
                  <a:srgbClr val="032B4A"/>
                </a:solidFill>
                <a:latin typeface="Calibri"/>
                <a:cs typeface="Calibri"/>
                <a:hlinkClick r:id="rId3"/>
              </a:rPr>
              <a:t>4</a:t>
            </a:r>
            <a:r>
              <a:rPr sz="2000" i="1" u="heavy" dirty="0">
                <a:solidFill>
                  <a:srgbClr val="032B4A"/>
                </a:solidFill>
                <a:latin typeface="Calibri"/>
                <a:cs typeface="Calibri"/>
                <a:hlinkClick r:id="rId3"/>
              </a:rPr>
              <a:t>: </a:t>
            </a:r>
            <a:r>
              <a:rPr sz="2000" i="1" u="heavy" spc="-10" dirty="0">
                <a:solidFill>
                  <a:srgbClr val="032B4A"/>
                </a:solidFill>
                <a:latin typeface="Calibri"/>
                <a:cs typeface="Calibri"/>
                <a:hlinkClick r:id="rId3"/>
              </a:rPr>
              <a:t>WIOA </a:t>
            </a:r>
            <a:r>
              <a:rPr sz="2000" i="1" u="heavy" spc="-5" dirty="0">
                <a:solidFill>
                  <a:srgbClr val="032B4A"/>
                </a:solidFill>
                <a:latin typeface="Calibri"/>
                <a:cs typeface="Calibri"/>
                <a:hlinkClick r:id="rId3"/>
              </a:rPr>
              <a:t>Title </a:t>
            </a:r>
            <a:r>
              <a:rPr sz="2000" i="1" u="heavy" dirty="0">
                <a:solidFill>
                  <a:srgbClr val="032B4A"/>
                </a:solidFill>
                <a:latin typeface="Calibri"/>
                <a:cs typeface="Calibri"/>
                <a:hlinkClick r:id="rId3"/>
              </a:rPr>
              <a:t>I </a:t>
            </a:r>
            <a:r>
              <a:rPr sz="2000" i="1" u="heavy" spc="-30" dirty="0">
                <a:solidFill>
                  <a:srgbClr val="032B4A"/>
                </a:solidFill>
                <a:latin typeface="Calibri"/>
                <a:cs typeface="Calibri"/>
                <a:hlinkClick r:id="rId3"/>
              </a:rPr>
              <a:t>Youth </a:t>
            </a:r>
            <a:r>
              <a:rPr sz="2000" i="1" u="heavy" spc="-5" dirty="0">
                <a:solidFill>
                  <a:srgbClr val="032B4A"/>
                </a:solidFill>
                <a:latin typeface="Calibri"/>
                <a:cs typeface="Calibri"/>
                <a:hlinkClick r:id="rId3"/>
              </a:rPr>
              <a:t>Eligibility </a:t>
            </a:r>
            <a:r>
              <a:rPr sz="2000" i="1" u="heavy" spc="-10" dirty="0">
                <a:solidFill>
                  <a:srgbClr val="032B4A"/>
                </a:solidFill>
                <a:latin typeface="Calibri"/>
                <a:cs typeface="Calibri"/>
                <a:hlinkClick r:id="rId3"/>
              </a:rPr>
              <a:t>Policy </a:t>
            </a:r>
            <a:r>
              <a:rPr sz="2000" i="1" dirty="0">
                <a:solidFill>
                  <a:srgbClr val="032B4A"/>
                </a:solidFill>
                <a:latin typeface="Calibri"/>
                <a:cs typeface="Calibri"/>
              </a:rPr>
              <a:t>and </a:t>
            </a:r>
            <a:r>
              <a:rPr lang="en-US" sz="2000" i="1" dirty="0">
                <a:solidFill>
                  <a:srgbClr val="032B4A"/>
                </a:solidFill>
                <a:latin typeface="Calibri"/>
                <a:cs typeface="Calibri"/>
              </a:rPr>
              <a:t>in the RFP attachments.</a:t>
            </a:r>
            <a:endParaRPr sz="2000" dirty="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062386" y="286080"/>
            <a:ext cx="5920105" cy="584200"/>
          </a:xfrm>
          <a:prstGeom prst="rect">
            <a:avLst/>
          </a:prstGeom>
        </p:spPr>
        <p:txBody>
          <a:bodyPr vert="horz" wrap="square" lIns="0" tIns="0" rIns="0" bIns="0" rtlCol="0">
            <a:spAutoFit/>
          </a:bodyPr>
          <a:lstStyle/>
          <a:p>
            <a:pPr marL="12700">
              <a:lnSpc>
                <a:spcPct val="100000"/>
              </a:lnSpc>
            </a:pPr>
            <a:r>
              <a:rPr sz="3600" spc="-10" dirty="0"/>
              <a:t>What </a:t>
            </a:r>
            <a:r>
              <a:rPr sz="3600" dirty="0"/>
              <a:t>is </a:t>
            </a:r>
            <a:r>
              <a:rPr sz="3600" spc="-10" dirty="0"/>
              <a:t>Low </a:t>
            </a:r>
            <a:r>
              <a:rPr sz="3600" spc="-5" dirty="0"/>
              <a:t>Income </a:t>
            </a:r>
            <a:r>
              <a:rPr sz="3600" spc="-25" dirty="0"/>
              <a:t>for</a:t>
            </a:r>
            <a:r>
              <a:rPr sz="3600" spc="-30" dirty="0"/>
              <a:t> </a:t>
            </a:r>
            <a:r>
              <a:rPr sz="3600" spc="-40" dirty="0"/>
              <a:t>WIOA?</a:t>
            </a:r>
            <a:endParaRPr sz="3600"/>
          </a:p>
        </p:txBody>
      </p:sp>
      <p:sp>
        <p:nvSpPr>
          <p:cNvPr id="11" name="object 11"/>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15</a:t>
            </a:fld>
            <a:endParaRPr spc="-5" dirty="0"/>
          </a:p>
        </p:txBody>
      </p:sp>
      <p:sp>
        <p:nvSpPr>
          <p:cNvPr id="8" name="object 8"/>
          <p:cNvSpPr txBox="1"/>
          <p:nvPr/>
        </p:nvSpPr>
        <p:spPr>
          <a:xfrm>
            <a:off x="78739" y="1248665"/>
            <a:ext cx="8907145" cy="635635"/>
          </a:xfrm>
          <a:prstGeom prst="rect">
            <a:avLst/>
          </a:prstGeom>
        </p:spPr>
        <p:txBody>
          <a:bodyPr vert="horz" wrap="square" lIns="0" tIns="0" rIns="0" bIns="0" rtlCol="0">
            <a:spAutoFit/>
          </a:bodyPr>
          <a:lstStyle/>
          <a:p>
            <a:pPr marL="12700" marR="5080" indent="-635">
              <a:lnSpc>
                <a:spcPct val="100000"/>
              </a:lnSpc>
            </a:pPr>
            <a:r>
              <a:rPr lang="en-US" sz="2000" dirty="0">
                <a:solidFill>
                  <a:srgbClr val="032B4A"/>
                </a:solidFill>
                <a:latin typeface="Calibri"/>
                <a:cs typeface="Calibri"/>
              </a:rPr>
              <a:t>A </a:t>
            </a:r>
            <a:r>
              <a:rPr lang="en-US" sz="2000" spc="-5" dirty="0">
                <a:solidFill>
                  <a:srgbClr val="032B4A"/>
                </a:solidFill>
                <a:latin typeface="Calibri"/>
                <a:cs typeface="Calibri"/>
              </a:rPr>
              <a:t>WIOA youth participant will </a:t>
            </a:r>
            <a:r>
              <a:rPr lang="en-US" sz="2000" dirty="0">
                <a:solidFill>
                  <a:srgbClr val="032B4A"/>
                </a:solidFill>
                <a:latin typeface="Calibri"/>
                <a:cs typeface="Calibri"/>
              </a:rPr>
              <a:t>be </a:t>
            </a:r>
            <a:r>
              <a:rPr lang="en-US" sz="2000" spc="-5" dirty="0">
                <a:solidFill>
                  <a:srgbClr val="032B4A"/>
                </a:solidFill>
                <a:latin typeface="Calibri"/>
                <a:cs typeface="Calibri"/>
              </a:rPr>
              <a:t>considered </a:t>
            </a:r>
            <a:r>
              <a:rPr lang="en-US" sz="2000" u="heavy" spc="-5" dirty="0">
                <a:solidFill>
                  <a:srgbClr val="032B4A"/>
                </a:solidFill>
                <a:latin typeface="Calibri"/>
                <a:cs typeface="Calibri"/>
              </a:rPr>
              <a:t>Low Income </a:t>
            </a:r>
            <a:r>
              <a:rPr lang="en-US" sz="2000" spc="-5" dirty="0">
                <a:solidFill>
                  <a:srgbClr val="032B4A"/>
                </a:solidFill>
                <a:latin typeface="Calibri"/>
                <a:cs typeface="Calibri"/>
              </a:rPr>
              <a:t>if their </a:t>
            </a:r>
            <a:r>
              <a:rPr lang="en-US" sz="2000" spc="-10" dirty="0">
                <a:solidFill>
                  <a:srgbClr val="032B4A"/>
                </a:solidFill>
                <a:latin typeface="Calibri"/>
                <a:cs typeface="Calibri"/>
              </a:rPr>
              <a:t>family </a:t>
            </a:r>
            <a:r>
              <a:rPr lang="en-US" sz="2000" spc="-5" dirty="0">
                <a:solidFill>
                  <a:srgbClr val="032B4A"/>
                </a:solidFill>
                <a:latin typeface="Calibri"/>
                <a:cs typeface="Calibri"/>
              </a:rPr>
              <a:t>income is </a:t>
            </a:r>
            <a:r>
              <a:rPr lang="en-US" sz="2000" spc="-15" dirty="0">
                <a:solidFill>
                  <a:srgbClr val="032B4A"/>
                </a:solidFill>
                <a:latin typeface="Calibri"/>
                <a:cs typeface="Calibri"/>
              </a:rPr>
              <a:t>at </a:t>
            </a:r>
            <a:r>
              <a:rPr lang="en-US" sz="2000" spc="-5" dirty="0">
                <a:solidFill>
                  <a:srgbClr val="032B4A"/>
                </a:solidFill>
                <a:latin typeface="Calibri"/>
                <a:cs typeface="Calibri"/>
              </a:rPr>
              <a:t>or  below </a:t>
            </a:r>
            <a:r>
              <a:rPr lang="en-US" sz="2000" dirty="0">
                <a:solidFill>
                  <a:srgbClr val="032B4A"/>
                </a:solidFill>
                <a:latin typeface="Calibri"/>
                <a:cs typeface="Calibri"/>
              </a:rPr>
              <a:t>70% </a:t>
            </a:r>
            <a:r>
              <a:rPr lang="en-US" sz="2000" spc="-5" dirty="0">
                <a:solidFill>
                  <a:srgbClr val="032B4A"/>
                </a:solidFill>
                <a:latin typeface="Calibri"/>
                <a:cs typeface="Calibri"/>
              </a:rPr>
              <a:t>of </a:t>
            </a:r>
            <a:r>
              <a:rPr lang="en-US" sz="2000" dirty="0">
                <a:solidFill>
                  <a:srgbClr val="032B4A"/>
                </a:solidFill>
                <a:latin typeface="Calibri"/>
                <a:cs typeface="Calibri"/>
              </a:rPr>
              <a:t>the </a:t>
            </a:r>
            <a:r>
              <a:rPr lang="en-US" sz="2000" spc="-10" dirty="0">
                <a:solidFill>
                  <a:srgbClr val="032B4A"/>
                </a:solidFill>
                <a:latin typeface="Calibri"/>
                <a:cs typeface="Calibri"/>
              </a:rPr>
              <a:t>Lower </a:t>
            </a:r>
            <a:r>
              <a:rPr lang="en-US" sz="2000" spc="-5" dirty="0">
                <a:solidFill>
                  <a:srgbClr val="032B4A"/>
                </a:solidFill>
                <a:latin typeface="Calibri"/>
                <a:cs typeface="Calibri"/>
              </a:rPr>
              <a:t>Living Standard</a:t>
            </a:r>
            <a:r>
              <a:rPr lang="en-US" sz="2000" spc="-60" dirty="0">
                <a:solidFill>
                  <a:srgbClr val="032B4A"/>
                </a:solidFill>
                <a:latin typeface="Calibri"/>
                <a:cs typeface="Calibri"/>
              </a:rPr>
              <a:t> </a:t>
            </a:r>
            <a:r>
              <a:rPr lang="en-US" sz="2000" spc="-5" dirty="0">
                <a:solidFill>
                  <a:srgbClr val="032B4A"/>
                </a:solidFill>
                <a:latin typeface="Calibri"/>
                <a:cs typeface="Calibri"/>
              </a:rPr>
              <a:t>(LLS):</a:t>
            </a:r>
            <a:endParaRPr lang="en-US" sz="2000" dirty="0">
              <a:latin typeface="Calibri"/>
              <a:cs typeface="Calibri"/>
            </a:endParaRPr>
          </a:p>
        </p:txBody>
      </p:sp>
      <p:pic>
        <p:nvPicPr>
          <p:cNvPr id="10" name="Picture 9">
            <a:extLst>
              <a:ext uri="{FF2B5EF4-FFF2-40B4-BE49-F238E27FC236}">
                <a16:creationId xmlns:a16="http://schemas.microsoft.com/office/drawing/2014/main" id="{4D7A93BC-9D3A-EA65-5307-1DC33858A319}"/>
              </a:ext>
            </a:extLst>
          </p:cNvPr>
          <p:cNvPicPr>
            <a:picLocks noChangeAspect="1"/>
          </p:cNvPicPr>
          <p:nvPr/>
        </p:nvPicPr>
        <p:blipFill>
          <a:blip r:embed="rId3"/>
          <a:stretch>
            <a:fillRect/>
          </a:stretch>
        </p:blipFill>
        <p:spPr>
          <a:xfrm>
            <a:off x="78739" y="1952420"/>
            <a:ext cx="8845310" cy="3928432"/>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998122" y="211912"/>
            <a:ext cx="4384675" cy="711835"/>
          </a:xfrm>
          <a:prstGeom prst="rect">
            <a:avLst/>
          </a:prstGeom>
        </p:spPr>
        <p:txBody>
          <a:bodyPr vert="horz" wrap="square" lIns="0" tIns="0" rIns="0" bIns="0" rtlCol="0">
            <a:spAutoFit/>
          </a:bodyPr>
          <a:lstStyle/>
          <a:p>
            <a:pPr marL="12700">
              <a:lnSpc>
                <a:spcPct val="100000"/>
              </a:lnSpc>
            </a:pPr>
            <a:r>
              <a:rPr lang="en-US" spc="-10" dirty="0"/>
              <a:t>Low </a:t>
            </a:r>
            <a:r>
              <a:rPr lang="en-US" spc="-5" dirty="0"/>
              <a:t>Income</a:t>
            </a:r>
            <a:r>
              <a:rPr lang="en-US" spc="-70" dirty="0"/>
              <a:t> </a:t>
            </a:r>
            <a:r>
              <a:rPr lang="en-US" spc="-20" dirty="0"/>
              <a:t>Status</a:t>
            </a: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16</a:t>
            </a:fld>
            <a:endParaRPr spc="-5" dirty="0"/>
          </a:p>
        </p:txBody>
      </p:sp>
      <p:sp>
        <p:nvSpPr>
          <p:cNvPr id="8" name="object 8"/>
          <p:cNvSpPr txBox="1"/>
          <p:nvPr/>
        </p:nvSpPr>
        <p:spPr>
          <a:xfrm>
            <a:off x="535940" y="1248664"/>
            <a:ext cx="8181340" cy="5370701"/>
          </a:xfrm>
          <a:prstGeom prst="rect">
            <a:avLst/>
          </a:prstGeom>
        </p:spPr>
        <p:txBody>
          <a:bodyPr vert="horz" wrap="square" lIns="0" tIns="0" rIns="0" bIns="0" rtlCol="0">
            <a:spAutoFit/>
          </a:bodyPr>
          <a:lstStyle/>
          <a:p>
            <a:pPr marL="12700" marR="115570">
              <a:lnSpc>
                <a:spcPct val="100000"/>
              </a:lnSpc>
            </a:pPr>
            <a:r>
              <a:rPr b="1" spc="-10" dirty="0">
                <a:solidFill>
                  <a:srgbClr val="032B4A"/>
                </a:solidFill>
                <a:latin typeface="Calibri"/>
                <a:cs typeface="Calibri"/>
              </a:rPr>
              <a:t>Participants </a:t>
            </a:r>
            <a:r>
              <a:rPr b="1" spc="-15" dirty="0">
                <a:solidFill>
                  <a:srgbClr val="032B4A"/>
                </a:solidFill>
                <a:latin typeface="Calibri"/>
                <a:cs typeface="Calibri"/>
              </a:rPr>
              <a:t>are </a:t>
            </a:r>
            <a:r>
              <a:rPr b="1" spc="-10" dirty="0">
                <a:solidFill>
                  <a:srgbClr val="032B4A"/>
                </a:solidFill>
                <a:latin typeface="Calibri"/>
                <a:cs typeface="Calibri"/>
              </a:rPr>
              <a:t>automatically </a:t>
            </a:r>
            <a:r>
              <a:rPr b="1" spc="-5" dirty="0">
                <a:solidFill>
                  <a:srgbClr val="032B4A"/>
                </a:solidFill>
                <a:latin typeface="Calibri"/>
                <a:cs typeface="Calibri"/>
              </a:rPr>
              <a:t>considered </a:t>
            </a:r>
            <a:r>
              <a:rPr b="1" dirty="0">
                <a:solidFill>
                  <a:srgbClr val="032B4A"/>
                </a:solidFill>
                <a:latin typeface="Calibri"/>
                <a:cs typeface="Calibri"/>
              </a:rPr>
              <a:t>low </a:t>
            </a:r>
            <a:r>
              <a:rPr b="1" spc="-5" dirty="0">
                <a:solidFill>
                  <a:srgbClr val="032B4A"/>
                </a:solidFill>
                <a:latin typeface="Calibri"/>
                <a:cs typeface="Calibri"/>
              </a:rPr>
              <a:t>income </a:t>
            </a:r>
            <a:r>
              <a:rPr b="1" dirty="0">
                <a:solidFill>
                  <a:srgbClr val="032B4A"/>
                </a:solidFill>
                <a:latin typeface="Calibri"/>
                <a:cs typeface="Calibri"/>
              </a:rPr>
              <a:t>if </a:t>
            </a:r>
            <a:r>
              <a:rPr b="1" spc="-5" dirty="0">
                <a:solidFill>
                  <a:srgbClr val="032B4A"/>
                </a:solidFill>
                <a:latin typeface="Calibri"/>
                <a:cs typeface="Calibri"/>
              </a:rPr>
              <a:t>they </a:t>
            </a:r>
            <a:r>
              <a:rPr b="1" spc="-15" dirty="0">
                <a:solidFill>
                  <a:srgbClr val="032B4A"/>
                </a:solidFill>
                <a:latin typeface="Calibri"/>
                <a:cs typeface="Calibri"/>
              </a:rPr>
              <a:t>have any </a:t>
            </a:r>
            <a:r>
              <a:rPr b="1" dirty="0">
                <a:solidFill>
                  <a:srgbClr val="032B4A"/>
                </a:solidFill>
                <a:latin typeface="Calibri"/>
                <a:cs typeface="Calibri"/>
              </a:rPr>
              <a:t>of the  </a:t>
            </a:r>
            <a:r>
              <a:rPr b="1" spc="-5" dirty="0">
                <a:solidFill>
                  <a:srgbClr val="032B4A"/>
                </a:solidFill>
                <a:latin typeface="Calibri"/>
                <a:cs typeface="Calibri"/>
              </a:rPr>
              <a:t>following</a:t>
            </a:r>
            <a:r>
              <a:rPr b="1" spc="-95" dirty="0">
                <a:solidFill>
                  <a:srgbClr val="032B4A"/>
                </a:solidFill>
                <a:latin typeface="Calibri"/>
                <a:cs typeface="Calibri"/>
              </a:rPr>
              <a:t> </a:t>
            </a:r>
            <a:r>
              <a:rPr b="1" spc="-10" dirty="0">
                <a:solidFill>
                  <a:srgbClr val="032B4A"/>
                </a:solidFill>
                <a:latin typeface="Calibri"/>
                <a:cs typeface="Calibri"/>
              </a:rPr>
              <a:t>barriers:</a:t>
            </a:r>
            <a:endParaRPr dirty="0">
              <a:latin typeface="Calibri"/>
              <a:cs typeface="Calibri"/>
            </a:endParaRPr>
          </a:p>
          <a:p>
            <a:pPr marL="460375" indent="-290513">
              <a:lnSpc>
                <a:spcPct val="100000"/>
              </a:lnSpc>
              <a:spcBef>
                <a:spcPts val="480"/>
              </a:spcBef>
              <a:buClr>
                <a:srgbClr val="405B76"/>
              </a:buClr>
              <a:buFont typeface="+mj-lt"/>
              <a:buAutoNum type="arabicPeriod"/>
              <a:tabLst>
                <a:tab pos="355600" algn="l"/>
                <a:tab pos="514350" algn="l"/>
              </a:tabLst>
            </a:pPr>
            <a:r>
              <a:rPr lang="en-US" spc="-10" dirty="0">
                <a:solidFill>
                  <a:srgbClr val="032B4A"/>
                </a:solidFill>
                <a:latin typeface="Calibri"/>
                <a:cs typeface="Calibri"/>
              </a:rPr>
              <a:t>Homeless/Runaway </a:t>
            </a:r>
            <a:r>
              <a:rPr lang="en-US" dirty="0">
                <a:solidFill>
                  <a:srgbClr val="032B4A"/>
                </a:solidFill>
                <a:latin typeface="Calibri"/>
                <a:cs typeface="Calibri"/>
              </a:rPr>
              <a:t>(as </a:t>
            </a:r>
            <a:r>
              <a:rPr lang="en-US" spc="-5" dirty="0">
                <a:solidFill>
                  <a:srgbClr val="032B4A"/>
                </a:solidFill>
                <a:latin typeface="Calibri"/>
                <a:cs typeface="Calibri"/>
              </a:rPr>
              <a:t>defined in McKinney</a:t>
            </a:r>
            <a:r>
              <a:rPr lang="en-US" spc="30" dirty="0">
                <a:solidFill>
                  <a:srgbClr val="032B4A"/>
                </a:solidFill>
                <a:latin typeface="Calibri"/>
                <a:cs typeface="Calibri"/>
              </a:rPr>
              <a:t> </a:t>
            </a:r>
            <a:r>
              <a:rPr lang="en-US" dirty="0">
                <a:solidFill>
                  <a:srgbClr val="032B4A"/>
                </a:solidFill>
                <a:latin typeface="Calibri"/>
                <a:cs typeface="Calibri"/>
              </a:rPr>
              <a:t>Act)</a:t>
            </a:r>
          </a:p>
          <a:p>
            <a:pPr marL="460375" indent="-290513">
              <a:lnSpc>
                <a:spcPct val="100000"/>
              </a:lnSpc>
              <a:spcBef>
                <a:spcPts val="480"/>
              </a:spcBef>
              <a:buClr>
                <a:srgbClr val="405B76"/>
              </a:buClr>
              <a:buFont typeface="+mj-lt"/>
              <a:buAutoNum type="arabicPeriod"/>
              <a:tabLst>
                <a:tab pos="355600" algn="l"/>
                <a:tab pos="514350" algn="l"/>
              </a:tabLst>
            </a:pP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A</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foster</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child</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on</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behalf</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of</a:t>
            </a:r>
            <a:r>
              <a:rPr lang="en-US" spc="-1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whom</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State</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or</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local</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government</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payments</a:t>
            </a:r>
            <a:r>
              <a:rPr lang="en-US" spc="-1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are</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10" dirty="0">
                <a:solidFill>
                  <a:schemeClr val="tx2"/>
                </a:solidFill>
                <a:effectLst/>
                <a:latin typeface="Calibri" panose="020F0502020204030204" pitchFamily="34" charset="0"/>
                <a:ea typeface="Symbol" panose="05050102010706020507" pitchFamily="18" charset="2"/>
                <a:cs typeface="Symbol" panose="05050102010706020507" pitchFamily="18" charset="2"/>
              </a:rPr>
              <a:t>made;</a:t>
            </a:r>
            <a:endParaRPr lang="en-US" dirty="0">
              <a:solidFill>
                <a:schemeClr val="tx2"/>
              </a:solidFill>
              <a:latin typeface="Calibri" panose="020F0502020204030204" pitchFamily="34" charset="0"/>
              <a:ea typeface="Symbol" panose="05050102010706020507" pitchFamily="18" charset="2"/>
              <a:cs typeface="Symbol" panose="05050102010706020507" pitchFamily="18" charset="2"/>
            </a:endParaRPr>
          </a:p>
          <a:p>
            <a:pPr marL="460375" indent="-290513">
              <a:lnSpc>
                <a:spcPct val="100000"/>
              </a:lnSpc>
              <a:spcBef>
                <a:spcPts val="480"/>
              </a:spcBef>
              <a:buClr>
                <a:srgbClr val="405B76"/>
              </a:buClr>
              <a:buFont typeface="+mj-lt"/>
              <a:buAutoNum type="arabicPeriod"/>
              <a:tabLst>
                <a:tab pos="355600" algn="l"/>
                <a:tab pos="514350" algn="l"/>
              </a:tabLst>
            </a:pP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An</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individual</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with</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a</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disability</a:t>
            </a:r>
            <a:r>
              <a:rPr lang="en-US" spc="-2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whose</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own</a:t>
            </a:r>
            <a:r>
              <a:rPr lang="en-US" spc="-1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income</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meets</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the</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low-income</a:t>
            </a:r>
            <a:r>
              <a:rPr lang="en-US" spc="-1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level</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for</a:t>
            </a:r>
            <a:r>
              <a:rPr lang="en-US" spc="-5"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eligibility</a:t>
            </a:r>
            <a:r>
              <a:rPr lang="en-US" spc="-20" dirty="0">
                <a:solidFill>
                  <a:schemeClr val="tx2"/>
                </a:solidFill>
                <a:effectLst/>
                <a:latin typeface="Calibri" panose="020F0502020204030204" pitchFamily="34" charset="0"/>
                <a:ea typeface="Symbol" panose="05050102010706020507" pitchFamily="18" charset="2"/>
                <a:cs typeface="Symbol" panose="05050102010706020507" pitchFamily="18" charset="2"/>
              </a:rPr>
              <a:t> </a:t>
            </a:r>
            <a:r>
              <a:rPr lang="en-US" spc="-10" dirty="0">
                <a:solidFill>
                  <a:schemeClr val="tx2"/>
                </a:solidFill>
                <a:effectLst/>
                <a:latin typeface="Calibri" panose="020F0502020204030204" pitchFamily="34" charset="0"/>
                <a:ea typeface="Symbol" panose="05050102010706020507" pitchFamily="18" charset="2"/>
                <a:cs typeface="Symbol" panose="05050102010706020507" pitchFamily="18" charset="2"/>
              </a:rPr>
              <a:t>purposes;</a:t>
            </a:r>
            <a:endParaRPr lang="en-US" dirty="0">
              <a:solidFill>
                <a:schemeClr val="tx2"/>
              </a:solidFill>
              <a:effectLst/>
              <a:latin typeface="Calibri"/>
              <a:ea typeface="Symbol" panose="05050102010706020507" pitchFamily="18" charset="2"/>
              <a:cs typeface="Calibri"/>
            </a:endParaRPr>
          </a:p>
          <a:p>
            <a:pPr marL="460375" indent="-290513">
              <a:lnSpc>
                <a:spcPct val="100000"/>
              </a:lnSpc>
              <a:spcBef>
                <a:spcPts val="480"/>
              </a:spcBef>
              <a:buClr>
                <a:srgbClr val="405B76"/>
              </a:buClr>
              <a:buFont typeface="+mj-lt"/>
              <a:buAutoNum type="arabicPeriod"/>
              <a:tabLst>
                <a:tab pos="355600" algn="l"/>
                <a:tab pos="514350" algn="l"/>
              </a:tabLst>
            </a:pPr>
            <a:r>
              <a:rPr lang="en-US" spc="-5" dirty="0">
                <a:solidFill>
                  <a:srgbClr val="032B4A"/>
                </a:solidFill>
                <a:latin typeface="Calibri"/>
                <a:cs typeface="Calibri"/>
              </a:rPr>
              <a:t>They </a:t>
            </a:r>
            <a:r>
              <a:rPr lang="en-US" spc="-10" dirty="0">
                <a:solidFill>
                  <a:srgbClr val="032B4A"/>
                </a:solidFill>
                <a:latin typeface="Calibri"/>
                <a:cs typeface="Calibri"/>
              </a:rPr>
              <a:t>are </a:t>
            </a:r>
            <a:r>
              <a:rPr lang="en-US" spc="-5" dirty="0">
                <a:solidFill>
                  <a:srgbClr val="032B4A"/>
                </a:solidFill>
                <a:latin typeface="Calibri"/>
                <a:cs typeface="Calibri"/>
              </a:rPr>
              <a:t>receiving </a:t>
            </a:r>
            <a:r>
              <a:rPr lang="en-US" dirty="0">
                <a:solidFill>
                  <a:srgbClr val="032B4A"/>
                </a:solidFill>
                <a:latin typeface="Calibri"/>
                <a:cs typeface="Calibri"/>
              </a:rPr>
              <a:t>public </a:t>
            </a:r>
            <a:r>
              <a:rPr lang="en-US" spc="-10" dirty="0">
                <a:solidFill>
                  <a:srgbClr val="032B4A"/>
                </a:solidFill>
                <a:latin typeface="Calibri"/>
                <a:cs typeface="Calibri"/>
              </a:rPr>
              <a:t>assistance </a:t>
            </a:r>
            <a:r>
              <a:rPr lang="en-US" spc="-25" dirty="0">
                <a:solidFill>
                  <a:srgbClr val="032B4A"/>
                </a:solidFill>
                <a:latin typeface="Calibri"/>
                <a:cs typeface="Calibri"/>
              </a:rPr>
              <a:t>(TAFDC, </a:t>
            </a:r>
            <a:r>
              <a:rPr lang="en-US" spc="-5" dirty="0">
                <a:solidFill>
                  <a:srgbClr val="032B4A"/>
                </a:solidFill>
                <a:latin typeface="Calibri"/>
                <a:cs typeface="Calibri"/>
              </a:rPr>
              <a:t>EAEDC, </a:t>
            </a:r>
            <a:r>
              <a:rPr lang="en-US" spc="-50" dirty="0">
                <a:solidFill>
                  <a:srgbClr val="032B4A"/>
                </a:solidFill>
                <a:latin typeface="Calibri"/>
                <a:cs typeface="Calibri"/>
              </a:rPr>
              <a:t>SNAP,</a:t>
            </a:r>
            <a:r>
              <a:rPr lang="en-US" spc="5" dirty="0">
                <a:solidFill>
                  <a:srgbClr val="032B4A"/>
                </a:solidFill>
                <a:latin typeface="Calibri"/>
                <a:cs typeface="Calibri"/>
              </a:rPr>
              <a:t> </a:t>
            </a:r>
            <a:r>
              <a:rPr lang="en-US" dirty="0">
                <a:solidFill>
                  <a:srgbClr val="032B4A"/>
                </a:solidFill>
                <a:latin typeface="Calibri"/>
                <a:cs typeface="Calibri"/>
              </a:rPr>
              <a:t>SSI)</a:t>
            </a:r>
          </a:p>
          <a:p>
            <a:pPr marL="460375" indent="-290513">
              <a:lnSpc>
                <a:spcPct val="100000"/>
              </a:lnSpc>
              <a:spcBef>
                <a:spcPts val="480"/>
              </a:spcBef>
              <a:buClr>
                <a:srgbClr val="405B76"/>
              </a:buClr>
              <a:buFont typeface="+mj-lt"/>
              <a:buAutoNum type="arabicPeriod"/>
              <a:tabLst>
                <a:tab pos="355600" algn="l"/>
                <a:tab pos="514350" algn="l"/>
              </a:tabLst>
            </a:pPr>
            <a:r>
              <a:rPr lang="en-US" dirty="0">
                <a:solidFill>
                  <a:srgbClr val="032B4A"/>
                </a:solidFill>
                <a:latin typeface="Calibri"/>
                <a:cs typeface="Calibri"/>
              </a:rPr>
              <a:t>Live in a high poverty area ( t</a:t>
            </a:r>
            <a:r>
              <a:rPr lang="en-US" dirty="0">
                <a:solidFill>
                  <a:schemeClr val="tx2"/>
                </a:solidFill>
                <a:latin typeface="Calibri"/>
                <a:cs typeface="Calibri"/>
              </a:rPr>
              <a:t>he Census Bureau defines a “poverty area” as a census track where at least 25% of the residents are economically disadvantaged)</a:t>
            </a:r>
          </a:p>
          <a:p>
            <a:pPr marL="460375" indent="-290513">
              <a:lnSpc>
                <a:spcPct val="100000"/>
              </a:lnSpc>
              <a:spcBef>
                <a:spcPts val="480"/>
              </a:spcBef>
              <a:buClr>
                <a:srgbClr val="405B76"/>
              </a:buClr>
              <a:buFont typeface="+mj-lt"/>
              <a:buAutoNum type="arabicPeriod"/>
              <a:tabLst>
                <a:tab pos="355600" algn="l"/>
                <a:tab pos="514350" algn="l"/>
              </a:tabLst>
            </a:pPr>
            <a:r>
              <a:rPr lang="en-US" dirty="0">
                <a:solidFill>
                  <a:schemeClr val="tx2"/>
                </a:solidFill>
                <a:latin typeface="Calibri"/>
                <a:cs typeface="Calibri"/>
              </a:rPr>
              <a:t>Income is at/below 70% of the Lower Living Standard (LLS), or below HHS poverty line for a family of one</a:t>
            </a:r>
          </a:p>
          <a:p>
            <a:pPr marL="460375" indent="-290513">
              <a:lnSpc>
                <a:spcPct val="100000"/>
              </a:lnSpc>
              <a:spcBef>
                <a:spcPts val="480"/>
              </a:spcBef>
              <a:buClr>
                <a:srgbClr val="405B76"/>
              </a:buClr>
              <a:buFont typeface="+mj-lt"/>
              <a:buAutoNum type="arabicPeriod"/>
              <a:tabLst>
                <a:tab pos="355600" algn="l"/>
                <a:tab pos="514350" algn="l"/>
              </a:tabLst>
            </a:pPr>
            <a:r>
              <a:rPr lang="en-US" dirty="0">
                <a:solidFill>
                  <a:schemeClr val="tx2"/>
                </a:solidFill>
                <a:latin typeface="Calibri"/>
                <a:cs typeface="Calibri"/>
              </a:rPr>
              <a:t>They are dependent on the income of their parent/guardian and total family income is at or below 70% of the Lower Living Standard (LLS)</a:t>
            </a:r>
          </a:p>
          <a:p>
            <a:pPr marL="460375" indent="-290513">
              <a:lnSpc>
                <a:spcPct val="100000"/>
              </a:lnSpc>
              <a:spcBef>
                <a:spcPts val="480"/>
              </a:spcBef>
              <a:buClr>
                <a:srgbClr val="405B76"/>
              </a:buClr>
              <a:buFont typeface="+mj-lt"/>
              <a:buAutoNum type="arabicPeriod"/>
              <a:tabLst>
                <a:tab pos="355600" algn="l"/>
                <a:tab pos="514350" algn="l"/>
              </a:tabLst>
            </a:pPr>
            <a:r>
              <a:rPr lang="en-US" spc="-5" dirty="0">
                <a:solidFill>
                  <a:srgbClr val="032B4A"/>
                </a:solidFill>
                <a:latin typeface="Calibri"/>
                <a:cs typeface="Calibri"/>
              </a:rPr>
              <a:t>They </a:t>
            </a:r>
            <a:r>
              <a:rPr lang="en-US" spc="-10" dirty="0">
                <a:solidFill>
                  <a:srgbClr val="032B4A"/>
                </a:solidFill>
                <a:latin typeface="Calibri"/>
                <a:cs typeface="Calibri"/>
              </a:rPr>
              <a:t>are </a:t>
            </a:r>
            <a:r>
              <a:rPr lang="en-US" b="1" i="1" spc="-5" dirty="0">
                <a:solidFill>
                  <a:srgbClr val="032B4A"/>
                </a:solidFill>
                <a:latin typeface="Calibri"/>
                <a:cs typeface="Calibri"/>
              </a:rPr>
              <a:t>in-school </a:t>
            </a:r>
            <a:r>
              <a:rPr lang="en-US" dirty="0">
                <a:solidFill>
                  <a:srgbClr val="032B4A"/>
                </a:solidFill>
                <a:latin typeface="Calibri"/>
                <a:cs typeface="Calibri"/>
              </a:rPr>
              <a:t>and </a:t>
            </a:r>
            <a:r>
              <a:rPr lang="en-US" spc="-5" dirty="0">
                <a:solidFill>
                  <a:srgbClr val="032B4A"/>
                </a:solidFill>
                <a:latin typeface="Calibri"/>
                <a:cs typeface="Calibri"/>
              </a:rPr>
              <a:t>on </a:t>
            </a:r>
            <a:r>
              <a:rPr lang="en-US" dirty="0">
                <a:solidFill>
                  <a:srgbClr val="032B4A"/>
                </a:solidFill>
                <a:latin typeface="Calibri"/>
                <a:cs typeface="Calibri"/>
              </a:rPr>
              <a:t>a </a:t>
            </a:r>
            <a:r>
              <a:rPr lang="en-US" spc="-10" dirty="0">
                <a:solidFill>
                  <a:srgbClr val="032B4A"/>
                </a:solidFill>
                <a:latin typeface="Calibri"/>
                <a:cs typeface="Calibri"/>
              </a:rPr>
              <a:t>free </a:t>
            </a:r>
            <a:r>
              <a:rPr lang="en-US" spc="-5" dirty="0">
                <a:solidFill>
                  <a:srgbClr val="032B4A"/>
                </a:solidFill>
                <a:latin typeface="Calibri"/>
                <a:cs typeface="Calibri"/>
              </a:rPr>
              <a:t>or reduced </a:t>
            </a:r>
            <a:r>
              <a:rPr lang="en-US" dirty="0">
                <a:solidFill>
                  <a:srgbClr val="032B4A"/>
                </a:solidFill>
                <a:latin typeface="Calibri"/>
                <a:cs typeface="Calibri"/>
              </a:rPr>
              <a:t>lunch </a:t>
            </a:r>
            <a:r>
              <a:rPr lang="en-US" spc="-15" dirty="0">
                <a:solidFill>
                  <a:srgbClr val="032B4A"/>
                </a:solidFill>
                <a:latin typeface="Calibri"/>
                <a:cs typeface="Calibri"/>
              </a:rPr>
              <a:t>program</a:t>
            </a:r>
            <a:r>
              <a:rPr lang="en-US" spc="-55" dirty="0">
                <a:solidFill>
                  <a:srgbClr val="032B4A"/>
                </a:solidFill>
                <a:latin typeface="Calibri"/>
                <a:cs typeface="Calibri"/>
              </a:rPr>
              <a:t> </a:t>
            </a:r>
            <a:r>
              <a:rPr lang="en-US" dirty="0">
                <a:solidFill>
                  <a:srgbClr val="032B4A"/>
                </a:solidFill>
                <a:latin typeface="Calibri"/>
                <a:cs typeface="Calibri"/>
              </a:rPr>
              <a:t>*</a:t>
            </a:r>
            <a:endParaRPr lang="en-US" dirty="0">
              <a:latin typeface="Calibri"/>
              <a:cs typeface="Calibri"/>
            </a:endParaRPr>
          </a:p>
          <a:p>
            <a:pPr marL="460375" indent="-290513">
              <a:lnSpc>
                <a:spcPct val="100000"/>
              </a:lnSpc>
              <a:spcBef>
                <a:spcPts val="480"/>
              </a:spcBef>
              <a:buChar char="*"/>
              <a:tabLst>
                <a:tab pos="197485" algn="l"/>
              </a:tabLst>
            </a:pPr>
            <a:r>
              <a:rPr lang="en-US" spc="-10" dirty="0">
                <a:solidFill>
                  <a:srgbClr val="032B4A"/>
                </a:solidFill>
                <a:latin typeface="Calibri"/>
                <a:cs typeface="Calibri"/>
              </a:rPr>
              <a:t>Free </a:t>
            </a:r>
            <a:r>
              <a:rPr lang="en-US" dirty="0">
                <a:solidFill>
                  <a:srgbClr val="032B4A"/>
                </a:solidFill>
                <a:latin typeface="Calibri"/>
                <a:cs typeface="Calibri"/>
              </a:rPr>
              <a:t>and </a:t>
            </a:r>
            <a:r>
              <a:rPr lang="en-US" spc="-5" dirty="0">
                <a:solidFill>
                  <a:srgbClr val="032B4A"/>
                </a:solidFill>
                <a:latin typeface="Calibri"/>
                <a:cs typeface="Calibri"/>
              </a:rPr>
              <a:t>Reduced-Price </a:t>
            </a:r>
            <a:r>
              <a:rPr lang="en-US" dirty="0">
                <a:solidFill>
                  <a:srgbClr val="032B4A"/>
                </a:solidFill>
                <a:latin typeface="Calibri"/>
                <a:cs typeface="Calibri"/>
              </a:rPr>
              <a:t>Lunch – </a:t>
            </a:r>
            <a:r>
              <a:rPr lang="en-US" spc="-5" dirty="0">
                <a:solidFill>
                  <a:srgbClr val="032B4A"/>
                </a:solidFill>
                <a:latin typeface="Calibri"/>
                <a:cs typeface="Calibri"/>
              </a:rPr>
              <a:t>Richard </a:t>
            </a:r>
            <a:r>
              <a:rPr lang="en-US" dirty="0">
                <a:solidFill>
                  <a:srgbClr val="032B4A"/>
                </a:solidFill>
                <a:latin typeface="Calibri"/>
                <a:cs typeface="Calibri"/>
              </a:rPr>
              <a:t>B. </a:t>
            </a:r>
            <a:r>
              <a:rPr lang="en-US" spc="-5" dirty="0">
                <a:solidFill>
                  <a:srgbClr val="032B4A"/>
                </a:solidFill>
                <a:latin typeface="Calibri"/>
                <a:cs typeface="Calibri"/>
              </a:rPr>
              <a:t>Russell National  </a:t>
            </a:r>
            <a:r>
              <a:rPr lang="en-US" dirty="0">
                <a:solidFill>
                  <a:srgbClr val="032B4A"/>
                </a:solidFill>
                <a:latin typeface="Calibri"/>
                <a:cs typeface="Calibri"/>
              </a:rPr>
              <a:t>School Lunch</a:t>
            </a:r>
            <a:r>
              <a:rPr lang="en-US" spc="-40" dirty="0">
                <a:solidFill>
                  <a:srgbClr val="032B4A"/>
                </a:solidFill>
                <a:latin typeface="Calibri"/>
                <a:cs typeface="Calibri"/>
              </a:rPr>
              <a:t> </a:t>
            </a:r>
            <a:r>
              <a:rPr lang="en-US" dirty="0">
                <a:solidFill>
                  <a:srgbClr val="032B4A"/>
                </a:solidFill>
                <a:latin typeface="Calibri"/>
                <a:cs typeface="Calibri"/>
              </a:rPr>
              <a:t>Act</a:t>
            </a:r>
            <a:endParaRPr lang="en-US" dirty="0">
              <a:latin typeface="Calibri"/>
              <a:cs typeface="Calibri"/>
            </a:endParaRPr>
          </a:p>
          <a:p>
            <a:pPr marL="367665">
              <a:lnSpc>
                <a:spcPct val="100000"/>
              </a:lnSpc>
              <a:spcBef>
                <a:spcPts val="430"/>
              </a:spcBef>
            </a:pPr>
            <a:endParaRPr sz="1800" dirty="0">
              <a:latin typeface="Calibri"/>
              <a:cs typeface="Calibri"/>
            </a:endParaRPr>
          </a:p>
          <a:p>
            <a:pPr marL="12700">
              <a:lnSpc>
                <a:spcPct val="100000"/>
              </a:lnSpc>
              <a:spcBef>
                <a:spcPts val="470"/>
              </a:spcBef>
            </a:pPr>
            <a:r>
              <a:rPr sz="1600" i="1" spc="-10" dirty="0">
                <a:solidFill>
                  <a:srgbClr val="032B4A"/>
                </a:solidFill>
                <a:latin typeface="Calibri"/>
                <a:cs typeface="Calibri"/>
              </a:rPr>
              <a:t>.</a:t>
            </a:r>
            <a:endParaRPr sz="1600" dirty="0">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423574" y="286080"/>
            <a:ext cx="5277485" cy="584200"/>
          </a:xfrm>
          <a:prstGeom prst="rect">
            <a:avLst/>
          </a:prstGeom>
        </p:spPr>
        <p:txBody>
          <a:bodyPr vert="horz" wrap="square" lIns="0" tIns="0" rIns="0" bIns="0" rtlCol="0">
            <a:spAutoFit/>
          </a:bodyPr>
          <a:lstStyle/>
          <a:p>
            <a:pPr marL="12700">
              <a:lnSpc>
                <a:spcPct val="100000"/>
              </a:lnSpc>
            </a:pPr>
            <a:r>
              <a:rPr sz="3600" spc="-15" dirty="0"/>
              <a:t>WIOA </a:t>
            </a:r>
            <a:r>
              <a:rPr sz="3600" dirty="0"/>
              <a:t>14 </a:t>
            </a:r>
            <a:r>
              <a:rPr sz="3600" spc="-20" dirty="0"/>
              <a:t>Program</a:t>
            </a:r>
            <a:r>
              <a:rPr sz="3600" spc="-65" dirty="0"/>
              <a:t> </a:t>
            </a:r>
            <a:r>
              <a:rPr sz="3600" spc="-10" dirty="0"/>
              <a:t>Elements</a:t>
            </a:r>
            <a:endParaRPr sz="36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17</a:t>
            </a:fld>
            <a:endParaRPr spc="-5" dirty="0"/>
          </a:p>
        </p:txBody>
      </p:sp>
      <p:sp>
        <p:nvSpPr>
          <p:cNvPr id="8" name="object 8"/>
          <p:cNvSpPr txBox="1"/>
          <p:nvPr/>
        </p:nvSpPr>
        <p:spPr>
          <a:xfrm>
            <a:off x="78739" y="1249171"/>
            <a:ext cx="8867140" cy="4652684"/>
          </a:xfrm>
          <a:prstGeom prst="rect">
            <a:avLst/>
          </a:prstGeom>
        </p:spPr>
        <p:txBody>
          <a:bodyPr vert="horz" wrap="square" lIns="0" tIns="0" rIns="0" bIns="0" rtlCol="0">
            <a:spAutoFit/>
          </a:bodyPr>
          <a:lstStyle/>
          <a:p>
            <a:pPr marL="285750" marR="12065" indent="-285750">
              <a:lnSpc>
                <a:spcPts val="2810"/>
              </a:lnSpc>
              <a:buClr>
                <a:srgbClr val="405B76"/>
              </a:buClr>
              <a:buFont typeface="Arial" panose="020B0604020202020204" pitchFamily="34" charset="0"/>
              <a:buChar char="•"/>
              <a:tabLst>
                <a:tab pos="298450" algn="l"/>
                <a:tab pos="299085" algn="l"/>
              </a:tabLst>
            </a:pPr>
            <a:r>
              <a:rPr lang="en-US" sz="2200" dirty="0">
                <a:solidFill>
                  <a:srgbClr val="152D49"/>
                </a:solidFill>
                <a:effectLst/>
                <a:latin typeface="Calibri" panose="020F0502020204030204" pitchFamily="34" charset="0"/>
                <a:ea typeface="Calibri" panose="020F0502020204030204" pitchFamily="34" charset="0"/>
              </a:rPr>
              <a:t>The</a:t>
            </a:r>
            <a:r>
              <a:rPr lang="en-US" sz="2200" spc="-1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Workforce</a:t>
            </a:r>
            <a:r>
              <a:rPr lang="en-US" sz="2200" spc="-25"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Innovation</a:t>
            </a:r>
            <a:r>
              <a:rPr lang="en-US" sz="2200" spc="-1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and</a:t>
            </a:r>
            <a:r>
              <a:rPr lang="en-US" sz="2200" spc="-1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Opportunity</a:t>
            </a:r>
            <a:r>
              <a:rPr lang="en-US" sz="2200" spc="-3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Act (WIOA</a:t>
            </a:r>
            <a:r>
              <a:rPr lang="en-US" sz="2200" spc="-1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Sec.</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123)</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lists</a:t>
            </a:r>
            <a:r>
              <a:rPr lang="en-US" sz="2200" spc="-10"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14</a:t>
            </a:r>
            <a:r>
              <a:rPr lang="en-US" sz="2200" b="1" spc="-10"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program</a:t>
            </a:r>
            <a:r>
              <a:rPr lang="en-US" sz="2200" b="1" spc="-20"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elements </a:t>
            </a:r>
            <a:r>
              <a:rPr lang="en-US" sz="2200" dirty="0">
                <a:solidFill>
                  <a:srgbClr val="152D49"/>
                </a:solidFill>
                <a:effectLst/>
                <a:latin typeface="Calibri" panose="020F0502020204030204" pitchFamily="34" charset="0"/>
                <a:ea typeface="Calibri" panose="020F0502020204030204" pitchFamily="34" charset="0"/>
              </a:rPr>
              <a:t>that</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must</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be</a:t>
            </a:r>
            <a:r>
              <a:rPr lang="en-US" sz="2200" spc="-1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made available to eligible youth in order to support the attainment of a secondary school diploma or its recognized equivalent, entry into postsecondary education, occupational skills training, employment, and career</a:t>
            </a:r>
            <a:r>
              <a:rPr lang="en-US" sz="2200" spc="20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readiness for participants.</a:t>
            </a:r>
          </a:p>
          <a:p>
            <a:pPr marL="285750" marR="12065" indent="-285750">
              <a:lnSpc>
                <a:spcPts val="2810"/>
              </a:lnSpc>
              <a:buClr>
                <a:srgbClr val="405B76"/>
              </a:buClr>
              <a:buFont typeface="Arial" panose="020B0604020202020204" pitchFamily="34" charset="0"/>
              <a:buChar char="•"/>
              <a:tabLst>
                <a:tab pos="298450" algn="l"/>
                <a:tab pos="299085" algn="l"/>
              </a:tabLst>
            </a:pPr>
            <a:endParaRPr lang="en-US" sz="2200" dirty="0">
              <a:solidFill>
                <a:srgbClr val="152D49"/>
              </a:solidFill>
              <a:latin typeface="Calibri" panose="020F0502020204030204" pitchFamily="34" charset="0"/>
              <a:ea typeface="Calibri" panose="020F0502020204030204" pitchFamily="34" charset="0"/>
            </a:endParaRPr>
          </a:p>
          <a:p>
            <a:pPr marL="285750" marR="12065" indent="-285750">
              <a:lnSpc>
                <a:spcPts val="2810"/>
              </a:lnSpc>
              <a:buClr>
                <a:srgbClr val="405B76"/>
              </a:buClr>
              <a:buFont typeface="Arial" panose="020B0604020202020204" pitchFamily="34" charset="0"/>
              <a:buChar char="•"/>
              <a:tabLst>
                <a:tab pos="298450" algn="l"/>
                <a:tab pos="299085" algn="l"/>
              </a:tabLst>
            </a:pPr>
            <a:r>
              <a:rPr lang="en-US" sz="2200" dirty="0">
                <a:solidFill>
                  <a:srgbClr val="152D49"/>
                </a:solidFill>
                <a:effectLst/>
                <a:latin typeface="Calibri" panose="020F0502020204030204" pitchFamily="34" charset="0"/>
                <a:ea typeface="Calibri" panose="020F0502020204030204" pitchFamily="34" charset="0"/>
              </a:rPr>
              <a:t>Applicants are encouraged to but are not required to provide all 14 elements on- site, however, all elements must be available locally, if a youth is assessed and requires those services.</a:t>
            </a:r>
          </a:p>
          <a:p>
            <a:pPr marL="285750" marR="12065" indent="-285750">
              <a:lnSpc>
                <a:spcPts val="2810"/>
              </a:lnSpc>
              <a:buClr>
                <a:srgbClr val="405B76"/>
              </a:buClr>
              <a:buFont typeface="Arial" panose="020B0604020202020204" pitchFamily="34" charset="0"/>
              <a:buChar char="•"/>
              <a:tabLst>
                <a:tab pos="298450" algn="l"/>
                <a:tab pos="299085" algn="l"/>
              </a:tabLst>
            </a:pPr>
            <a:endParaRPr lang="en-US" sz="2200" dirty="0">
              <a:solidFill>
                <a:srgbClr val="152D49"/>
              </a:solidFill>
              <a:latin typeface="Calibri" panose="020F0502020204030204" pitchFamily="34" charset="0"/>
              <a:ea typeface="Calibri" panose="020F0502020204030204" pitchFamily="34" charset="0"/>
            </a:endParaRPr>
          </a:p>
          <a:p>
            <a:pPr marL="285750" marR="12065" indent="-285750">
              <a:lnSpc>
                <a:spcPts val="2810"/>
              </a:lnSpc>
              <a:buClr>
                <a:srgbClr val="405B76"/>
              </a:buClr>
              <a:buFont typeface="Arial" panose="020B0604020202020204" pitchFamily="34" charset="0"/>
              <a:buChar char="•"/>
              <a:tabLst>
                <a:tab pos="298450" algn="l"/>
                <a:tab pos="299085" algn="l"/>
              </a:tabLst>
            </a:pPr>
            <a:r>
              <a:rPr lang="en-US" sz="2200" dirty="0">
                <a:solidFill>
                  <a:srgbClr val="152D49"/>
                </a:solidFill>
                <a:effectLst/>
                <a:latin typeface="Calibri" panose="020F0502020204030204" pitchFamily="34" charset="0"/>
                <a:ea typeface="Calibri" panose="020F0502020204030204" pitchFamily="34" charset="0"/>
              </a:rPr>
              <a:t>The</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MMVWB</a:t>
            </a:r>
            <a:r>
              <a:rPr lang="en-US" sz="2200" spc="-15"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requires</a:t>
            </a:r>
            <a:r>
              <a:rPr lang="en-US" sz="2200" spc="-20" dirty="0">
                <a:solidFill>
                  <a:srgbClr val="152D49"/>
                </a:solidFill>
                <a:effectLst/>
                <a:latin typeface="Calibri" panose="020F0502020204030204" pitchFamily="34" charset="0"/>
                <a:ea typeface="Calibri" panose="020F0502020204030204" pitchFamily="34" charset="0"/>
              </a:rPr>
              <a:t> </a:t>
            </a:r>
            <a:r>
              <a:rPr lang="en-US" sz="2200" dirty="0">
                <a:solidFill>
                  <a:srgbClr val="152D49"/>
                </a:solidFill>
                <a:effectLst/>
                <a:latin typeface="Calibri" panose="020F0502020204030204" pitchFamily="34" charset="0"/>
                <a:ea typeface="Calibri" panose="020F0502020204030204" pitchFamily="34" charset="0"/>
              </a:rPr>
              <a:t>that WIOA</a:t>
            </a:r>
            <a:r>
              <a:rPr lang="en-US" sz="2200" spc="-25" dirty="0">
                <a:solidFill>
                  <a:srgbClr val="152D49"/>
                </a:solidFill>
                <a:effectLst/>
                <a:latin typeface="Calibri" panose="020F0502020204030204" pitchFamily="34" charset="0"/>
                <a:ea typeface="Calibri" panose="020F0502020204030204" pitchFamily="34" charset="0"/>
              </a:rPr>
              <a:t> Youth Tile I </a:t>
            </a:r>
            <a:r>
              <a:rPr lang="en-US" sz="2200" dirty="0">
                <a:solidFill>
                  <a:srgbClr val="152D49"/>
                </a:solidFill>
                <a:effectLst/>
                <a:latin typeface="Calibri" panose="020F0502020204030204" pitchFamily="34" charset="0"/>
                <a:ea typeface="Calibri" panose="020F0502020204030204" pitchFamily="34" charset="0"/>
              </a:rPr>
              <a:t>Vendor’s</a:t>
            </a:r>
            <a:r>
              <a:rPr lang="en-US" sz="2200" spc="-5"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provide</a:t>
            </a:r>
            <a:r>
              <a:rPr lang="en-US" sz="2200" b="1" spc="-15" dirty="0">
                <a:solidFill>
                  <a:srgbClr val="152D49"/>
                </a:solidFill>
                <a:effectLst/>
                <a:latin typeface="Calibri" panose="020F0502020204030204" pitchFamily="34" charset="0"/>
                <a:ea typeface="Calibri" panose="020F0502020204030204" pitchFamily="34" charset="0"/>
              </a:rPr>
              <a:t> </a:t>
            </a:r>
            <a:r>
              <a:rPr lang="en-US" sz="2200" b="1" i="1" dirty="0">
                <a:solidFill>
                  <a:srgbClr val="152D49"/>
                </a:solidFill>
                <a:effectLst/>
                <a:latin typeface="Calibri" panose="020F0502020204030204" pitchFamily="34" charset="0"/>
                <a:ea typeface="Calibri" panose="020F0502020204030204" pitchFamily="34" charset="0"/>
              </a:rPr>
              <a:t>all</a:t>
            </a:r>
            <a:r>
              <a:rPr lang="en-US" sz="2200" b="1" i="1" spc="-20"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the</a:t>
            </a:r>
            <a:r>
              <a:rPr lang="en-US" sz="2200" b="1" spc="-15" dirty="0">
                <a:solidFill>
                  <a:srgbClr val="152D49"/>
                </a:solidFill>
                <a:effectLst/>
                <a:latin typeface="Calibri" panose="020F0502020204030204" pitchFamily="34" charset="0"/>
                <a:ea typeface="Calibri" panose="020F0502020204030204" pitchFamily="34" charset="0"/>
              </a:rPr>
              <a:t> </a:t>
            </a:r>
            <a:r>
              <a:rPr lang="en-US" sz="2200" b="1" i="1" u="sng" dirty="0">
                <a:solidFill>
                  <a:srgbClr val="152D49"/>
                </a:solidFill>
                <a:effectLst/>
                <a:latin typeface="Calibri" panose="020F0502020204030204" pitchFamily="34" charset="0"/>
                <a:ea typeface="Calibri" panose="020F0502020204030204" pitchFamily="34" charset="0"/>
              </a:rPr>
              <a:t>mandatory</a:t>
            </a:r>
            <a:r>
              <a:rPr lang="en-US" sz="2200" b="1" i="1" u="sng" spc="-10" dirty="0">
                <a:solidFill>
                  <a:srgbClr val="152D49"/>
                </a:solidFill>
                <a:effectLst/>
                <a:latin typeface="Calibri" panose="020F0502020204030204" pitchFamily="34" charset="0"/>
                <a:ea typeface="Calibri" panose="020F0502020204030204" pitchFamily="34" charset="0"/>
              </a:rPr>
              <a:t> </a:t>
            </a:r>
            <a:r>
              <a:rPr lang="en-US" sz="2200" b="1" i="1" u="sng" dirty="0">
                <a:solidFill>
                  <a:srgbClr val="152D49"/>
                </a:solidFill>
                <a:effectLst/>
                <a:latin typeface="Calibri" panose="020F0502020204030204" pitchFamily="34" charset="0"/>
                <a:ea typeface="Calibri" panose="020F0502020204030204" pitchFamily="34" charset="0"/>
              </a:rPr>
              <a:t>(M)</a:t>
            </a:r>
            <a:r>
              <a:rPr lang="en-US" sz="2200" b="1" i="1" spc="-15" dirty="0">
                <a:solidFill>
                  <a:srgbClr val="152D49"/>
                </a:solidFill>
                <a:effectLst/>
                <a:latin typeface="Calibri" panose="020F0502020204030204" pitchFamily="34" charset="0"/>
                <a:ea typeface="Calibri" panose="020F0502020204030204" pitchFamily="34" charset="0"/>
              </a:rPr>
              <a:t> </a:t>
            </a:r>
            <a:r>
              <a:rPr lang="en-US" sz="2200" b="1" i="1" dirty="0">
                <a:solidFill>
                  <a:srgbClr val="152D49"/>
                </a:solidFill>
                <a:effectLst/>
                <a:latin typeface="Calibri" panose="020F0502020204030204" pitchFamily="34" charset="0"/>
                <a:ea typeface="Calibri" panose="020F0502020204030204" pitchFamily="34" charset="0"/>
              </a:rPr>
              <a:t>elements</a:t>
            </a:r>
            <a:r>
              <a:rPr lang="en-US" sz="2200" b="1" i="1" spc="-15" dirty="0">
                <a:solidFill>
                  <a:srgbClr val="152D49"/>
                </a:solidFill>
                <a:effectLst/>
                <a:latin typeface="Calibri" panose="020F0502020204030204" pitchFamily="34" charset="0"/>
                <a:ea typeface="Calibri" panose="020F0502020204030204" pitchFamily="34" charset="0"/>
              </a:rPr>
              <a:t> </a:t>
            </a:r>
            <a:r>
              <a:rPr lang="en-US" sz="2200" b="1" i="1" dirty="0">
                <a:solidFill>
                  <a:srgbClr val="152D49"/>
                </a:solidFill>
                <a:effectLst/>
                <a:latin typeface="Calibri" panose="020F0502020204030204" pitchFamily="34" charset="0"/>
                <a:ea typeface="Calibri" panose="020F0502020204030204" pitchFamily="34" charset="0"/>
              </a:rPr>
              <a:t>(6) for Out-of-School youth and (5) for In-School youth</a:t>
            </a:r>
            <a:r>
              <a:rPr lang="en-US" sz="2200" b="1" i="1" spc="-15" dirty="0">
                <a:solidFill>
                  <a:srgbClr val="152D49"/>
                </a:solidFill>
                <a:effectLst/>
                <a:latin typeface="Calibri" panose="020F0502020204030204" pitchFamily="34" charset="0"/>
                <a:ea typeface="Calibri" panose="020F0502020204030204" pitchFamily="34" charset="0"/>
              </a:rPr>
              <a:t> </a:t>
            </a:r>
            <a:r>
              <a:rPr lang="en-US" sz="2200" b="1" dirty="0">
                <a:solidFill>
                  <a:srgbClr val="152D49"/>
                </a:solidFill>
                <a:effectLst/>
                <a:latin typeface="Calibri" panose="020F0502020204030204" pitchFamily="34" charset="0"/>
                <a:ea typeface="Calibri" panose="020F0502020204030204" pitchFamily="34" charset="0"/>
              </a:rPr>
              <a:t>highlighted below, in your program design.</a:t>
            </a:r>
            <a:endParaRPr lang="en-US" sz="2200" dirty="0">
              <a:solidFill>
                <a:srgbClr val="152D49"/>
              </a:solidFill>
              <a:effectLst/>
              <a:latin typeface="Calibri" panose="020F0502020204030204" pitchFamily="34" charset="0"/>
              <a:ea typeface="Calibri" panose="020F050202020403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476629" y="305753"/>
            <a:ext cx="8210170" cy="553998"/>
          </a:xfrm>
          <a:prstGeom prst="rect">
            <a:avLst/>
          </a:prstGeom>
        </p:spPr>
        <p:txBody>
          <a:bodyPr vert="horz" wrap="square" lIns="0" tIns="0" rIns="0" bIns="0" rtlCol="0">
            <a:spAutoFit/>
          </a:bodyPr>
          <a:lstStyle/>
          <a:p>
            <a:pPr marL="12700">
              <a:lnSpc>
                <a:spcPct val="100000"/>
              </a:lnSpc>
            </a:pPr>
            <a:r>
              <a:rPr sz="3600" spc="-10" dirty="0"/>
              <a:t>List </a:t>
            </a:r>
            <a:r>
              <a:rPr sz="3600" spc="-5" dirty="0"/>
              <a:t>of </a:t>
            </a:r>
            <a:r>
              <a:rPr sz="3600" spc="-10" dirty="0"/>
              <a:t>Mandatory </a:t>
            </a:r>
            <a:r>
              <a:rPr lang="en-US" sz="3600" spc="-10" dirty="0"/>
              <a:t>Six (6) </a:t>
            </a:r>
            <a:r>
              <a:rPr sz="3600" spc="-20" dirty="0"/>
              <a:t>Program</a:t>
            </a:r>
            <a:r>
              <a:rPr sz="3600" spc="-35" dirty="0"/>
              <a:t> </a:t>
            </a:r>
            <a:r>
              <a:rPr sz="3600" spc="-10" dirty="0"/>
              <a:t>Elements</a:t>
            </a:r>
            <a:endParaRPr sz="3600"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18</a:t>
            </a:fld>
            <a:endParaRPr spc="-5" dirty="0"/>
          </a:p>
        </p:txBody>
      </p:sp>
      <p:sp>
        <p:nvSpPr>
          <p:cNvPr id="8" name="object 8"/>
          <p:cNvSpPr txBox="1"/>
          <p:nvPr/>
        </p:nvSpPr>
        <p:spPr>
          <a:xfrm>
            <a:off x="78729" y="1203452"/>
            <a:ext cx="8373745" cy="5019323"/>
          </a:xfrm>
          <a:prstGeom prst="rect">
            <a:avLst/>
          </a:prstGeom>
        </p:spPr>
        <p:txBody>
          <a:bodyPr vert="horz" wrap="square" lIns="0" tIns="0" rIns="0" bIns="0" rtlCol="0">
            <a:spAutoFit/>
          </a:bodyPr>
          <a:lstStyle/>
          <a:p>
            <a:pPr marL="463550" indent="-351790">
              <a:lnSpc>
                <a:spcPct val="100000"/>
              </a:lnSpc>
              <a:buAutoNum type="arabicPeriod"/>
              <a:tabLst>
                <a:tab pos="464184" algn="l"/>
              </a:tabLst>
            </a:pPr>
            <a:endParaRPr lang="en-US" sz="2800" spc="-25" dirty="0">
              <a:solidFill>
                <a:srgbClr val="032B4A"/>
              </a:solidFill>
              <a:latin typeface="Calibri"/>
              <a:cs typeface="Calibri"/>
            </a:endParaRPr>
          </a:p>
          <a:p>
            <a:pPr marL="463550" indent="-351790">
              <a:lnSpc>
                <a:spcPct val="100000"/>
              </a:lnSpc>
              <a:buAutoNum type="arabicPeriod"/>
              <a:tabLst>
                <a:tab pos="464184" algn="l"/>
              </a:tabLst>
            </a:pPr>
            <a:r>
              <a:rPr sz="2800" spc="-25" dirty="0">
                <a:solidFill>
                  <a:srgbClr val="032B4A"/>
                </a:solidFill>
                <a:latin typeface="Calibri"/>
                <a:cs typeface="Calibri"/>
              </a:rPr>
              <a:t>Tutoring, </a:t>
            </a:r>
            <a:r>
              <a:rPr sz="2800" spc="-10" dirty="0">
                <a:solidFill>
                  <a:srgbClr val="032B4A"/>
                </a:solidFill>
                <a:latin typeface="Calibri"/>
                <a:cs typeface="Calibri"/>
              </a:rPr>
              <a:t>Study Skills </a:t>
            </a:r>
            <a:r>
              <a:rPr sz="2800" spc="-35" dirty="0">
                <a:solidFill>
                  <a:srgbClr val="032B4A"/>
                </a:solidFill>
                <a:latin typeface="Calibri"/>
                <a:cs typeface="Calibri"/>
              </a:rPr>
              <a:t>Training </a:t>
            </a:r>
            <a:r>
              <a:rPr sz="2800" spc="-5" dirty="0">
                <a:solidFill>
                  <a:srgbClr val="032B4A"/>
                </a:solidFill>
                <a:latin typeface="Calibri"/>
                <a:cs typeface="Calibri"/>
              </a:rPr>
              <a:t>and</a:t>
            </a:r>
            <a:r>
              <a:rPr sz="2800" spc="165" dirty="0">
                <a:solidFill>
                  <a:srgbClr val="032B4A"/>
                </a:solidFill>
                <a:latin typeface="Calibri"/>
                <a:cs typeface="Calibri"/>
              </a:rPr>
              <a:t> </a:t>
            </a:r>
            <a:r>
              <a:rPr sz="2800" spc="-10" dirty="0">
                <a:solidFill>
                  <a:srgbClr val="032B4A"/>
                </a:solidFill>
                <a:latin typeface="Calibri"/>
                <a:cs typeface="Calibri"/>
              </a:rPr>
              <a:t>Instruction</a:t>
            </a:r>
            <a:endParaRPr sz="2800" dirty="0">
              <a:latin typeface="Calibri"/>
              <a:cs typeface="Calibri"/>
            </a:endParaRPr>
          </a:p>
          <a:p>
            <a:pPr marL="445134" indent="-352425">
              <a:lnSpc>
                <a:spcPct val="100000"/>
              </a:lnSpc>
              <a:spcBef>
                <a:spcPts val="1425"/>
              </a:spcBef>
              <a:buAutoNum type="arabicPeriod"/>
              <a:tabLst>
                <a:tab pos="445770" algn="l"/>
              </a:tabLst>
            </a:pPr>
            <a:r>
              <a:rPr lang="en-US" sz="2800" spc="-35" dirty="0">
                <a:solidFill>
                  <a:srgbClr val="032B4A"/>
                </a:solidFill>
                <a:latin typeface="Calibri"/>
                <a:cs typeface="Calibri"/>
              </a:rPr>
              <a:t>Paid and unpaid w</a:t>
            </a:r>
            <a:r>
              <a:rPr sz="2800" spc="-35" dirty="0">
                <a:solidFill>
                  <a:srgbClr val="032B4A"/>
                </a:solidFill>
                <a:latin typeface="Calibri"/>
                <a:cs typeface="Calibri"/>
              </a:rPr>
              <a:t>ork</a:t>
            </a:r>
            <a:r>
              <a:rPr sz="2800" spc="-80" dirty="0">
                <a:solidFill>
                  <a:srgbClr val="032B4A"/>
                </a:solidFill>
                <a:latin typeface="Calibri"/>
                <a:cs typeface="Calibri"/>
              </a:rPr>
              <a:t> </a:t>
            </a:r>
            <a:r>
              <a:rPr lang="en-US" sz="2800" spc="-5" dirty="0">
                <a:solidFill>
                  <a:srgbClr val="032B4A"/>
                </a:solidFill>
                <a:latin typeface="Calibri"/>
                <a:cs typeface="Calibri"/>
              </a:rPr>
              <a:t>e</a:t>
            </a:r>
            <a:r>
              <a:rPr sz="2800" spc="-5" dirty="0">
                <a:solidFill>
                  <a:srgbClr val="032B4A"/>
                </a:solidFill>
                <a:latin typeface="Calibri"/>
                <a:cs typeface="Calibri"/>
              </a:rPr>
              <a:t>xperience</a:t>
            </a:r>
            <a:r>
              <a:rPr lang="en-US" sz="2800" spc="-5" dirty="0">
                <a:solidFill>
                  <a:srgbClr val="032B4A"/>
                </a:solidFill>
                <a:latin typeface="Calibri"/>
                <a:cs typeface="Calibri"/>
              </a:rPr>
              <a:t>s</a:t>
            </a:r>
            <a:endParaRPr sz="2800" dirty="0">
              <a:latin typeface="Calibri"/>
              <a:cs typeface="Calibri"/>
            </a:endParaRPr>
          </a:p>
          <a:p>
            <a:pPr marL="445134" indent="-352425">
              <a:lnSpc>
                <a:spcPct val="100000"/>
              </a:lnSpc>
              <a:spcBef>
                <a:spcPts val="1460"/>
              </a:spcBef>
              <a:buAutoNum type="arabicPeriod"/>
              <a:tabLst>
                <a:tab pos="445770" algn="l"/>
              </a:tabLst>
            </a:pPr>
            <a:r>
              <a:rPr sz="2800" spc="-10" dirty="0">
                <a:solidFill>
                  <a:srgbClr val="032B4A"/>
                </a:solidFill>
                <a:latin typeface="Calibri"/>
                <a:cs typeface="Calibri"/>
              </a:rPr>
              <a:t>Follow-Up </a:t>
            </a:r>
            <a:r>
              <a:rPr sz="2800" spc="-5" dirty="0">
                <a:solidFill>
                  <a:srgbClr val="032B4A"/>
                </a:solidFill>
                <a:latin typeface="Calibri"/>
                <a:cs typeface="Calibri"/>
              </a:rPr>
              <a:t>services </a:t>
            </a:r>
            <a:r>
              <a:rPr sz="2800" spc="-25" dirty="0">
                <a:solidFill>
                  <a:srgbClr val="032B4A"/>
                </a:solidFill>
                <a:latin typeface="Calibri"/>
                <a:cs typeface="Calibri"/>
              </a:rPr>
              <a:t>for </a:t>
            </a:r>
            <a:r>
              <a:rPr sz="2800" spc="-5" dirty="0">
                <a:solidFill>
                  <a:srgbClr val="032B4A"/>
                </a:solidFill>
                <a:latin typeface="Calibri"/>
                <a:cs typeface="Calibri"/>
              </a:rPr>
              <a:t>12 </a:t>
            </a:r>
            <a:r>
              <a:rPr sz="2800" spc="-10" dirty="0">
                <a:solidFill>
                  <a:srgbClr val="032B4A"/>
                </a:solidFill>
                <a:latin typeface="Calibri"/>
                <a:cs typeface="Calibri"/>
              </a:rPr>
              <a:t>months </a:t>
            </a:r>
            <a:r>
              <a:rPr lang="en-US" sz="2800" spc="-10" dirty="0">
                <a:solidFill>
                  <a:srgbClr val="032B4A"/>
                </a:solidFill>
                <a:latin typeface="Calibri"/>
                <a:cs typeface="Calibri"/>
              </a:rPr>
              <a:t>a</a:t>
            </a:r>
            <a:r>
              <a:rPr sz="2800" spc="-10" dirty="0">
                <a:solidFill>
                  <a:srgbClr val="032B4A"/>
                </a:solidFill>
                <a:latin typeface="Calibri"/>
                <a:cs typeface="Calibri"/>
              </a:rPr>
              <a:t>fter</a:t>
            </a:r>
            <a:r>
              <a:rPr sz="2800" spc="110" dirty="0">
                <a:solidFill>
                  <a:srgbClr val="032B4A"/>
                </a:solidFill>
                <a:latin typeface="Calibri"/>
                <a:cs typeface="Calibri"/>
              </a:rPr>
              <a:t> </a:t>
            </a:r>
            <a:r>
              <a:rPr lang="en-US" sz="2800" spc="-10" dirty="0">
                <a:solidFill>
                  <a:srgbClr val="032B4A"/>
                </a:solidFill>
                <a:latin typeface="Calibri"/>
                <a:cs typeface="Calibri"/>
              </a:rPr>
              <a:t>e</a:t>
            </a:r>
            <a:r>
              <a:rPr sz="2800" spc="-10" dirty="0">
                <a:solidFill>
                  <a:srgbClr val="032B4A"/>
                </a:solidFill>
                <a:latin typeface="Calibri"/>
                <a:cs typeface="Calibri"/>
              </a:rPr>
              <a:t>xit</a:t>
            </a:r>
            <a:endParaRPr sz="2800" dirty="0">
              <a:latin typeface="Calibri"/>
              <a:cs typeface="Calibri"/>
            </a:endParaRPr>
          </a:p>
          <a:p>
            <a:pPr marL="445134" indent="-352425">
              <a:lnSpc>
                <a:spcPct val="100000"/>
              </a:lnSpc>
              <a:spcBef>
                <a:spcPts val="1460"/>
              </a:spcBef>
              <a:buAutoNum type="arabicPeriod"/>
              <a:tabLst>
                <a:tab pos="445770" algn="l"/>
              </a:tabLst>
            </a:pPr>
            <a:r>
              <a:rPr sz="2800" spc="-5" dirty="0">
                <a:solidFill>
                  <a:srgbClr val="032B4A"/>
                </a:solidFill>
                <a:latin typeface="Calibri"/>
                <a:cs typeface="Calibri"/>
              </a:rPr>
              <a:t>Financial</a:t>
            </a:r>
            <a:r>
              <a:rPr sz="2800" spc="-70" dirty="0">
                <a:solidFill>
                  <a:srgbClr val="032B4A"/>
                </a:solidFill>
                <a:latin typeface="Calibri"/>
                <a:cs typeface="Calibri"/>
              </a:rPr>
              <a:t> </a:t>
            </a:r>
            <a:r>
              <a:rPr lang="en-US" sz="2800" spc="-15" dirty="0">
                <a:solidFill>
                  <a:srgbClr val="032B4A"/>
                </a:solidFill>
                <a:latin typeface="Calibri"/>
                <a:cs typeface="Calibri"/>
              </a:rPr>
              <a:t>L</a:t>
            </a:r>
            <a:r>
              <a:rPr sz="2800" spc="-15" dirty="0">
                <a:solidFill>
                  <a:srgbClr val="032B4A"/>
                </a:solidFill>
                <a:latin typeface="Calibri"/>
                <a:cs typeface="Calibri"/>
              </a:rPr>
              <a:t>iteracy</a:t>
            </a:r>
            <a:r>
              <a:rPr lang="en-US" sz="2800" spc="-15" dirty="0">
                <a:solidFill>
                  <a:srgbClr val="032B4A"/>
                </a:solidFill>
                <a:latin typeface="Calibri"/>
                <a:cs typeface="Calibri"/>
              </a:rPr>
              <a:t> Education</a:t>
            </a:r>
            <a:endParaRPr sz="2800" dirty="0">
              <a:latin typeface="Calibri"/>
              <a:cs typeface="Calibri"/>
            </a:endParaRPr>
          </a:p>
          <a:p>
            <a:pPr marL="445134" indent="-352425">
              <a:lnSpc>
                <a:spcPct val="100000"/>
              </a:lnSpc>
              <a:spcBef>
                <a:spcPts val="1460"/>
              </a:spcBef>
              <a:buAutoNum type="arabicPeriod"/>
              <a:tabLst>
                <a:tab pos="445770" algn="l"/>
              </a:tabLst>
            </a:pPr>
            <a:r>
              <a:rPr sz="2800" spc="-5" dirty="0">
                <a:solidFill>
                  <a:srgbClr val="032B4A"/>
                </a:solidFill>
                <a:latin typeface="Calibri"/>
                <a:cs typeface="Calibri"/>
              </a:rPr>
              <a:t>Labor </a:t>
            </a:r>
            <a:r>
              <a:rPr sz="2800" spc="-25" dirty="0">
                <a:solidFill>
                  <a:srgbClr val="032B4A"/>
                </a:solidFill>
                <a:latin typeface="Calibri"/>
                <a:cs typeface="Calibri"/>
              </a:rPr>
              <a:t>Market</a:t>
            </a:r>
            <a:r>
              <a:rPr sz="2800" spc="-20" dirty="0">
                <a:solidFill>
                  <a:srgbClr val="032B4A"/>
                </a:solidFill>
                <a:latin typeface="Calibri"/>
                <a:cs typeface="Calibri"/>
              </a:rPr>
              <a:t> </a:t>
            </a:r>
            <a:r>
              <a:rPr sz="2800" spc="-5" dirty="0">
                <a:solidFill>
                  <a:srgbClr val="032B4A"/>
                </a:solidFill>
                <a:latin typeface="Calibri"/>
                <a:cs typeface="Calibri"/>
              </a:rPr>
              <a:t>Services</a:t>
            </a:r>
            <a:endParaRPr sz="2800" dirty="0">
              <a:latin typeface="Calibri"/>
              <a:cs typeface="Calibri"/>
            </a:endParaRPr>
          </a:p>
          <a:p>
            <a:pPr marL="445134" indent="-352425">
              <a:lnSpc>
                <a:spcPct val="100000"/>
              </a:lnSpc>
              <a:spcBef>
                <a:spcPts val="1460"/>
              </a:spcBef>
              <a:buAutoNum type="arabicPeriod"/>
              <a:tabLst>
                <a:tab pos="445770" algn="l"/>
              </a:tabLst>
            </a:pPr>
            <a:r>
              <a:rPr lang="en-US" sz="2800" i="1" spc="-30" dirty="0">
                <a:solidFill>
                  <a:srgbClr val="032B4A"/>
                </a:solidFill>
                <a:latin typeface="Calibri"/>
                <a:cs typeface="Calibri"/>
              </a:rPr>
              <a:t>Mandatory for Out-of-School youth-</a:t>
            </a:r>
            <a:r>
              <a:rPr lang="en-US" sz="2800" spc="-30" dirty="0">
                <a:solidFill>
                  <a:srgbClr val="032B4A"/>
                </a:solidFill>
                <a:latin typeface="Calibri"/>
                <a:cs typeface="Calibri"/>
              </a:rPr>
              <a:t>occupational</a:t>
            </a:r>
            <a:r>
              <a:rPr lang="en-US" sz="2800" i="1" spc="-30" dirty="0">
                <a:solidFill>
                  <a:srgbClr val="032B4A"/>
                </a:solidFill>
                <a:latin typeface="Calibri"/>
                <a:cs typeface="Calibri"/>
              </a:rPr>
              <a:t> </a:t>
            </a:r>
            <a:r>
              <a:rPr lang="en-US" sz="2800" spc="-30" dirty="0">
                <a:solidFill>
                  <a:srgbClr val="032B4A"/>
                </a:solidFill>
                <a:latin typeface="Calibri"/>
                <a:cs typeface="Calibri"/>
              </a:rPr>
              <a:t>skills training leading to industry recognized credential</a:t>
            </a:r>
            <a:endParaRPr lang="en-US" sz="2800" spc="-25" dirty="0">
              <a:solidFill>
                <a:srgbClr val="032B4A"/>
              </a:solidFill>
              <a:latin typeface="Calibri"/>
              <a:cs typeface="Calibri"/>
            </a:endParaRPr>
          </a:p>
          <a:p>
            <a:pPr marL="92709">
              <a:lnSpc>
                <a:spcPct val="100000"/>
              </a:lnSpc>
              <a:spcBef>
                <a:spcPts val="1460"/>
              </a:spcBef>
              <a:tabLst>
                <a:tab pos="445770" algn="l"/>
              </a:tabLst>
            </a:pPr>
            <a:endParaRPr sz="2800" dirty="0">
              <a:latin typeface="Calibri"/>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3" name="object 3"/>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4" name="object 4"/>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5" name="object 5"/>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6" name="object 6"/>
          <p:cNvSpPr txBox="1">
            <a:spLocks noGrp="1"/>
          </p:cNvSpPr>
          <p:nvPr>
            <p:ph type="title"/>
          </p:nvPr>
        </p:nvSpPr>
        <p:spPr>
          <a:xfrm>
            <a:off x="476628" y="265069"/>
            <a:ext cx="8210171" cy="615553"/>
          </a:xfrm>
          <a:prstGeom prst="rect">
            <a:avLst/>
          </a:prstGeom>
        </p:spPr>
        <p:txBody>
          <a:bodyPr vert="horz" wrap="square" lIns="0" tIns="0" rIns="0" bIns="0" rtlCol="0">
            <a:spAutoFit/>
          </a:bodyPr>
          <a:lstStyle/>
          <a:p>
            <a:pPr marL="12700">
              <a:lnSpc>
                <a:spcPct val="100000"/>
              </a:lnSpc>
            </a:pPr>
            <a:r>
              <a:rPr lang="en-US" sz="4000" b="0" spc="-20" dirty="0">
                <a:latin typeface="Calibri"/>
                <a:cs typeface="Calibri"/>
              </a:rPr>
              <a:t>Description of </a:t>
            </a:r>
            <a:r>
              <a:rPr sz="4000" b="0" spc="-20" dirty="0">
                <a:latin typeface="Calibri"/>
                <a:cs typeface="Calibri"/>
              </a:rPr>
              <a:t>WIOA </a:t>
            </a:r>
            <a:r>
              <a:rPr sz="4000" b="0" spc="-25" dirty="0">
                <a:latin typeface="Calibri"/>
                <a:cs typeface="Calibri"/>
              </a:rPr>
              <a:t>Program</a:t>
            </a:r>
            <a:r>
              <a:rPr sz="4000" b="0" spc="-35" dirty="0">
                <a:latin typeface="Calibri"/>
                <a:cs typeface="Calibri"/>
              </a:rPr>
              <a:t> </a:t>
            </a:r>
            <a:r>
              <a:rPr sz="4000" b="0" spc="-10" dirty="0">
                <a:latin typeface="Calibri"/>
                <a:cs typeface="Calibri"/>
              </a:rPr>
              <a:t>Elements</a:t>
            </a:r>
            <a:endParaRPr sz="4000" dirty="0">
              <a:latin typeface="Calibri"/>
              <a:cs typeface="Calibri"/>
            </a:endParaRPr>
          </a:p>
        </p:txBody>
      </p:sp>
      <p:sp>
        <p:nvSpPr>
          <p:cNvPr id="7" name="object 7"/>
          <p:cNvSpPr/>
          <p:nvPr/>
        </p:nvSpPr>
        <p:spPr>
          <a:xfrm>
            <a:off x="0" y="1219212"/>
            <a:ext cx="4184650" cy="533400"/>
          </a:xfrm>
          <a:custGeom>
            <a:avLst/>
            <a:gdLst/>
            <a:ahLst/>
            <a:cxnLst/>
            <a:rect l="l" t="t" r="r" b="b"/>
            <a:pathLst>
              <a:path w="4184650" h="533400">
                <a:moveTo>
                  <a:pt x="0" y="533387"/>
                </a:moveTo>
                <a:lnTo>
                  <a:pt x="4184586" y="533387"/>
                </a:lnTo>
                <a:lnTo>
                  <a:pt x="4184586" y="0"/>
                </a:lnTo>
                <a:lnTo>
                  <a:pt x="0" y="0"/>
                </a:lnTo>
                <a:lnTo>
                  <a:pt x="0" y="533387"/>
                </a:lnTo>
                <a:close/>
              </a:path>
            </a:pathLst>
          </a:custGeom>
          <a:solidFill>
            <a:srgbClr val="032B4A"/>
          </a:solidFill>
        </p:spPr>
        <p:txBody>
          <a:bodyPr wrap="square" lIns="0" tIns="0" rIns="0" bIns="0" rtlCol="0"/>
          <a:lstStyle/>
          <a:p>
            <a:endParaRPr/>
          </a:p>
        </p:txBody>
      </p:sp>
      <p:sp>
        <p:nvSpPr>
          <p:cNvPr id="8" name="object 8"/>
          <p:cNvSpPr/>
          <p:nvPr/>
        </p:nvSpPr>
        <p:spPr>
          <a:xfrm>
            <a:off x="4184586" y="1219200"/>
            <a:ext cx="4940935" cy="533400"/>
          </a:xfrm>
          <a:custGeom>
            <a:avLst/>
            <a:gdLst/>
            <a:ahLst/>
            <a:cxnLst/>
            <a:rect l="l" t="t" r="r" b="b"/>
            <a:pathLst>
              <a:path w="4940934" h="533400">
                <a:moveTo>
                  <a:pt x="0" y="0"/>
                </a:moveTo>
                <a:lnTo>
                  <a:pt x="4940363" y="0"/>
                </a:lnTo>
                <a:lnTo>
                  <a:pt x="4940363" y="533400"/>
                </a:lnTo>
                <a:lnTo>
                  <a:pt x="0" y="533400"/>
                </a:lnTo>
                <a:lnTo>
                  <a:pt x="0" y="0"/>
                </a:lnTo>
                <a:close/>
              </a:path>
            </a:pathLst>
          </a:custGeom>
          <a:solidFill>
            <a:srgbClr val="032B4A"/>
          </a:solidFill>
        </p:spPr>
        <p:txBody>
          <a:bodyPr wrap="square" lIns="0" tIns="0" rIns="0" bIns="0" rtlCol="0"/>
          <a:lstStyle/>
          <a:p>
            <a:endParaRPr/>
          </a:p>
        </p:txBody>
      </p:sp>
      <p:sp>
        <p:nvSpPr>
          <p:cNvPr id="9" name="object 9"/>
          <p:cNvSpPr/>
          <p:nvPr/>
        </p:nvSpPr>
        <p:spPr>
          <a:xfrm>
            <a:off x="4184584" y="1212851"/>
            <a:ext cx="0" cy="558800"/>
          </a:xfrm>
          <a:custGeom>
            <a:avLst/>
            <a:gdLst/>
            <a:ahLst/>
            <a:cxnLst/>
            <a:rect l="l" t="t" r="r" b="b"/>
            <a:pathLst>
              <a:path h="558800">
                <a:moveTo>
                  <a:pt x="0" y="0"/>
                </a:moveTo>
                <a:lnTo>
                  <a:pt x="0" y="558800"/>
                </a:lnTo>
              </a:path>
            </a:pathLst>
          </a:custGeom>
          <a:ln w="12700">
            <a:solidFill>
              <a:srgbClr val="FFFFFF"/>
            </a:solidFill>
          </a:ln>
        </p:spPr>
        <p:txBody>
          <a:bodyPr wrap="square" lIns="0" tIns="0" rIns="0" bIns="0" rtlCol="0"/>
          <a:lstStyle/>
          <a:p>
            <a:endParaRPr/>
          </a:p>
        </p:txBody>
      </p:sp>
      <p:sp>
        <p:nvSpPr>
          <p:cNvPr id="10" name="object 10"/>
          <p:cNvSpPr/>
          <p:nvPr/>
        </p:nvSpPr>
        <p:spPr>
          <a:xfrm>
            <a:off x="0" y="1212851"/>
            <a:ext cx="0" cy="558800"/>
          </a:xfrm>
          <a:custGeom>
            <a:avLst/>
            <a:gdLst/>
            <a:ahLst/>
            <a:cxnLst/>
            <a:rect l="l" t="t" r="r" b="b"/>
            <a:pathLst>
              <a:path h="558800">
                <a:moveTo>
                  <a:pt x="0" y="0"/>
                </a:moveTo>
                <a:lnTo>
                  <a:pt x="0" y="558800"/>
                </a:lnTo>
              </a:path>
            </a:pathLst>
          </a:custGeom>
          <a:ln w="12700">
            <a:solidFill>
              <a:srgbClr val="FFFFFF"/>
            </a:solidFill>
          </a:ln>
        </p:spPr>
        <p:txBody>
          <a:bodyPr wrap="square" lIns="0" tIns="0" rIns="0" bIns="0" rtlCol="0"/>
          <a:lstStyle/>
          <a:p>
            <a:endParaRPr/>
          </a:p>
        </p:txBody>
      </p:sp>
      <p:sp>
        <p:nvSpPr>
          <p:cNvPr id="11" name="object 11"/>
          <p:cNvSpPr/>
          <p:nvPr/>
        </p:nvSpPr>
        <p:spPr>
          <a:xfrm>
            <a:off x="9124950" y="1212851"/>
            <a:ext cx="0" cy="558800"/>
          </a:xfrm>
          <a:custGeom>
            <a:avLst/>
            <a:gdLst/>
            <a:ahLst/>
            <a:cxnLst/>
            <a:rect l="l" t="t" r="r" b="b"/>
            <a:pathLst>
              <a:path h="558800">
                <a:moveTo>
                  <a:pt x="0" y="0"/>
                </a:moveTo>
                <a:lnTo>
                  <a:pt x="0" y="558800"/>
                </a:lnTo>
              </a:path>
            </a:pathLst>
          </a:custGeom>
          <a:ln w="12700">
            <a:solidFill>
              <a:srgbClr val="FFFFFF"/>
            </a:solidFill>
          </a:ln>
        </p:spPr>
        <p:txBody>
          <a:bodyPr wrap="square" lIns="0" tIns="0" rIns="0" bIns="0" rtlCol="0"/>
          <a:lstStyle/>
          <a:p>
            <a:endParaRPr/>
          </a:p>
        </p:txBody>
      </p:sp>
      <p:sp>
        <p:nvSpPr>
          <p:cNvPr id="12" name="object 12"/>
          <p:cNvSpPr/>
          <p:nvPr/>
        </p:nvSpPr>
        <p:spPr>
          <a:xfrm>
            <a:off x="0" y="1219201"/>
            <a:ext cx="9131300" cy="0"/>
          </a:xfrm>
          <a:custGeom>
            <a:avLst/>
            <a:gdLst/>
            <a:ahLst/>
            <a:cxnLst/>
            <a:rect l="l" t="t" r="r" b="b"/>
            <a:pathLst>
              <a:path w="9131300">
                <a:moveTo>
                  <a:pt x="0" y="0"/>
                </a:moveTo>
                <a:lnTo>
                  <a:pt x="9131300" y="0"/>
                </a:lnTo>
              </a:path>
            </a:pathLst>
          </a:custGeom>
          <a:ln w="12700">
            <a:solidFill>
              <a:srgbClr val="FFFFFF"/>
            </a:solidFill>
          </a:ln>
        </p:spPr>
        <p:txBody>
          <a:bodyPr wrap="square" lIns="0" tIns="0" rIns="0" bIns="0" rtlCol="0"/>
          <a:lstStyle/>
          <a:p>
            <a:endParaRPr/>
          </a:p>
        </p:txBody>
      </p:sp>
      <p:sp>
        <p:nvSpPr>
          <p:cNvPr id="13" name="object 13"/>
          <p:cNvSpPr/>
          <p:nvPr/>
        </p:nvSpPr>
        <p:spPr>
          <a:xfrm>
            <a:off x="0" y="1752598"/>
            <a:ext cx="9131300" cy="0"/>
          </a:xfrm>
          <a:custGeom>
            <a:avLst/>
            <a:gdLst/>
            <a:ahLst/>
            <a:cxnLst/>
            <a:rect l="l" t="t" r="r" b="b"/>
            <a:pathLst>
              <a:path w="9131300">
                <a:moveTo>
                  <a:pt x="0" y="0"/>
                </a:moveTo>
                <a:lnTo>
                  <a:pt x="9131300" y="0"/>
                </a:lnTo>
              </a:path>
            </a:pathLst>
          </a:custGeom>
          <a:ln w="38100">
            <a:solidFill>
              <a:srgbClr val="FFFFFF"/>
            </a:solidFill>
          </a:ln>
        </p:spPr>
        <p:txBody>
          <a:bodyPr wrap="square" lIns="0" tIns="0" rIns="0" bIns="0" rtlCol="0"/>
          <a:lstStyle/>
          <a:p>
            <a:endParaRPr/>
          </a:p>
        </p:txBody>
      </p:sp>
      <p:sp>
        <p:nvSpPr>
          <p:cNvPr id="14" name="object 14"/>
          <p:cNvSpPr txBox="1"/>
          <p:nvPr/>
        </p:nvSpPr>
        <p:spPr>
          <a:xfrm>
            <a:off x="4232019" y="1226313"/>
            <a:ext cx="989965" cy="266700"/>
          </a:xfrm>
          <a:prstGeom prst="rect">
            <a:avLst/>
          </a:prstGeom>
        </p:spPr>
        <p:txBody>
          <a:bodyPr vert="horz" wrap="square" lIns="0" tIns="0" rIns="0" bIns="0" rtlCol="0">
            <a:spAutoFit/>
          </a:bodyPr>
          <a:lstStyle/>
          <a:p>
            <a:pPr marL="12700">
              <a:lnSpc>
                <a:spcPct val="100000"/>
              </a:lnSpc>
            </a:pPr>
            <a:r>
              <a:rPr sz="1600" b="1" spc="-5" dirty="0">
                <a:solidFill>
                  <a:srgbClr val="FFFFFF"/>
                </a:solidFill>
                <a:latin typeface="Calibri"/>
                <a:cs typeface="Calibri"/>
              </a:rPr>
              <a:t>De</a:t>
            </a:r>
            <a:r>
              <a:rPr sz="1600" b="1" spc="-10" dirty="0">
                <a:solidFill>
                  <a:srgbClr val="FFFFFF"/>
                </a:solidFill>
                <a:latin typeface="Calibri"/>
                <a:cs typeface="Calibri"/>
              </a:rPr>
              <a:t>s</a:t>
            </a:r>
            <a:r>
              <a:rPr sz="1600" b="1" spc="-5" dirty="0">
                <a:solidFill>
                  <a:srgbClr val="FFFFFF"/>
                </a:solidFill>
                <a:latin typeface="Calibri"/>
                <a:cs typeface="Calibri"/>
              </a:rPr>
              <a:t>c</a:t>
            </a:r>
            <a:r>
              <a:rPr sz="1600" b="1" spc="-10" dirty="0">
                <a:solidFill>
                  <a:srgbClr val="FFFFFF"/>
                </a:solidFill>
                <a:latin typeface="Calibri"/>
                <a:cs typeface="Calibri"/>
              </a:rPr>
              <a:t>r</a:t>
            </a:r>
            <a:r>
              <a:rPr sz="1600" b="1" spc="-5" dirty="0">
                <a:solidFill>
                  <a:srgbClr val="FFFFFF"/>
                </a:solidFill>
                <a:latin typeface="Calibri"/>
                <a:cs typeface="Calibri"/>
              </a:rPr>
              <a:t>i</a:t>
            </a:r>
            <a:r>
              <a:rPr sz="1600" b="1" spc="-25" dirty="0">
                <a:solidFill>
                  <a:srgbClr val="FFFFFF"/>
                </a:solidFill>
                <a:latin typeface="Calibri"/>
                <a:cs typeface="Calibri"/>
              </a:rPr>
              <a:t>p</a:t>
            </a:r>
            <a:r>
              <a:rPr sz="1600" b="1" spc="-10" dirty="0">
                <a:solidFill>
                  <a:srgbClr val="FFFFFF"/>
                </a:solidFill>
                <a:latin typeface="Calibri"/>
                <a:cs typeface="Calibri"/>
              </a:rPr>
              <a:t>t</a:t>
            </a:r>
            <a:r>
              <a:rPr sz="1600" b="1" spc="-5" dirty="0">
                <a:solidFill>
                  <a:srgbClr val="FFFFFF"/>
                </a:solidFill>
                <a:latin typeface="Calibri"/>
                <a:cs typeface="Calibri"/>
              </a:rPr>
              <a:t>i</a:t>
            </a:r>
            <a:r>
              <a:rPr sz="1600" b="1" dirty="0">
                <a:solidFill>
                  <a:srgbClr val="FFFFFF"/>
                </a:solidFill>
                <a:latin typeface="Calibri"/>
                <a:cs typeface="Calibri"/>
              </a:rPr>
              <a:t>on</a:t>
            </a:r>
            <a:endParaRPr sz="1600">
              <a:latin typeface="Calibri"/>
              <a:cs typeface="Calibri"/>
            </a:endParaRPr>
          </a:p>
        </p:txBody>
      </p:sp>
      <p:sp>
        <p:nvSpPr>
          <p:cNvPr id="15" name="object 15"/>
          <p:cNvSpPr/>
          <p:nvPr/>
        </p:nvSpPr>
        <p:spPr>
          <a:xfrm>
            <a:off x="0" y="1752600"/>
            <a:ext cx="4171950" cy="1373766"/>
          </a:xfrm>
          <a:custGeom>
            <a:avLst/>
            <a:gdLst/>
            <a:ahLst/>
            <a:cxnLst/>
            <a:rect l="l" t="t" r="r" b="b"/>
            <a:pathLst>
              <a:path w="4171950" h="1225550">
                <a:moveTo>
                  <a:pt x="0" y="1225270"/>
                </a:moveTo>
                <a:lnTo>
                  <a:pt x="4171950" y="1225270"/>
                </a:lnTo>
                <a:lnTo>
                  <a:pt x="4171950" y="0"/>
                </a:lnTo>
                <a:lnTo>
                  <a:pt x="0" y="0"/>
                </a:lnTo>
                <a:lnTo>
                  <a:pt x="0" y="1225270"/>
                </a:lnTo>
                <a:close/>
              </a:path>
            </a:pathLst>
          </a:custGeom>
          <a:solidFill>
            <a:srgbClr val="032B4A"/>
          </a:solidFill>
        </p:spPr>
        <p:txBody>
          <a:bodyPr wrap="square" lIns="0" tIns="0" rIns="0" bIns="0" rtlCol="0"/>
          <a:lstStyle/>
          <a:p>
            <a:endParaRPr/>
          </a:p>
        </p:txBody>
      </p:sp>
      <p:sp>
        <p:nvSpPr>
          <p:cNvPr id="16" name="object 16"/>
          <p:cNvSpPr/>
          <p:nvPr/>
        </p:nvSpPr>
        <p:spPr>
          <a:xfrm>
            <a:off x="4171950" y="1752600"/>
            <a:ext cx="4953000" cy="1225550"/>
          </a:xfrm>
          <a:custGeom>
            <a:avLst/>
            <a:gdLst/>
            <a:ahLst/>
            <a:cxnLst/>
            <a:rect l="l" t="t" r="r" b="b"/>
            <a:pathLst>
              <a:path w="4953000" h="1225550">
                <a:moveTo>
                  <a:pt x="0" y="0"/>
                </a:moveTo>
                <a:lnTo>
                  <a:pt x="4953000" y="0"/>
                </a:lnTo>
                <a:lnTo>
                  <a:pt x="4953000" y="1225270"/>
                </a:lnTo>
                <a:lnTo>
                  <a:pt x="0" y="1225270"/>
                </a:lnTo>
                <a:lnTo>
                  <a:pt x="0" y="0"/>
                </a:lnTo>
                <a:close/>
              </a:path>
            </a:pathLst>
          </a:custGeom>
          <a:solidFill>
            <a:srgbClr val="F2F2F2"/>
          </a:solidFill>
        </p:spPr>
        <p:txBody>
          <a:bodyPr wrap="square" lIns="0" tIns="0" rIns="0" bIns="0" rtlCol="0"/>
          <a:lstStyle/>
          <a:p>
            <a:endParaRPr/>
          </a:p>
        </p:txBody>
      </p:sp>
      <p:sp>
        <p:nvSpPr>
          <p:cNvPr id="17" name="object 17"/>
          <p:cNvSpPr/>
          <p:nvPr/>
        </p:nvSpPr>
        <p:spPr>
          <a:xfrm>
            <a:off x="0" y="2903094"/>
            <a:ext cx="4171949" cy="847444"/>
          </a:xfrm>
          <a:custGeom>
            <a:avLst/>
            <a:gdLst/>
            <a:ahLst/>
            <a:cxnLst/>
            <a:rect l="l" t="t" r="r" b="b"/>
            <a:pathLst>
              <a:path w="4171950" h="824864">
                <a:moveTo>
                  <a:pt x="0" y="824738"/>
                </a:moveTo>
                <a:lnTo>
                  <a:pt x="4171950" y="824738"/>
                </a:lnTo>
                <a:lnTo>
                  <a:pt x="4171950" y="0"/>
                </a:lnTo>
                <a:lnTo>
                  <a:pt x="0" y="0"/>
                </a:lnTo>
                <a:lnTo>
                  <a:pt x="0" y="824738"/>
                </a:lnTo>
                <a:close/>
              </a:path>
            </a:pathLst>
          </a:custGeom>
          <a:solidFill>
            <a:srgbClr val="032B4A"/>
          </a:solidFill>
        </p:spPr>
        <p:txBody>
          <a:bodyPr wrap="square" lIns="0" tIns="0" rIns="0" bIns="0" rtlCol="0"/>
          <a:lstStyle/>
          <a:p>
            <a:endParaRPr/>
          </a:p>
        </p:txBody>
      </p:sp>
      <p:sp>
        <p:nvSpPr>
          <p:cNvPr id="18" name="object 18"/>
          <p:cNvSpPr/>
          <p:nvPr/>
        </p:nvSpPr>
        <p:spPr>
          <a:xfrm>
            <a:off x="4171950" y="2977870"/>
            <a:ext cx="4953000" cy="824865"/>
          </a:xfrm>
          <a:custGeom>
            <a:avLst/>
            <a:gdLst/>
            <a:ahLst/>
            <a:cxnLst/>
            <a:rect l="l" t="t" r="r" b="b"/>
            <a:pathLst>
              <a:path w="4953000" h="824864">
                <a:moveTo>
                  <a:pt x="0" y="0"/>
                </a:moveTo>
                <a:lnTo>
                  <a:pt x="4953000" y="0"/>
                </a:lnTo>
                <a:lnTo>
                  <a:pt x="4953000" y="824738"/>
                </a:lnTo>
                <a:lnTo>
                  <a:pt x="0" y="824738"/>
                </a:lnTo>
                <a:lnTo>
                  <a:pt x="0" y="0"/>
                </a:lnTo>
                <a:close/>
              </a:path>
            </a:pathLst>
          </a:custGeom>
          <a:solidFill>
            <a:srgbClr val="EEEFEF"/>
          </a:solidFill>
        </p:spPr>
        <p:txBody>
          <a:bodyPr wrap="square" lIns="0" tIns="0" rIns="0" bIns="0" rtlCol="0"/>
          <a:lstStyle/>
          <a:p>
            <a:endParaRPr/>
          </a:p>
        </p:txBody>
      </p:sp>
      <p:sp>
        <p:nvSpPr>
          <p:cNvPr id="19" name="object 19"/>
          <p:cNvSpPr/>
          <p:nvPr/>
        </p:nvSpPr>
        <p:spPr>
          <a:xfrm>
            <a:off x="0" y="3750538"/>
            <a:ext cx="4171950" cy="1225550"/>
          </a:xfrm>
          <a:custGeom>
            <a:avLst/>
            <a:gdLst/>
            <a:ahLst/>
            <a:cxnLst/>
            <a:rect l="l" t="t" r="r" b="b"/>
            <a:pathLst>
              <a:path w="4171950" h="1173479">
                <a:moveTo>
                  <a:pt x="0" y="1172933"/>
                </a:moveTo>
                <a:lnTo>
                  <a:pt x="4171950" y="1172933"/>
                </a:lnTo>
                <a:lnTo>
                  <a:pt x="4171950" y="0"/>
                </a:lnTo>
                <a:lnTo>
                  <a:pt x="0" y="0"/>
                </a:lnTo>
                <a:lnTo>
                  <a:pt x="0" y="1172933"/>
                </a:lnTo>
                <a:close/>
              </a:path>
            </a:pathLst>
          </a:custGeom>
          <a:solidFill>
            <a:srgbClr val="032B4A"/>
          </a:solidFill>
        </p:spPr>
        <p:txBody>
          <a:bodyPr wrap="square" lIns="0" tIns="0" rIns="0" bIns="0" rtlCol="0"/>
          <a:lstStyle/>
          <a:p>
            <a:endParaRPr/>
          </a:p>
        </p:txBody>
      </p:sp>
      <p:sp>
        <p:nvSpPr>
          <p:cNvPr id="20" name="object 20"/>
          <p:cNvSpPr/>
          <p:nvPr/>
        </p:nvSpPr>
        <p:spPr>
          <a:xfrm>
            <a:off x="4171950" y="3802608"/>
            <a:ext cx="4953000" cy="1173480"/>
          </a:xfrm>
          <a:custGeom>
            <a:avLst/>
            <a:gdLst/>
            <a:ahLst/>
            <a:cxnLst/>
            <a:rect l="l" t="t" r="r" b="b"/>
            <a:pathLst>
              <a:path w="4953000" h="1173479">
                <a:moveTo>
                  <a:pt x="0" y="0"/>
                </a:moveTo>
                <a:lnTo>
                  <a:pt x="4953000" y="0"/>
                </a:lnTo>
                <a:lnTo>
                  <a:pt x="4953000" y="1172933"/>
                </a:lnTo>
                <a:lnTo>
                  <a:pt x="0" y="1172933"/>
                </a:lnTo>
                <a:lnTo>
                  <a:pt x="0" y="0"/>
                </a:lnTo>
                <a:close/>
              </a:path>
            </a:pathLst>
          </a:custGeom>
          <a:solidFill>
            <a:srgbClr val="F7F7F7"/>
          </a:solidFill>
        </p:spPr>
        <p:txBody>
          <a:bodyPr wrap="square" lIns="0" tIns="0" rIns="0" bIns="0" rtlCol="0"/>
          <a:lstStyle/>
          <a:p>
            <a:endParaRPr/>
          </a:p>
        </p:txBody>
      </p:sp>
      <p:sp>
        <p:nvSpPr>
          <p:cNvPr id="21" name="object 21"/>
          <p:cNvSpPr/>
          <p:nvPr/>
        </p:nvSpPr>
        <p:spPr>
          <a:xfrm>
            <a:off x="60069" y="4981906"/>
            <a:ext cx="4171950" cy="1092835"/>
          </a:xfrm>
          <a:custGeom>
            <a:avLst/>
            <a:gdLst/>
            <a:ahLst/>
            <a:cxnLst/>
            <a:rect l="l" t="t" r="r" b="b"/>
            <a:pathLst>
              <a:path w="4171950" h="1092835">
                <a:moveTo>
                  <a:pt x="0" y="1092339"/>
                </a:moveTo>
                <a:lnTo>
                  <a:pt x="4171950" y="1092339"/>
                </a:lnTo>
                <a:lnTo>
                  <a:pt x="4171950" y="0"/>
                </a:lnTo>
                <a:lnTo>
                  <a:pt x="0" y="0"/>
                </a:lnTo>
                <a:lnTo>
                  <a:pt x="0" y="1092339"/>
                </a:lnTo>
                <a:close/>
              </a:path>
            </a:pathLst>
          </a:custGeom>
          <a:solidFill>
            <a:srgbClr val="032B4A"/>
          </a:solidFill>
        </p:spPr>
        <p:txBody>
          <a:bodyPr wrap="square" lIns="0" tIns="0" rIns="0" bIns="0" rtlCol="0"/>
          <a:lstStyle/>
          <a:p>
            <a:endParaRPr dirty="0"/>
          </a:p>
        </p:txBody>
      </p:sp>
      <p:sp>
        <p:nvSpPr>
          <p:cNvPr id="22" name="object 22"/>
          <p:cNvSpPr/>
          <p:nvPr/>
        </p:nvSpPr>
        <p:spPr>
          <a:xfrm>
            <a:off x="4171950" y="4975542"/>
            <a:ext cx="4953000" cy="1092835"/>
          </a:xfrm>
          <a:custGeom>
            <a:avLst/>
            <a:gdLst/>
            <a:ahLst/>
            <a:cxnLst/>
            <a:rect l="l" t="t" r="r" b="b"/>
            <a:pathLst>
              <a:path w="4953000" h="1092835">
                <a:moveTo>
                  <a:pt x="0" y="0"/>
                </a:moveTo>
                <a:lnTo>
                  <a:pt x="4953000" y="0"/>
                </a:lnTo>
                <a:lnTo>
                  <a:pt x="4953000" y="1092339"/>
                </a:lnTo>
                <a:lnTo>
                  <a:pt x="0" y="1092339"/>
                </a:lnTo>
                <a:lnTo>
                  <a:pt x="0" y="0"/>
                </a:lnTo>
                <a:close/>
              </a:path>
            </a:pathLst>
          </a:custGeom>
          <a:solidFill>
            <a:srgbClr val="EEEFEF"/>
          </a:solidFill>
        </p:spPr>
        <p:txBody>
          <a:bodyPr wrap="square" lIns="0" tIns="0" rIns="0" bIns="0" rtlCol="0"/>
          <a:lstStyle/>
          <a:p>
            <a:endParaRPr/>
          </a:p>
        </p:txBody>
      </p:sp>
      <p:sp>
        <p:nvSpPr>
          <p:cNvPr id="23" name="object 23"/>
          <p:cNvSpPr/>
          <p:nvPr/>
        </p:nvSpPr>
        <p:spPr>
          <a:xfrm>
            <a:off x="4171950" y="1746250"/>
            <a:ext cx="0" cy="4328160"/>
          </a:xfrm>
          <a:custGeom>
            <a:avLst/>
            <a:gdLst/>
            <a:ahLst/>
            <a:cxnLst/>
            <a:rect l="l" t="t" r="r" b="b"/>
            <a:pathLst>
              <a:path h="4328160">
                <a:moveTo>
                  <a:pt x="0" y="0"/>
                </a:moveTo>
                <a:lnTo>
                  <a:pt x="0" y="4327994"/>
                </a:lnTo>
              </a:path>
            </a:pathLst>
          </a:custGeom>
          <a:ln w="12700">
            <a:solidFill>
              <a:srgbClr val="FFFFFF"/>
            </a:solidFill>
          </a:ln>
        </p:spPr>
        <p:txBody>
          <a:bodyPr wrap="square" lIns="0" tIns="0" rIns="0" bIns="0" rtlCol="0"/>
          <a:lstStyle/>
          <a:p>
            <a:endParaRPr/>
          </a:p>
        </p:txBody>
      </p:sp>
      <p:sp>
        <p:nvSpPr>
          <p:cNvPr id="24" name="object 24"/>
          <p:cNvSpPr/>
          <p:nvPr/>
        </p:nvSpPr>
        <p:spPr>
          <a:xfrm>
            <a:off x="0" y="2977874"/>
            <a:ext cx="9131300" cy="0"/>
          </a:xfrm>
          <a:custGeom>
            <a:avLst/>
            <a:gdLst/>
            <a:ahLst/>
            <a:cxnLst/>
            <a:rect l="l" t="t" r="r" b="b"/>
            <a:pathLst>
              <a:path w="9131300">
                <a:moveTo>
                  <a:pt x="0" y="0"/>
                </a:moveTo>
                <a:lnTo>
                  <a:pt x="9131300" y="0"/>
                </a:lnTo>
              </a:path>
            </a:pathLst>
          </a:custGeom>
          <a:ln w="38100">
            <a:solidFill>
              <a:srgbClr val="FFFFFF"/>
            </a:solidFill>
          </a:ln>
        </p:spPr>
        <p:txBody>
          <a:bodyPr wrap="square" lIns="0" tIns="0" rIns="0" bIns="0" rtlCol="0"/>
          <a:lstStyle/>
          <a:p>
            <a:endParaRPr/>
          </a:p>
        </p:txBody>
      </p:sp>
      <p:sp>
        <p:nvSpPr>
          <p:cNvPr id="25" name="object 25"/>
          <p:cNvSpPr/>
          <p:nvPr/>
        </p:nvSpPr>
        <p:spPr>
          <a:xfrm>
            <a:off x="0" y="3802613"/>
            <a:ext cx="9131300" cy="0"/>
          </a:xfrm>
          <a:custGeom>
            <a:avLst/>
            <a:gdLst/>
            <a:ahLst/>
            <a:cxnLst/>
            <a:rect l="l" t="t" r="r" b="b"/>
            <a:pathLst>
              <a:path w="9131300">
                <a:moveTo>
                  <a:pt x="0" y="0"/>
                </a:moveTo>
                <a:lnTo>
                  <a:pt x="9131300" y="0"/>
                </a:lnTo>
              </a:path>
            </a:pathLst>
          </a:custGeom>
          <a:ln w="12700">
            <a:solidFill>
              <a:srgbClr val="FFFFFF"/>
            </a:solidFill>
          </a:ln>
        </p:spPr>
        <p:txBody>
          <a:bodyPr wrap="square" lIns="0" tIns="0" rIns="0" bIns="0" rtlCol="0"/>
          <a:lstStyle/>
          <a:p>
            <a:endParaRPr/>
          </a:p>
        </p:txBody>
      </p:sp>
      <p:sp>
        <p:nvSpPr>
          <p:cNvPr id="26" name="object 26"/>
          <p:cNvSpPr/>
          <p:nvPr/>
        </p:nvSpPr>
        <p:spPr>
          <a:xfrm>
            <a:off x="0" y="4975547"/>
            <a:ext cx="9131300" cy="0"/>
          </a:xfrm>
          <a:custGeom>
            <a:avLst/>
            <a:gdLst/>
            <a:ahLst/>
            <a:cxnLst/>
            <a:rect l="l" t="t" r="r" b="b"/>
            <a:pathLst>
              <a:path w="9131300">
                <a:moveTo>
                  <a:pt x="0" y="0"/>
                </a:moveTo>
                <a:lnTo>
                  <a:pt x="9131300" y="0"/>
                </a:lnTo>
              </a:path>
            </a:pathLst>
          </a:custGeom>
          <a:ln w="12700">
            <a:solidFill>
              <a:srgbClr val="FFFFFF"/>
            </a:solidFill>
          </a:ln>
        </p:spPr>
        <p:txBody>
          <a:bodyPr wrap="square" lIns="0" tIns="0" rIns="0" bIns="0" rtlCol="0"/>
          <a:lstStyle/>
          <a:p>
            <a:endParaRPr/>
          </a:p>
        </p:txBody>
      </p:sp>
      <p:sp>
        <p:nvSpPr>
          <p:cNvPr id="27" name="object 27"/>
          <p:cNvSpPr/>
          <p:nvPr/>
        </p:nvSpPr>
        <p:spPr>
          <a:xfrm>
            <a:off x="9124950" y="1746250"/>
            <a:ext cx="0" cy="4328160"/>
          </a:xfrm>
          <a:custGeom>
            <a:avLst/>
            <a:gdLst/>
            <a:ahLst/>
            <a:cxnLst/>
            <a:rect l="l" t="t" r="r" b="b"/>
            <a:pathLst>
              <a:path h="4328160">
                <a:moveTo>
                  <a:pt x="0" y="0"/>
                </a:moveTo>
                <a:lnTo>
                  <a:pt x="0" y="4327994"/>
                </a:lnTo>
              </a:path>
            </a:pathLst>
          </a:custGeom>
          <a:ln w="12700">
            <a:solidFill>
              <a:srgbClr val="FFFFFF"/>
            </a:solidFill>
          </a:ln>
        </p:spPr>
        <p:txBody>
          <a:bodyPr wrap="square" lIns="0" tIns="0" rIns="0" bIns="0" rtlCol="0"/>
          <a:lstStyle/>
          <a:p>
            <a:endParaRPr/>
          </a:p>
        </p:txBody>
      </p:sp>
      <p:sp>
        <p:nvSpPr>
          <p:cNvPr id="28" name="object 28"/>
          <p:cNvSpPr/>
          <p:nvPr/>
        </p:nvSpPr>
        <p:spPr>
          <a:xfrm>
            <a:off x="0" y="1752600"/>
            <a:ext cx="9131300" cy="0"/>
          </a:xfrm>
          <a:custGeom>
            <a:avLst/>
            <a:gdLst/>
            <a:ahLst/>
            <a:cxnLst/>
            <a:rect l="l" t="t" r="r" b="b"/>
            <a:pathLst>
              <a:path w="9131300">
                <a:moveTo>
                  <a:pt x="0" y="0"/>
                </a:moveTo>
                <a:lnTo>
                  <a:pt x="9131300" y="0"/>
                </a:lnTo>
              </a:path>
            </a:pathLst>
          </a:custGeom>
          <a:ln w="12700">
            <a:solidFill>
              <a:srgbClr val="FFFFFF"/>
            </a:solidFill>
          </a:ln>
        </p:spPr>
        <p:txBody>
          <a:bodyPr wrap="square" lIns="0" tIns="0" rIns="0" bIns="0" rtlCol="0"/>
          <a:lstStyle/>
          <a:p>
            <a:endParaRPr/>
          </a:p>
        </p:txBody>
      </p:sp>
      <p:sp>
        <p:nvSpPr>
          <p:cNvPr id="29" name="object 29"/>
          <p:cNvSpPr/>
          <p:nvPr/>
        </p:nvSpPr>
        <p:spPr>
          <a:xfrm>
            <a:off x="0" y="6067889"/>
            <a:ext cx="9131300" cy="0"/>
          </a:xfrm>
          <a:custGeom>
            <a:avLst/>
            <a:gdLst/>
            <a:ahLst/>
            <a:cxnLst/>
            <a:rect l="l" t="t" r="r" b="b"/>
            <a:pathLst>
              <a:path w="9131300">
                <a:moveTo>
                  <a:pt x="0" y="0"/>
                </a:moveTo>
                <a:lnTo>
                  <a:pt x="9131300" y="0"/>
                </a:lnTo>
              </a:path>
            </a:pathLst>
          </a:custGeom>
          <a:ln w="12700">
            <a:solidFill>
              <a:srgbClr val="FFFFFF"/>
            </a:solidFill>
          </a:ln>
        </p:spPr>
        <p:txBody>
          <a:bodyPr wrap="square" lIns="0" tIns="0" rIns="0" bIns="0" rtlCol="0"/>
          <a:lstStyle/>
          <a:p>
            <a:endParaRPr/>
          </a:p>
        </p:txBody>
      </p:sp>
      <p:sp>
        <p:nvSpPr>
          <p:cNvPr id="30" name="object 30"/>
          <p:cNvSpPr txBox="1"/>
          <p:nvPr/>
        </p:nvSpPr>
        <p:spPr>
          <a:xfrm>
            <a:off x="28393" y="1226313"/>
            <a:ext cx="3675379" cy="1080770"/>
          </a:xfrm>
          <a:prstGeom prst="rect">
            <a:avLst/>
          </a:prstGeom>
        </p:spPr>
        <p:txBody>
          <a:bodyPr vert="horz" wrap="square" lIns="0" tIns="0" rIns="0" bIns="0" rtlCol="0">
            <a:spAutoFit/>
          </a:bodyPr>
          <a:lstStyle/>
          <a:p>
            <a:pPr marL="31115">
              <a:lnSpc>
                <a:spcPct val="100000"/>
              </a:lnSpc>
            </a:pPr>
            <a:r>
              <a:rPr sz="1600" b="1" spc="-15" dirty="0">
                <a:solidFill>
                  <a:srgbClr val="FFFFFF"/>
                </a:solidFill>
                <a:latin typeface="Calibri"/>
                <a:cs typeface="Calibri"/>
              </a:rPr>
              <a:t>Program</a:t>
            </a:r>
            <a:r>
              <a:rPr sz="1600" b="1" spc="-20" dirty="0">
                <a:solidFill>
                  <a:srgbClr val="FFFFFF"/>
                </a:solidFill>
                <a:latin typeface="Calibri"/>
                <a:cs typeface="Calibri"/>
              </a:rPr>
              <a:t> </a:t>
            </a:r>
            <a:r>
              <a:rPr sz="1600" b="1" spc="-10" dirty="0">
                <a:solidFill>
                  <a:srgbClr val="FFFFFF"/>
                </a:solidFill>
                <a:latin typeface="Calibri"/>
                <a:cs typeface="Calibri"/>
              </a:rPr>
              <a:t>Element</a:t>
            </a:r>
            <a:endParaRPr sz="1600">
              <a:latin typeface="Calibri"/>
              <a:cs typeface="Calibri"/>
            </a:endParaRPr>
          </a:p>
          <a:p>
            <a:pPr>
              <a:lnSpc>
                <a:spcPct val="100000"/>
              </a:lnSpc>
              <a:spcBef>
                <a:spcPts val="35"/>
              </a:spcBef>
            </a:pPr>
            <a:endParaRPr sz="1700">
              <a:latin typeface="Times New Roman"/>
              <a:cs typeface="Times New Roman"/>
            </a:endParaRPr>
          </a:p>
          <a:p>
            <a:pPr marL="12700" marR="5080">
              <a:lnSpc>
                <a:spcPct val="114999"/>
              </a:lnSpc>
            </a:pPr>
            <a:r>
              <a:rPr sz="1600" b="1" spc="-15" dirty="0">
                <a:solidFill>
                  <a:srgbClr val="FFFFFF"/>
                </a:solidFill>
                <a:latin typeface="Calibri"/>
                <a:cs typeface="Calibri"/>
              </a:rPr>
              <a:t>Tutoring, </a:t>
            </a:r>
            <a:r>
              <a:rPr sz="1600" b="1" spc="-5" dirty="0">
                <a:solidFill>
                  <a:srgbClr val="FFFFFF"/>
                </a:solidFill>
                <a:latin typeface="Calibri"/>
                <a:cs typeface="Calibri"/>
              </a:rPr>
              <a:t>Study Skills </a:t>
            </a:r>
            <a:r>
              <a:rPr sz="1600" b="1" spc="-15" dirty="0">
                <a:solidFill>
                  <a:srgbClr val="FFFFFF"/>
                </a:solidFill>
                <a:latin typeface="Calibri"/>
                <a:cs typeface="Calibri"/>
              </a:rPr>
              <a:t>Training, </a:t>
            </a:r>
            <a:r>
              <a:rPr sz="1600" b="1" spc="-10" dirty="0">
                <a:solidFill>
                  <a:srgbClr val="FFFFFF"/>
                </a:solidFill>
                <a:latin typeface="Calibri"/>
                <a:cs typeface="Calibri"/>
              </a:rPr>
              <a:t>Instruction </a:t>
            </a:r>
            <a:r>
              <a:rPr sz="1600" b="1" spc="-5" dirty="0">
                <a:solidFill>
                  <a:srgbClr val="FFFFFF"/>
                </a:solidFill>
                <a:latin typeface="Calibri"/>
                <a:cs typeface="Calibri"/>
              </a:rPr>
              <a:t>-  </a:t>
            </a:r>
            <a:r>
              <a:rPr sz="1600" b="1" spc="-30" dirty="0">
                <a:solidFill>
                  <a:srgbClr val="009876"/>
                </a:solidFill>
                <a:latin typeface="Calibri"/>
                <a:cs typeface="Calibri"/>
              </a:rPr>
              <a:t>MANDATORY</a:t>
            </a:r>
            <a:endParaRPr sz="1600">
              <a:latin typeface="Calibri"/>
              <a:cs typeface="Calibri"/>
            </a:endParaRPr>
          </a:p>
        </p:txBody>
      </p:sp>
      <p:sp>
        <p:nvSpPr>
          <p:cNvPr id="35" name="object 35"/>
          <p:cNvSpPr txBox="1">
            <a:spLocks noGrp="1"/>
          </p:cNvSpPr>
          <p:nvPr>
            <p:ph type="ftr" sz="quarter" idx="5"/>
          </p:nvPr>
        </p:nvSpPr>
        <p:spPr>
          <a:prstGeom prst="rect">
            <a:avLst/>
          </a:prstGeom>
        </p:spPr>
        <p:txBody>
          <a:bodyPr vert="horz" wrap="square" lIns="0" tIns="0" rIns="0" bIns="0" rtlCol="0">
            <a:spAutoFit/>
          </a:bodyPr>
          <a:lstStyle/>
          <a:p>
            <a:pPr marL="12700">
              <a:lnSpc>
                <a:spcPts val="1045"/>
              </a:lnSpc>
            </a:pPr>
            <a:r>
              <a:rPr spc="-5" dirty="0"/>
              <a:t>MassHireGreaterLowell.com</a:t>
            </a:r>
          </a:p>
        </p:txBody>
      </p:sp>
      <p:sp>
        <p:nvSpPr>
          <p:cNvPr id="36" name="object 36"/>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19</a:t>
            </a:fld>
            <a:endParaRPr spc="-5" dirty="0"/>
          </a:p>
        </p:txBody>
      </p:sp>
      <p:sp>
        <p:nvSpPr>
          <p:cNvPr id="31" name="object 31"/>
          <p:cNvSpPr txBox="1"/>
          <p:nvPr/>
        </p:nvSpPr>
        <p:spPr>
          <a:xfrm>
            <a:off x="28393" y="2984782"/>
            <a:ext cx="2497455" cy="266700"/>
          </a:xfrm>
          <a:prstGeom prst="rect">
            <a:avLst/>
          </a:prstGeom>
        </p:spPr>
        <p:txBody>
          <a:bodyPr vert="horz" wrap="square" lIns="0" tIns="0" rIns="0" bIns="0" rtlCol="0">
            <a:spAutoFit/>
          </a:bodyPr>
          <a:lstStyle/>
          <a:p>
            <a:pPr marL="12700">
              <a:lnSpc>
                <a:spcPct val="100000"/>
              </a:lnSpc>
            </a:pPr>
            <a:r>
              <a:rPr sz="1600" b="1" spc="-10" dirty="0">
                <a:solidFill>
                  <a:srgbClr val="FFFFFF"/>
                </a:solidFill>
                <a:latin typeface="Calibri"/>
                <a:cs typeface="Calibri"/>
              </a:rPr>
              <a:t>Alternative </a:t>
            </a:r>
            <a:r>
              <a:rPr sz="1600" b="1" spc="-5" dirty="0">
                <a:solidFill>
                  <a:srgbClr val="FFFFFF"/>
                </a:solidFill>
                <a:latin typeface="Calibri"/>
                <a:cs typeface="Calibri"/>
              </a:rPr>
              <a:t>Secondary</a:t>
            </a:r>
            <a:r>
              <a:rPr sz="1600" b="1" dirty="0">
                <a:solidFill>
                  <a:srgbClr val="FFFFFF"/>
                </a:solidFill>
                <a:latin typeface="Calibri"/>
                <a:cs typeface="Calibri"/>
              </a:rPr>
              <a:t> </a:t>
            </a:r>
            <a:r>
              <a:rPr sz="1600" b="1" spc="-5" dirty="0">
                <a:solidFill>
                  <a:srgbClr val="FFFFFF"/>
                </a:solidFill>
                <a:latin typeface="Calibri"/>
                <a:cs typeface="Calibri"/>
              </a:rPr>
              <a:t>School</a:t>
            </a:r>
            <a:endParaRPr sz="1600">
              <a:latin typeface="Calibri"/>
              <a:cs typeface="Calibri"/>
            </a:endParaRPr>
          </a:p>
        </p:txBody>
      </p:sp>
      <p:sp>
        <p:nvSpPr>
          <p:cNvPr id="32" name="object 32"/>
          <p:cNvSpPr txBox="1"/>
          <p:nvPr/>
        </p:nvSpPr>
        <p:spPr>
          <a:xfrm>
            <a:off x="28393" y="3809333"/>
            <a:ext cx="2718435" cy="266700"/>
          </a:xfrm>
          <a:prstGeom prst="rect">
            <a:avLst/>
          </a:prstGeom>
        </p:spPr>
        <p:txBody>
          <a:bodyPr vert="horz" wrap="square" lIns="0" tIns="0" rIns="0" bIns="0" rtlCol="0">
            <a:spAutoFit/>
          </a:bodyPr>
          <a:lstStyle/>
          <a:p>
            <a:pPr marL="12700">
              <a:lnSpc>
                <a:spcPct val="100000"/>
              </a:lnSpc>
            </a:pPr>
            <a:r>
              <a:rPr sz="1600" b="1" spc="-20" dirty="0">
                <a:solidFill>
                  <a:srgbClr val="FFFFFF"/>
                </a:solidFill>
                <a:latin typeface="Calibri"/>
                <a:cs typeface="Calibri"/>
              </a:rPr>
              <a:t>Work </a:t>
            </a:r>
            <a:r>
              <a:rPr sz="1600" b="1" spc="-5" dirty="0">
                <a:solidFill>
                  <a:srgbClr val="FFFFFF"/>
                </a:solidFill>
                <a:latin typeface="Calibri"/>
                <a:cs typeface="Calibri"/>
              </a:rPr>
              <a:t>Experience -</a:t>
            </a:r>
            <a:r>
              <a:rPr sz="1600" b="1" spc="-25" dirty="0">
                <a:solidFill>
                  <a:srgbClr val="FFFFFF"/>
                </a:solidFill>
                <a:latin typeface="Calibri"/>
                <a:cs typeface="Calibri"/>
              </a:rPr>
              <a:t> </a:t>
            </a:r>
            <a:r>
              <a:rPr sz="1600" b="1" spc="-30" dirty="0">
                <a:solidFill>
                  <a:srgbClr val="009876"/>
                </a:solidFill>
                <a:latin typeface="Calibri"/>
                <a:cs typeface="Calibri"/>
              </a:rPr>
              <a:t>MANDATORY</a:t>
            </a:r>
            <a:endParaRPr sz="1600" dirty="0">
              <a:latin typeface="Calibri"/>
              <a:cs typeface="Calibri"/>
            </a:endParaRPr>
          </a:p>
        </p:txBody>
      </p:sp>
      <p:sp>
        <p:nvSpPr>
          <p:cNvPr id="33" name="object 33"/>
          <p:cNvSpPr txBox="1"/>
          <p:nvPr/>
        </p:nvSpPr>
        <p:spPr>
          <a:xfrm>
            <a:off x="27785" y="4981906"/>
            <a:ext cx="2250958" cy="738664"/>
          </a:xfrm>
          <a:prstGeom prst="rect">
            <a:avLst/>
          </a:prstGeom>
        </p:spPr>
        <p:txBody>
          <a:bodyPr vert="horz" wrap="square" lIns="0" tIns="0" rIns="0" bIns="0" rtlCol="0">
            <a:spAutoFit/>
          </a:bodyPr>
          <a:lstStyle/>
          <a:p>
            <a:pPr marL="12700">
              <a:lnSpc>
                <a:spcPct val="100000"/>
              </a:lnSpc>
            </a:pPr>
            <a:r>
              <a:rPr sz="1600" b="1" spc="-5" dirty="0">
                <a:solidFill>
                  <a:srgbClr val="FFFFFF"/>
                </a:solidFill>
                <a:latin typeface="Calibri"/>
                <a:cs typeface="Calibri"/>
              </a:rPr>
              <a:t>Occupational</a:t>
            </a:r>
            <a:r>
              <a:rPr sz="1600" b="1" spc="-60" dirty="0">
                <a:solidFill>
                  <a:srgbClr val="FFFFFF"/>
                </a:solidFill>
                <a:latin typeface="Calibri"/>
                <a:cs typeface="Calibri"/>
              </a:rPr>
              <a:t> </a:t>
            </a:r>
            <a:r>
              <a:rPr sz="1600" b="1" spc="-5" dirty="0">
                <a:solidFill>
                  <a:srgbClr val="FFFFFF"/>
                </a:solidFill>
                <a:latin typeface="Calibri"/>
                <a:cs typeface="Calibri"/>
              </a:rPr>
              <a:t>Skills</a:t>
            </a:r>
            <a:r>
              <a:rPr lang="en-US" sz="1600" b="1" spc="-5" dirty="0">
                <a:solidFill>
                  <a:srgbClr val="FFFFFF"/>
                </a:solidFill>
                <a:latin typeface="Calibri"/>
                <a:cs typeface="Calibri"/>
              </a:rPr>
              <a:t>- </a:t>
            </a:r>
            <a:r>
              <a:rPr lang="en-US" sz="1600" b="1" spc="-5" dirty="0">
                <a:latin typeface="Calibri"/>
                <a:cs typeface="Calibri"/>
              </a:rPr>
              <a:t>MANDATORY FOR OUT-OF-SCHOOL YOUTH</a:t>
            </a:r>
            <a:endParaRPr sz="1600" dirty="0">
              <a:latin typeface="Calibri"/>
              <a:cs typeface="Calibri"/>
            </a:endParaRPr>
          </a:p>
        </p:txBody>
      </p:sp>
      <p:sp>
        <p:nvSpPr>
          <p:cNvPr id="34" name="object 34"/>
          <p:cNvSpPr txBox="1"/>
          <p:nvPr/>
        </p:nvSpPr>
        <p:spPr>
          <a:xfrm>
            <a:off x="4232019" y="1801291"/>
            <a:ext cx="4899281" cy="4321696"/>
          </a:xfrm>
          <a:prstGeom prst="rect">
            <a:avLst/>
          </a:prstGeom>
        </p:spPr>
        <p:txBody>
          <a:bodyPr vert="horz" wrap="square" lIns="0" tIns="0" rIns="0" bIns="0" rtlCol="0">
            <a:spAutoFit/>
          </a:bodyPr>
          <a:lstStyle/>
          <a:p>
            <a:pPr marL="12700" marR="28575">
              <a:lnSpc>
                <a:spcPct val="114999"/>
              </a:lnSpc>
            </a:pPr>
            <a:r>
              <a:rPr lang="en-US" sz="1500" spc="-10" dirty="0">
                <a:solidFill>
                  <a:srgbClr val="009876"/>
                </a:solidFill>
                <a:latin typeface="Calibri"/>
                <a:cs typeface="Calibri"/>
              </a:rPr>
              <a:t>Evidence-based dropout prevention and recovery strategies which aid in the development </a:t>
            </a:r>
            <a:r>
              <a:rPr lang="en-US" sz="1500" spc="-5" dirty="0">
                <a:solidFill>
                  <a:srgbClr val="009876"/>
                </a:solidFill>
                <a:latin typeface="Calibri"/>
                <a:cs typeface="Calibri"/>
              </a:rPr>
              <a:t>of educational </a:t>
            </a:r>
            <a:r>
              <a:rPr lang="en-US" sz="1500" spc="-10" dirty="0">
                <a:solidFill>
                  <a:srgbClr val="009876"/>
                </a:solidFill>
                <a:latin typeface="Calibri"/>
                <a:cs typeface="Calibri"/>
              </a:rPr>
              <a:t>achievement </a:t>
            </a:r>
            <a:r>
              <a:rPr lang="en-US" sz="1500" spc="-5" dirty="0">
                <a:solidFill>
                  <a:srgbClr val="009876"/>
                </a:solidFill>
                <a:latin typeface="Calibri"/>
                <a:cs typeface="Calibri"/>
              </a:rPr>
              <a:t>skills that leads  </a:t>
            </a:r>
            <a:r>
              <a:rPr lang="en-US" sz="1500" spc="-10" dirty="0">
                <a:solidFill>
                  <a:srgbClr val="009876"/>
                </a:solidFill>
                <a:latin typeface="Calibri"/>
                <a:cs typeface="Calibri"/>
              </a:rPr>
              <a:t>to </a:t>
            </a:r>
            <a:r>
              <a:rPr lang="en-US" sz="1500" spc="-5" dirty="0">
                <a:solidFill>
                  <a:srgbClr val="009876"/>
                </a:solidFill>
                <a:latin typeface="Calibri"/>
                <a:cs typeface="Calibri"/>
              </a:rPr>
              <a:t>the completion of the </a:t>
            </a:r>
            <a:r>
              <a:rPr lang="en-US" sz="1500" spc="-10" dirty="0">
                <a:solidFill>
                  <a:srgbClr val="009876"/>
                </a:solidFill>
                <a:latin typeface="Calibri"/>
                <a:cs typeface="Calibri"/>
              </a:rPr>
              <a:t>requirements </a:t>
            </a:r>
            <a:r>
              <a:rPr lang="en-US" sz="1500" spc="-15" dirty="0">
                <a:solidFill>
                  <a:srgbClr val="009876"/>
                </a:solidFill>
                <a:latin typeface="Calibri"/>
                <a:cs typeface="Calibri"/>
              </a:rPr>
              <a:t>for </a:t>
            </a:r>
            <a:r>
              <a:rPr lang="en-US" sz="1500" spc="-5" dirty="0">
                <a:solidFill>
                  <a:srgbClr val="009876"/>
                </a:solidFill>
                <a:latin typeface="Calibri"/>
                <a:cs typeface="Calibri"/>
              </a:rPr>
              <a:t>a secondary </a:t>
            </a:r>
            <a:r>
              <a:rPr lang="en-US" sz="1500" spc="-10" dirty="0">
                <a:solidFill>
                  <a:srgbClr val="009876"/>
                </a:solidFill>
                <a:latin typeface="Calibri"/>
                <a:cs typeface="Calibri"/>
              </a:rPr>
              <a:t>or  post </a:t>
            </a:r>
            <a:r>
              <a:rPr lang="en-US" sz="1500" spc="-5" dirty="0">
                <a:solidFill>
                  <a:srgbClr val="009876"/>
                </a:solidFill>
                <a:latin typeface="Calibri"/>
                <a:cs typeface="Calibri"/>
              </a:rPr>
              <a:t>secondary school</a:t>
            </a:r>
            <a:r>
              <a:rPr lang="en-US" sz="1500" spc="40" dirty="0">
                <a:solidFill>
                  <a:srgbClr val="009876"/>
                </a:solidFill>
                <a:latin typeface="Calibri"/>
                <a:cs typeface="Calibri"/>
              </a:rPr>
              <a:t> </a:t>
            </a:r>
            <a:r>
              <a:rPr lang="en-US" sz="1500" spc="-10" dirty="0">
                <a:solidFill>
                  <a:srgbClr val="009876"/>
                </a:solidFill>
                <a:latin typeface="Calibri"/>
                <a:cs typeface="Calibri"/>
              </a:rPr>
              <a:t>diploma/credential.</a:t>
            </a:r>
            <a:endParaRPr lang="en-US" sz="1500" dirty="0">
              <a:latin typeface="Calibri"/>
              <a:cs typeface="Calibri"/>
            </a:endParaRPr>
          </a:p>
          <a:p>
            <a:pPr marL="12700" marR="649605">
              <a:lnSpc>
                <a:spcPct val="114999"/>
              </a:lnSpc>
              <a:spcBef>
                <a:spcPts val="1180"/>
              </a:spcBef>
            </a:pPr>
            <a:r>
              <a:rPr sz="1500" spc="-5" dirty="0">
                <a:solidFill>
                  <a:srgbClr val="009876"/>
                </a:solidFill>
                <a:latin typeface="Calibri"/>
                <a:cs typeface="Calibri"/>
              </a:rPr>
              <a:t>Alternative secondary school </a:t>
            </a:r>
            <a:r>
              <a:rPr lang="en-US" sz="1500" spc="-5" dirty="0">
                <a:solidFill>
                  <a:srgbClr val="009876"/>
                </a:solidFill>
                <a:latin typeface="Calibri"/>
                <a:cs typeface="Calibri"/>
              </a:rPr>
              <a:t>services or</a:t>
            </a:r>
            <a:r>
              <a:rPr sz="1500" spc="-5" dirty="0">
                <a:solidFill>
                  <a:srgbClr val="009876"/>
                </a:solidFill>
                <a:latin typeface="Calibri"/>
                <a:cs typeface="Calibri"/>
              </a:rPr>
              <a:t> </a:t>
            </a:r>
            <a:r>
              <a:rPr sz="1500" spc="-15" dirty="0">
                <a:solidFill>
                  <a:srgbClr val="009876"/>
                </a:solidFill>
                <a:latin typeface="Calibri"/>
                <a:cs typeface="Calibri"/>
              </a:rPr>
              <a:t>drop </a:t>
            </a:r>
            <a:r>
              <a:rPr sz="1500" spc="-5" dirty="0">
                <a:solidFill>
                  <a:srgbClr val="009876"/>
                </a:solidFill>
                <a:latin typeface="Calibri"/>
                <a:cs typeface="Calibri"/>
              </a:rPr>
              <a:t>out  </a:t>
            </a:r>
            <a:r>
              <a:rPr sz="1500" spc="-15" dirty="0">
                <a:solidFill>
                  <a:srgbClr val="009876"/>
                </a:solidFill>
                <a:latin typeface="Calibri"/>
                <a:cs typeface="Calibri"/>
              </a:rPr>
              <a:t>recovery</a:t>
            </a:r>
            <a:r>
              <a:rPr sz="1500" spc="-10" dirty="0">
                <a:solidFill>
                  <a:srgbClr val="009876"/>
                </a:solidFill>
                <a:latin typeface="Calibri"/>
                <a:cs typeface="Calibri"/>
              </a:rPr>
              <a:t> </a:t>
            </a:r>
            <a:r>
              <a:rPr sz="1500" spc="-5" dirty="0">
                <a:solidFill>
                  <a:srgbClr val="009876"/>
                </a:solidFill>
                <a:latin typeface="Calibri"/>
                <a:cs typeface="Calibri"/>
              </a:rPr>
              <a:t>services.</a:t>
            </a:r>
            <a:endParaRPr sz="1500" dirty="0">
              <a:latin typeface="Calibri"/>
              <a:cs typeface="Calibri"/>
            </a:endParaRPr>
          </a:p>
          <a:p>
            <a:pPr>
              <a:lnSpc>
                <a:spcPct val="100000"/>
              </a:lnSpc>
            </a:pPr>
            <a:endParaRPr lang="en-US" sz="1500" dirty="0">
              <a:latin typeface="Times New Roman"/>
              <a:cs typeface="Times New Roman"/>
            </a:endParaRPr>
          </a:p>
          <a:p>
            <a:pPr marL="12700" marR="5080">
              <a:lnSpc>
                <a:spcPct val="114999"/>
              </a:lnSpc>
            </a:pPr>
            <a:r>
              <a:rPr lang="en-US" sz="1500" spc="-10" dirty="0">
                <a:solidFill>
                  <a:srgbClr val="009876"/>
                </a:solidFill>
                <a:latin typeface="Calibri"/>
                <a:cs typeface="Calibri"/>
              </a:rPr>
              <a:t>Paid </a:t>
            </a:r>
            <a:r>
              <a:rPr lang="en-US" sz="1500" spc="-5" dirty="0">
                <a:solidFill>
                  <a:srgbClr val="009876"/>
                </a:solidFill>
                <a:latin typeface="Calibri"/>
                <a:cs typeface="Calibri"/>
              </a:rPr>
              <a:t>and unpaid </a:t>
            </a:r>
            <a:r>
              <a:rPr lang="en-US" sz="1500" spc="-25" dirty="0">
                <a:solidFill>
                  <a:srgbClr val="009876"/>
                </a:solidFill>
                <a:latin typeface="Calibri"/>
                <a:cs typeface="Calibri"/>
              </a:rPr>
              <a:t>work </a:t>
            </a:r>
            <a:r>
              <a:rPr lang="en-US" sz="1500" spc="-10" dirty="0">
                <a:solidFill>
                  <a:srgbClr val="009876"/>
                </a:solidFill>
                <a:latin typeface="Calibri"/>
                <a:cs typeface="Calibri"/>
              </a:rPr>
              <a:t>experiences </a:t>
            </a:r>
            <a:r>
              <a:rPr lang="en-US" sz="1500" spc="-5" dirty="0">
                <a:solidFill>
                  <a:srgbClr val="009876"/>
                </a:solidFill>
                <a:latin typeface="Calibri"/>
                <a:cs typeface="Calibri"/>
              </a:rPr>
              <a:t>which include </a:t>
            </a:r>
            <a:r>
              <a:rPr lang="en-US" sz="1500" spc="-10" dirty="0">
                <a:solidFill>
                  <a:srgbClr val="009876"/>
                </a:solidFill>
                <a:latin typeface="Calibri"/>
                <a:cs typeface="Calibri"/>
              </a:rPr>
              <a:t>summer  employment, year-round employment, </a:t>
            </a:r>
            <a:r>
              <a:rPr lang="en-US" sz="1500" spc="-15" dirty="0">
                <a:solidFill>
                  <a:srgbClr val="009876"/>
                </a:solidFill>
                <a:latin typeface="Calibri"/>
                <a:cs typeface="Calibri"/>
              </a:rPr>
              <a:t>pre- </a:t>
            </a:r>
            <a:r>
              <a:rPr lang="en-US" sz="1500" spc="-5" dirty="0">
                <a:solidFill>
                  <a:srgbClr val="009876"/>
                </a:solidFill>
                <a:latin typeface="Calibri"/>
                <a:cs typeface="Calibri"/>
              </a:rPr>
              <a:t>apprenticeship, </a:t>
            </a:r>
            <a:r>
              <a:rPr lang="en-US" sz="1500" spc="-10" dirty="0">
                <a:solidFill>
                  <a:srgbClr val="009876"/>
                </a:solidFill>
                <a:latin typeface="Calibri"/>
                <a:cs typeface="Calibri"/>
              </a:rPr>
              <a:t>internships/job-shadows, </a:t>
            </a:r>
            <a:r>
              <a:rPr lang="en-US" sz="1500" spc="-5" dirty="0">
                <a:solidFill>
                  <a:srgbClr val="009876"/>
                </a:solidFill>
                <a:latin typeface="Calibri"/>
                <a:cs typeface="Calibri"/>
              </a:rPr>
              <a:t>on-the-job  </a:t>
            </a:r>
            <a:r>
              <a:rPr lang="en-US" sz="1500" spc="-10" dirty="0">
                <a:solidFill>
                  <a:srgbClr val="009876"/>
                </a:solidFill>
                <a:latin typeface="Calibri"/>
                <a:cs typeface="Calibri"/>
              </a:rPr>
              <a:t>training </a:t>
            </a:r>
            <a:r>
              <a:rPr lang="en-US" sz="1500" spc="-5" dirty="0">
                <a:solidFill>
                  <a:srgbClr val="009876"/>
                </a:solidFill>
                <a:latin typeface="Calibri"/>
                <a:cs typeface="Calibri"/>
              </a:rPr>
              <a:t>opportunities, </a:t>
            </a:r>
            <a:r>
              <a:rPr lang="en-US" sz="1500" spc="-10" dirty="0">
                <a:solidFill>
                  <a:srgbClr val="009876"/>
                </a:solidFill>
                <a:latin typeface="Calibri"/>
                <a:cs typeface="Calibri"/>
              </a:rPr>
              <a:t>employer </a:t>
            </a:r>
            <a:r>
              <a:rPr lang="en-US" sz="1500" spc="-5" dirty="0">
                <a:solidFill>
                  <a:srgbClr val="009876"/>
                </a:solidFill>
                <a:latin typeface="Calibri"/>
                <a:cs typeface="Calibri"/>
              </a:rPr>
              <a:t>panels, </a:t>
            </a:r>
            <a:r>
              <a:rPr lang="en-US" sz="1500" spc="-10" dirty="0">
                <a:solidFill>
                  <a:srgbClr val="009876"/>
                </a:solidFill>
                <a:latin typeface="Calibri"/>
                <a:cs typeface="Calibri"/>
              </a:rPr>
              <a:t>company</a:t>
            </a:r>
            <a:r>
              <a:rPr lang="en-US" sz="1500" spc="65" dirty="0">
                <a:solidFill>
                  <a:srgbClr val="009876"/>
                </a:solidFill>
                <a:latin typeface="Calibri"/>
                <a:cs typeface="Calibri"/>
              </a:rPr>
              <a:t> </a:t>
            </a:r>
            <a:r>
              <a:rPr lang="en-US" sz="1500" spc="-15" dirty="0">
                <a:solidFill>
                  <a:srgbClr val="009876"/>
                </a:solidFill>
                <a:latin typeface="Calibri"/>
                <a:cs typeface="Calibri"/>
              </a:rPr>
              <a:t>tours.</a:t>
            </a:r>
            <a:endParaRPr lang="en-US" sz="1500" dirty="0">
              <a:latin typeface="Calibri"/>
              <a:cs typeface="Calibri"/>
            </a:endParaRPr>
          </a:p>
          <a:p>
            <a:pPr marL="12700" marR="249554">
              <a:lnSpc>
                <a:spcPct val="100000"/>
              </a:lnSpc>
              <a:spcBef>
                <a:spcPts val="530"/>
              </a:spcBef>
            </a:pPr>
            <a:endParaRPr lang="en-US" sz="1500" spc="-5" dirty="0">
              <a:solidFill>
                <a:srgbClr val="009876"/>
              </a:solidFill>
              <a:highlight>
                <a:srgbClr val="FFFF00"/>
              </a:highlight>
              <a:latin typeface="Calibri"/>
              <a:cs typeface="Calibri"/>
            </a:endParaRPr>
          </a:p>
          <a:p>
            <a:pPr marL="12700" marR="249554">
              <a:lnSpc>
                <a:spcPct val="100000"/>
              </a:lnSpc>
              <a:spcBef>
                <a:spcPts val="530"/>
              </a:spcBef>
            </a:pPr>
            <a:r>
              <a:rPr lang="en-US" sz="1500" spc="-5" dirty="0">
                <a:solidFill>
                  <a:srgbClr val="009876"/>
                </a:solidFill>
                <a:latin typeface="Calibri"/>
                <a:cs typeface="Calibri"/>
              </a:rPr>
              <a:t>An </a:t>
            </a:r>
            <a:r>
              <a:rPr lang="en-US" sz="1500" spc="-15" dirty="0">
                <a:solidFill>
                  <a:srgbClr val="009876"/>
                </a:solidFill>
                <a:latin typeface="Calibri"/>
                <a:cs typeface="Calibri"/>
              </a:rPr>
              <a:t>organized program </a:t>
            </a:r>
            <a:r>
              <a:rPr lang="en-US" sz="1500" spc="-5" dirty="0">
                <a:solidFill>
                  <a:srgbClr val="009876"/>
                </a:solidFill>
                <a:latin typeface="Calibri"/>
                <a:cs typeface="Calibri"/>
              </a:rPr>
              <a:t>of study that </a:t>
            </a:r>
            <a:r>
              <a:rPr lang="en-US" sz="1500" spc="-10" dirty="0">
                <a:solidFill>
                  <a:srgbClr val="009876"/>
                </a:solidFill>
                <a:latin typeface="Calibri"/>
                <a:cs typeface="Calibri"/>
              </a:rPr>
              <a:t>provides </a:t>
            </a:r>
            <a:r>
              <a:rPr lang="en-US" sz="1500" spc="-5" dirty="0">
                <a:solidFill>
                  <a:srgbClr val="009876"/>
                </a:solidFill>
                <a:latin typeface="Calibri"/>
                <a:cs typeface="Calibri"/>
              </a:rPr>
              <a:t>specific  </a:t>
            </a:r>
            <a:r>
              <a:rPr lang="en-US" sz="1500" spc="-10" dirty="0">
                <a:solidFill>
                  <a:srgbClr val="009876"/>
                </a:solidFill>
                <a:latin typeface="Calibri"/>
                <a:cs typeface="Calibri"/>
              </a:rPr>
              <a:t>vocational </a:t>
            </a:r>
            <a:r>
              <a:rPr lang="en-US" sz="1500" spc="-5" dirty="0">
                <a:solidFill>
                  <a:srgbClr val="009876"/>
                </a:solidFill>
                <a:latin typeface="Calibri"/>
                <a:cs typeface="Calibri"/>
              </a:rPr>
              <a:t>skills that lead </a:t>
            </a:r>
            <a:r>
              <a:rPr lang="en-US" sz="1500" spc="-10" dirty="0">
                <a:solidFill>
                  <a:srgbClr val="009876"/>
                </a:solidFill>
                <a:latin typeface="Calibri"/>
                <a:cs typeface="Calibri"/>
              </a:rPr>
              <a:t>to</a:t>
            </a:r>
            <a:r>
              <a:rPr lang="en-US" sz="1500" dirty="0">
                <a:effectLst/>
                <a:latin typeface="Calibri" panose="020F0502020204030204" pitchFamily="34" charset="0"/>
                <a:ea typeface="Calibri" panose="020F0502020204030204" pitchFamily="34" charset="0"/>
              </a:rPr>
              <a:t> recognized postsecondary credentials that are aligned with in-demand industry sectors or occupation in the local area involved.</a:t>
            </a:r>
            <a:endParaRPr lang="en-US" sz="1500" dirty="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Introductions</a:t>
            </a:r>
            <a:endParaRPr lang="en-US" dirty="0"/>
          </a:p>
        </p:txBody>
      </p:sp>
      <p:sp>
        <p:nvSpPr>
          <p:cNvPr id="3" name="Slide Number Placeholder 2"/>
          <p:cNvSpPr>
            <a:spLocks noGrp="1"/>
          </p:cNvSpPr>
          <p:nvPr>
            <p:ph type="sldNum" sz="quarter" idx="4"/>
          </p:nvPr>
        </p:nvSpPr>
        <p:spPr/>
        <p:txBody>
          <a:bodyPr/>
          <a:lstStyle/>
          <a:p>
            <a:fld id="{941BE8DD-6BA1-AD43-8321-0CEB068BCC7D}" type="slidenum">
              <a:rPr lang="en-US" smtClean="0"/>
              <a:pPr/>
              <a:t>2</a:t>
            </a:fld>
            <a:endParaRPr lang="en-US" dirty="0"/>
          </a:p>
        </p:txBody>
      </p:sp>
      <p:sp>
        <p:nvSpPr>
          <p:cNvPr id="4" name="Content Placeholder 3"/>
          <p:cNvSpPr>
            <a:spLocks noGrp="1"/>
          </p:cNvSpPr>
          <p:nvPr>
            <p:ph sz="quarter" idx="10"/>
          </p:nvPr>
        </p:nvSpPr>
        <p:spPr/>
        <p:txBody>
          <a:bodyPr>
            <a:normAutofit/>
          </a:bodyPr>
          <a:lstStyle/>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solidFill>
                  <a:srgbClr val="032B4A"/>
                </a:solidFill>
                <a:effectLst/>
                <a:uLnTx/>
                <a:uFillTx/>
                <a:latin typeface="Calibri"/>
                <a:ea typeface="+mn-ea"/>
                <a:cs typeface="Calibri"/>
              </a:rPr>
              <a:t>Overview of the </a:t>
            </a:r>
            <a:r>
              <a:rPr kumimoji="0" lang="en-US" sz="1800" i="0" u="none" strike="noStrike" kern="1200" cap="none" spc="-5" normalizeH="0" baseline="0" noProof="0" dirty="0" err="1">
                <a:ln>
                  <a:noFill/>
                </a:ln>
                <a:solidFill>
                  <a:srgbClr val="032B4A"/>
                </a:solidFill>
                <a:effectLst/>
                <a:uLnTx/>
                <a:uFillTx/>
                <a:latin typeface="Calibri"/>
                <a:ea typeface="+mn-ea"/>
                <a:cs typeface="Calibri"/>
              </a:rPr>
              <a:t>MassHire</a:t>
            </a:r>
            <a:r>
              <a:rPr kumimoji="0" lang="en-US" sz="1800" i="0" u="none" strike="noStrike" kern="1200" cap="none" spc="-5" normalizeH="0" baseline="0" noProof="0" dirty="0">
                <a:ln>
                  <a:noFill/>
                </a:ln>
                <a:solidFill>
                  <a:srgbClr val="032B4A"/>
                </a:solidFill>
                <a:effectLst/>
                <a:uLnTx/>
                <a:uFillTx/>
                <a:latin typeface="Calibri"/>
                <a:ea typeface="+mn-ea"/>
                <a:cs typeface="Calibri"/>
              </a:rPr>
              <a:t> </a:t>
            </a:r>
            <a:r>
              <a:rPr lang="en-US" sz="1800" spc="-10" dirty="0">
                <a:solidFill>
                  <a:srgbClr val="032B4A"/>
                </a:solidFill>
                <a:latin typeface="Calibri"/>
                <a:cs typeface="Calibri"/>
              </a:rPr>
              <a:t>Merrimack Valley Workforce Board</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Background </a:t>
            </a:r>
            <a:r>
              <a:rPr kumimoji="0" lang="en-US" sz="1800" i="0" u="none" strike="noStrike" kern="1200" cap="none" spc="-5" normalizeH="0" baseline="0" noProof="0" dirty="0">
                <a:ln>
                  <a:noFill/>
                </a:ln>
                <a:solidFill>
                  <a:srgbClr val="032B4A"/>
                </a:solidFill>
                <a:effectLst/>
                <a:uLnTx/>
                <a:uFillTx/>
                <a:latin typeface="Calibri"/>
                <a:ea typeface="+mn-ea"/>
                <a:cs typeface="Calibri"/>
              </a:rPr>
              <a:t>of </a:t>
            </a:r>
            <a:r>
              <a:rPr kumimoji="0" lang="en-US" sz="1800" i="0" u="none" strike="noStrike" kern="1200" cap="none" spc="-10" normalizeH="0" baseline="0" noProof="0" dirty="0">
                <a:ln>
                  <a:noFill/>
                </a:ln>
                <a:solidFill>
                  <a:srgbClr val="032B4A"/>
                </a:solidFill>
                <a:effectLst/>
                <a:uLnTx/>
                <a:uFillTx/>
                <a:latin typeface="Calibri"/>
                <a:ea typeface="+mn-ea"/>
                <a:cs typeface="Calibri"/>
              </a:rPr>
              <a:t>WIOA </a:t>
            </a:r>
            <a:r>
              <a:rPr kumimoji="0" lang="en-US" sz="1800" i="0" u="none" strike="noStrike" kern="1200" cap="none" spc="-5" normalizeH="0" baseline="0" noProof="0" dirty="0">
                <a:ln>
                  <a:noFill/>
                </a:ln>
                <a:solidFill>
                  <a:srgbClr val="032B4A"/>
                </a:solidFill>
                <a:effectLst/>
                <a:uLnTx/>
                <a:uFillTx/>
                <a:latin typeface="Calibri"/>
                <a:ea typeface="+mn-ea"/>
                <a:cs typeface="Calibri"/>
              </a:rPr>
              <a:t>and Purpose of the</a:t>
            </a:r>
            <a:r>
              <a:rPr kumimoji="0" lang="en-US" sz="1800" i="0" u="none" strike="noStrike" kern="1200" cap="none" spc="30" normalizeH="0" baseline="0" noProof="0" dirty="0">
                <a:ln>
                  <a:noFill/>
                </a:ln>
                <a:solidFill>
                  <a:srgbClr val="032B4A"/>
                </a:solidFill>
                <a:effectLst/>
                <a:uLnTx/>
                <a:uFillTx/>
                <a:latin typeface="Calibri"/>
                <a:ea typeface="+mn-ea"/>
                <a:cs typeface="Calibri"/>
              </a:rPr>
              <a:t> </a:t>
            </a:r>
            <a:r>
              <a:rPr kumimoji="0" lang="en-US" sz="1800" i="0" u="none" strike="noStrike" kern="1200" cap="none" spc="-5" normalizeH="0" baseline="0" noProof="0" dirty="0">
                <a:ln>
                  <a:noFill/>
                </a:ln>
                <a:solidFill>
                  <a:srgbClr val="032B4A"/>
                </a:solidFill>
                <a:effectLst/>
                <a:uLnTx/>
                <a:uFillTx/>
                <a:latin typeface="Calibri"/>
                <a:ea typeface="+mn-ea"/>
                <a:cs typeface="Calibri"/>
              </a:rPr>
              <a:t>RFP</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Estimated </a:t>
            </a:r>
            <a:r>
              <a:rPr kumimoji="0" lang="en-US" sz="1800" i="0" u="none" strike="noStrike" kern="1200" cap="none" spc="-5" normalizeH="0" baseline="0" noProof="0" dirty="0">
                <a:ln>
                  <a:noFill/>
                </a:ln>
                <a:solidFill>
                  <a:srgbClr val="032B4A"/>
                </a:solidFill>
                <a:effectLst/>
                <a:uLnTx/>
                <a:uFillTx/>
                <a:latin typeface="Calibri"/>
                <a:ea typeface="+mn-ea"/>
                <a:cs typeface="Calibri"/>
              </a:rPr>
              <a:t>Funds</a:t>
            </a:r>
            <a:r>
              <a:rPr kumimoji="0" lang="en-US" sz="1800" i="0" u="none" strike="noStrike" kern="1200" cap="none" spc="-55" normalizeH="0" baseline="0" noProof="0" dirty="0">
                <a:ln>
                  <a:noFill/>
                </a:ln>
                <a:solidFill>
                  <a:srgbClr val="032B4A"/>
                </a:solidFill>
                <a:effectLst/>
                <a:uLnTx/>
                <a:uFillTx/>
                <a:latin typeface="Calibri"/>
                <a:ea typeface="+mn-ea"/>
                <a:cs typeface="Calibri"/>
              </a:rPr>
              <a:t> </a:t>
            </a:r>
            <a:r>
              <a:rPr kumimoji="0" lang="en-US" sz="1800" i="0" u="none" strike="noStrike" kern="1200" cap="none" spc="-10" normalizeH="0" baseline="0" noProof="0" dirty="0">
                <a:ln>
                  <a:noFill/>
                </a:ln>
                <a:solidFill>
                  <a:srgbClr val="032B4A"/>
                </a:solidFill>
                <a:effectLst/>
                <a:uLnTx/>
                <a:uFillTx/>
                <a:latin typeface="Calibri"/>
                <a:ea typeface="+mn-ea"/>
                <a:cs typeface="Calibri"/>
              </a:rPr>
              <a:t>Available</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solidFill>
                  <a:srgbClr val="032B4A"/>
                </a:solidFill>
                <a:effectLst/>
                <a:uLnTx/>
                <a:uFillTx/>
                <a:latin typeface="Calibri"/>
                <a:ea typeface="+mn-ea"/>
                <a:cs typeface="Calibri"/>
              </a:rPr>
              <a:t>Eligible</a:t>
            </a:r>
            <a:r>
              <a:rPr kumimoji="0" lang="en-US" sz="1800" i="0" u="none" strike="noStrike" kern="1200" cap="none" spc="-110" normalizeH="0" baseline="0" noProof="0" dirty="0">
                <a:ln>
                  <a:noFill/>
                </a:ln>
                <a:solidFill>
                  <a:srgbClr val="032B4A"/>
                </a:solidFill>
                <a:effectLst/>
                <a:uLnTx/>
                <a:uFillTx/>
                <a:latin typeface="Calibri"/>
                <a:ea typeface="+mn-ea"/>
                <a:cs typeface="Calibri"/>
              </a:rPr>
              <a:t> </a:t>
            </a:r>
            <a:r>
              <a:rPr kumimoji="0" lang="en-US" sz="1800" i="0" u="none" strike="noStrike" kern="1200" cap="none" spc="-5" normalizeH="0" baseline="0" noProof="0" dirty="0">
                <a:ln>
                  <a:noFill/>
                </a:ln>
                <a:solidFill>
                  <a:srgbClr val="032B4A"/>
                </a:solidFill>
                <a:effectLst/>
                <a:uLnTx/>
                <a:uFillTx/>
                <a:latin typeface="Calibri"/>
                <a:ea typeface="+mn-ea"/>
                <a:cs typeface="Calibri"/>
              </a:rPr>
              <a:t>Applicants</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Role </a:t>
            </a:r>
            <a:r>
              <a:rPr kumimoji="0" lang="en-US" sz="1800" i="0" u="none" strike="noStrike" kern="1200" cap="none" spc="-5" normalizeH="0" baseline="0" noProof="0" dirty="0">
                <a:ln>
                  <a:noFill/>
                </a:ln>
                <a:solidFill>
                  <a:srgbClr val="032B4A"/>
                </a:solidFill>
                <a:effectLst/>
                <a:uLnTx/>
                <a:uFillTx/>
                <a:latin typeface="Calibri"/>
                <a:ea typeface="+mn-ea"/>
                <a:cs typeface="Calibri"/>
              </a:rPr>
              <a:t>of</a:t>
            </a:r>
            <a:r>
              <a:rPr lang="en-US" sz="1800" spc="-55" dirty="0">
                <a:solidFill>
                  <a:srgbClr val="032B4A"/>
                </a:solidFill>
                <a:latin typeface="Calibri"/>
                <a:cs typeface="Calibri"/>
              </a:rPr>
              <a:t> </a:t>
            </a:r>
            <a:r>
              <a:rPr lang="en-US" sz="1800" spc="-55" dirty="0" err="1">
                <a:solidFill>
                  <a:srgbClr val="032B4A"/>
                </a:solidFill>
                <a:latin typeface="Calibri"/>
                <a:cs typeface="Calibri"/>
              </a:rPr>
              <a:t>MassHire</a:t>
            </a:r>
            <a:r>
              <a:rPr lang="en-US" sz="1800" spc="-55" dirty="0">
                <a:solidFill>
                  <a:srgbClr val="032B4A"/>
                </a:solidFill>
                <a:latin typeface="Calibri"/>
                <a:cs typeface="Calibri"/>
              </a:rPr>
              <a:t> Merrimack Valley Workforce Board</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30" normalizeH="0" baseline="0" noProof="0" dirty="0">
                <a:ln>
                  <a:noFill/>
                </a:ln>
                <a:solidFill>
                  <a:srgbClr val="032B4A"/>
                </a:solidFill>
                <a:effectLst/>
                <a:uLnTx/>
                <a:uFillTx/>
                <a:latin typeface="Calibri"/>
                <a:ea typeface="+mn-ea"/>
                <a:cs typeface="Calibri"/>
              </a:rPr>
              <a:t>Youth </a:t>
            </a:r>
            <a:r>
              <a:rPr kumimoji="0" lang="en-US" sz="1800" i="0" u="none" strike="noStrike" kern="1200" cap="none" spc="-10" normalizeH="0" baseline="0" noProof="0" dirty="0">
                <a:ln>
                  <a:noFill/>
                </a:ln>
                <a:solidFill>
                  <a:srgbClr val="032B4A"/>
                </a:solidFill>
                <a:effectLst/>
                <a:uLnTx/>
                <a:uFillTx/>
                <a:latin typeface="Calibri"/>
                <a:ea typeface="+mn-ea"/>
                <a:cs typeface="Calibri"/>
              </a:rPr>
              <a:t>Participant </a:t>
            </a:r>
            <a:r>
              <a:rPr kumimoji="0" lang="en-US" sz="1800" i="0" u="none" strike="noStrike" kern="1200" cap="none" spc="-5" normalizeH="0" baseline="0" noProof="0" dirty="0">
                <a:ln>
                  <a:noFill/>
                </a:ln>
                <a:solidFill>
                  <a:srgbClr val="032B4A"/>
                </a:solidFill>
                <a:effectLst/>
                <a:uLnTx/>
                <a:uFillTx/>
                <a:latin typeface="Calibri"/>
                <a:ea typeface="+mn-ea"/>
                <a:cs typeface="Calibri"/>
              </a:rPr>
              <a:t>Eligibility</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effectLst/>
                <a:uLnTx/>
                <a:uFillTx/>
                <a:latin typeface="Calibri"/>
                <a:ea typeface="+mn-ea"/>
                <a:cs typeface="Calibri"/>
              </a:rPr>
              <a:t>The 14 </a:t>
            </a:r>
            <a:r>
              <a:rPr kumimoji="0" lang="en-US" sz="1800" i="0" u="none" strike="noStrike" kern="1200" cap="none" spc="-15" normalizeH="0" baseline="0" noProof="0" dirty="0">
                <a:ln>
                  <a:noFill/>
                </a:ln>
                <a:effectLst/>
                <a:uLnTx/>
                <a:uFillTx/>
                <a:latin typeface="Calibri"/>
                <a:ea typeface="+mn-ea"/>
                <a:cs typeface="Calibri"/>
              </a:rPr>
              <a:t>Program</a:t>
            </a:r>
            <a:r>
              <a:rPr kumimoji="0" lang="en-US" sz="1800" i="0" u="none" strike="noStrike" kern="1200" cap="none" spc="-10" normalizeH="0" baseline="0" noProof="0" dirty="0">
                <a:ln>
                  <a:noFill/>
                </a:ln>
                <a:effectLst/>
                <a:uLnTx/>
                <a:uFillTx/>
                <a:latin typeface="Calibri"/>
                <a:ea typeface="+mn-ea"/>
                <a:cs typeface="Calibri"/>
              </a:rPr>
              <a:t> </a:t>
            </a:r>
            <a:r>
              <a:rPr kumimoji="0" lang="en-US" sz="1800" i="0" u="none" strike="noStrike" kern="1200" cap="none" spc="-5" normalizeH="0" baseline="0" noProof="0" dirty="0">
                <a:ln>
                  <a:noFill/>
                </a:ln>
                <a:effectLst/>
                <a:uLnTx/>
                <a:uFillTx/>
                <a:latin typeface="Calibri"/>
                <a:ea typeface="+mn-ea"/>
                <a:cs typeface="Calibri"/>
              </a:rPr>
              <a:t>Elements</a:t>
            </a:r>
            <a:endParaRPr kumimoji="0" lang="en-US" sz="1800" i="0" u="none" strike="noStrike" kern="1200" cap="none" spc="0" normalizeH="0" baseline="0" noProof="0" dirty="0">
              <a:ln>
                <a:noFill/>
              </a:ln>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WIOA Performance</a:t>
            </a:r>
            <a:r>
              <a:rPr kumimoji="0" lang="en-US" sz="1800" i="0" u="none" strike="noStrike" kern="1200" cap="none" spc="-30" normalizeH="0" baseline="0" noProof="0" dirty="0">
                <a:ln>
                  <a:noFill/>
                </a:ln>
                <a:solidFill>
                  <a:srgbClr val="032B4A"/>
                </a:solidFill>
                <a:effectLst/>
                <a:uLnTx/>
                <a:uFillTx/>
                <a:latin typeface="Calibri"/>
                <a:ea typeface="+mn-ea"/>
                <a:cs typeface="Calibri"/>
              </a:rPr>
              <a:t> </a:t>
            </a:r>
            <a:r>
              <a:rPr kumimoji="0" lang="en-US" sz="1800" i="0" u="none" strike="noStrike" kern="1200" cap="none" spc="-5" normalizeH="0" baseline="0" noProof="0" dirty="0">
                <a:ln>
                  <a:noFill/>
                </a:ln>
                <a:solidFill>
                  <a:srgbClr val="032B4A"/>
                </a:solidFill>
                <a:effectLst/>
                <a:uLnTx/>
                <a:uFillTx/>
                <a:latin typeface="Calibri"/>
                <a:ea typeface="+mn-ea"/>
                <a:cs typeface="Calibri"/>
              </a:rPr>
              <a:t>Measures</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solidFill>
                  <a:srgbClr val="032B4A"/>
                </a:solidFill>
                <a:effectLst/>
                <a:uLnTx/>
                <a:uFillTx/>
                <a:latin typeface="Calibri"/>
                <a:ea typeface="+mn-ea"/>
                <a:cs typeface="Calibri"/>
              </a:rPr>
              <a:t>Individual Service </a:t>
            </a:r>
            <a:r>
              <a:rPr kumimoji="0" lang="en-US" sz="1800" i="0" u="none" strike="noStrike" kern="1200" cap="none" spc="-15" normalizeH="0" baseline="0" noProof="0" dirty="0">
                <a:ln>
                  <a:noFill/>
                </a:ln>
                <a:solidFill>
                  <a:srgbClr val="032B4A"/>
                </a:solidFill>
                <a:effectLst/>
                <a:uLnTx/>
                <a:uFillTx/>
                <a:latin typeface="Calibri"/>
                <a:ea typeface="+mn-ea"/>
                <a:cs typeface="Calibri"/>
              </a:rPr>
              <a:t>Strategy </a:t>
            </a:r>
            <a:r>
              <a:rPr kumimoji="0" lang="en-US" sz="1800" i="0" u="none" strike="noStrike" kern="1200" cap="none" spc="-5" normalizeH="0" baseline="0" noProof="0" dirty="0">
                <a:ln>
                  <a:noFill/>
                </a:ln>
                <a:solidFill>
                  <a:srgbClr val="032B4A"/>
                </a:solidFill>
                <a:effectLst/>
                <a:uLnTx/>
                <a:uFillTx/>
                <a:latin typeface="Calibri"/>
                <a:ea typeface="+mn-ea"/>
                <a:cs typeface="Calibri"/>
              </a:rPr>
              <a:t>and</a:t>
            </a:r>
            <a:r>
              <a:rPr kumimoji="0" lang="en-US" sz="1800" i="0" u="none" strike="noStrike" kern="1200" cap="none" spc="0" normalizeH="0" baseline="0" noProof="0" dirty="0">
                <a:ln>
                  <a:noFill/>
                </a:ln>
                <a:solidFill>
                  <a:srgbClr val="032B4A"/>
                </a:solidFill>
                <a:effectLst/>
                <a:uLnTx/>
                <a:uFillTx/>
                <a:latin typeface="Calibri"/>
                <a:ea typeface="+mn-ea"/>
                <a:cs typeface="Calibri"/>
              </a:rPr>
              <a:t> </a:t>
            </a:r>
            <a:r>
              <a:rPr kumimoji="0" lang="en-US" sz="1800" i="0" u="none" strike="noStrike" kern="1200" cap="none" spc="-5" normalizeH="0" baseline="0" noProof="0" dirty="0">
                <a:ln>
                  <a:noFill/>
                </a:ln>
                <a:solidFill>
                  <a:srgbClr val="032B4A"/>
                </a:solidFill>
                <a:effectLst/>
                <a:uLnTx/>
                <a:uFillTx/>
                <a:latin typeface="Calibri"/>
                <a:ea typeface="+mn-ea"/>
                <a:cs typeface="Calibri"/>
              </a:rPr>
              <a:t>Assessments</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solidFill>
                  <a:srgbClr val="032B4A"/>
                </a:solidFill>
                <a:effectLst/>
                <a:uLnTx/>
                <a:uFillTx/>
                <a:latin typeface="Calibri"/>
                <a:ea typeface="+mn-ea"/>
                <a:cs typeface="Calibri"/>
              </a:rPr>
              <a:t>Career</a:t>
            </a:r>
            <a:r>
              <a:rPr kumimoji="0" lang="en-US" sz="1800" i="0" u="none" strike="noStrike" kern="1200" cap="none" spc="-90" normalizeH="0" baseline="0" noProof="0" dirty="0">
                <a:ln>
                  <a:noFill/>
                </a:ln>
                <a:solidFill>
                  <a:srgbClr val="032B4A"/>
                </a:solidFill>
                <a:effectLst/>
                <a:uLnTx/>
                <a:uFillTx/>
                <a:latin typeface="Calibri"/>
                <a:ea typeface="+mn-ea"/>
                <a:cs typeface="Calibri"/>
              </a:rPr>
              <a:t> </a:t>
            </a:r>
            <a:r>
              <a:rPr kumimoji="0" lang="en-US" sz="1800" i="0" u="none" strike="noStrike" kern="1200" cap="none" spc="-15" normalizeH="0" baseline="0" noProof="0" dirty="0">
                <a:ln>
                  <a:noFill/>
                </a:ln>
                <a:solidFill>
                  <a:srgbClr val="032B4A"/>
                </a:solidFill>
                <a:effectLst/>
                <a:uLnTx/>
                <a:uFillTx/>
                <a:latin typeface="Calibri"/>
                <a:ea typeface="+mn-ea"/>
                <a:cs typeface="Calibri"/>
              </a:rPr>
              <a:t>Pathways</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Budget</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5" normalizeH="0" baseline="0" noProof="0" dirty="0">
                <a:ln>
                  <a:noFill/>
                </a:ln>
                <a:solidFill>
                  <a:srgbClr val="032B4A"/>
                </a:solidFill>
                <a:effectLst/>
                <a:uLnTx/>
                <a:uFillTx/>
                <a:latin typeface="Calibri"/>
                <a:ea typeface="+mn-ea"/>
                <a:cs typeface="Calibri"/>
              </a:rPr>
              <a:t>Submission </a:t>
            </a:r>
            <a:r>
              <a:rPr kumimoji="0" lang="en-US" sz="1800" i="0" u="none" strike="noStrike" kern="1200" cap="none" spc="-10" normalizeH="0" baseline="0" noProof="0" dirty="0">
                <a:ln>
                  <a:noFill/>
                </a:ln>
                <a:solidFill>
                  <a:srgbClr val="032B4A"/>
                </a:solidFill>
                <a:effectLst/>
                <a:uLnTx/>
                <a:uFillTx/>
                <a:latin typeface="Calibri"/>
                <a:ea typeface="+mn-ea"/>
                <a:cs typeface="Calibri"/>
              </a:rPr>
              <a:t>Timeframe </a:t>
            </a:r>
            <a:r>
              <a:rPr kumimoji="0" lang="en-US" sz="1800" i="0" u="none" strike="noStrike" kern="1200" cap="none" spc="-5" normalizeH="0" baseline="0" noProof="0" dirty="0">
                <a:ln>
                  <a:noFill/>
                </a:ln>
                <a:solidFill>
                  <a:srgbClr val="032B4A"/>
                </a:solidFill>
                <a:effectLst/>
                <a:uLnTx/>
                <a:uFillTx/>
                <a:latin typeface="Calibri"/>
                <a:ea typeface="+mn-ea"/>
                <a:cs typeface="Calibri"/>
              </a:rPr>
              <a:t>and </a:t>
            </a:r>
            <a:r>
              <a:rPr kumimoji="0" lang="en-US" sz="1800" i="0" u="none" strike="noStrike" kern="1200" cap="none" spc="-15" normalizeH="0" baseline="0" noProof="0" dirty="0">
                <a:ln>
                  <a:noFill/>
                </a:ln>
                <a:solidFill>
                  <a:srgbClr val="032B4A"/>
                </a:solidFill>
                <a:effectLst/>
                <a:uLnTx/>
                <a:uFillTx/>
                <a:latin typeface="Calibri"/>
                <a:ea typeface="+mn-ea"/>
                <a:cs typeface="Calibri"/>
              </a:rPr>
              <a:t>Review</a:t>
            </a:r>
            <a:r>
              <a:rPr kumimoji="0" lang="en-US" sz="1800" i="0" u="none" strike="noStrike" kern="1200" cap="none" spc="-55" normalizeH="0" baseline="0" noProof="0" dirty="0">
                <a:ln>
                  <a:noFill/>
                </a:ln>
                <a:solidFill>
                  <a:srgbClr val="032B4A"/>
                </a:solidFill>
                <a:effectLst/>
                <a:uLnTx/>
                <a:uFillTx/>
                <a:latin typeface="Calibri"/>
                <a:ea typeface="+mn-ea"/>
                <a:cs typeface="Calibri"/>
              </a:rPr>
              <a:t> </a:t>
            </a:r>
            <a:r>
              <a:rPr kumimoji="0" lang="en-US" sz="1800" i="0" u="none" strike="noStrike" kern="1200" cap="none" spc="-5" normalizeH="0" baseline="0" noProof="0" dirty="0">
                <a:ln>
                  <a:noFill/>
                </a:ln>
                <a:solidFill>
                  <a:srgbClr val="032B4A"/>
                </a:solidFill>
                <a:effectLst/>
                <a:uLnTx/>
                <a:uFillTx/>
                <a:latin typeface="Calibri"/>
                <a:ea typeface="+mn-ea"/>
                <a:cs typeface="Calibri"/>
              </a:rPr>
              <a:t>Process</a:t>
            </a:r>
            <a:endParaRPr kumimoji="0" lang="en-US" sz="1800" i="0" u="none" strike="noStrike" kern="1200" cap="none" spc="0" normalizeH="0" baseline="0" noProof="0" dirty="0">
              <a:ln>
                <a:noFill/>
              </a:ln>
              <a:solidFill>
                <a:prstClr val="black"/>
              </a:solidFill>
              <a:effectLst/>
              <a:uLnTx/>
              <a:uFillTx/>
              <a:latin typeface="Calibri"/>
              <a:ea typeface="+mn-ea"/>
              <a:cs typeface="Calibri"/>
            </a:endParaRPr>
          </a:p>
          <a:p>
            <a:pPr marL="299085" marR="0" lvl="0" indent="-286385" algn="l" defTabSz="914400" rtl="0" eaLnBrk="1" fontAlgn="auto" latinLnBrk="0" hangingPunct="1">
              <a:lnSpc>
                <a:spcPct val="120000"/>
              </a:lnSpc>
              <a:spcBef>
                <a:spcPts val="0"/>
              </a:spcBef>
              <a:spcAft>
                <a:spcPts val="0"/>
              </a:spcAft>
              <a:buClr>
                <a:srgbClr val="405B76"/>
              </a:buClr>
              <a:buSzTx/>
              <a:buFont typeface="Arial"/>
              <a:buChar char="•"/>
              <a:tabLst>
                <a:tab pos="299085" algn="l"/>
                <a:tab pos="299720" algn="l"/>
              </a:tabLst>
              <a:defRPr/>
            </a:pPr>
            <a:r>
              <a:rPr kumimoji="0" lang="en-US" sz="1800" i="0" u="none" strike="noStrike" kern="1200" cap="none" spc="-10" normalizeH="0" baseline="0" noProof="0" dirty="0">
                <a:ln>
                  <a:noFill/>
                </a:ln>
                <a:solidFill>
                  <a:srgbClr val="032B4A"/>
                </a:solidFill>
                <a:effectLst/>
                <a:uLnTx/>
                <a:uFillTx/>
                <a:latin typeface="Calibri"/>
                <a:ea typeface="+mn-ea"/>
                <a:cs typeface="Calibri"/>
              </a:rPr>
              <a:t>Resources</a:t>
            </a:r>
            <a:endParaRPr lang="en-US" sz="1800" dirty="0"/>
          </a:p>
        </p:txBody>
      </p:sp>
    </p:spTree>
    <p:extLst>
      <p:ext uri="{BB962C8B-B14F-4D97-AF65-F5344CB8AC3E}">
        <p14:creationId xmlns:p14="http://schemas.microsoft.com/office/powerpoint/2010/main" val="40193504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031875"/>
          </a:xfrm>
          <a:custGeom>
            <a:avLst/>
            <a:gdLst/>
            <a:ahLst/>
            <a:cxnLst/>
            <a:rect l="l" t="t" r="r" b="b"/>
            <a:pathLst>
              <a:path w="1217929" h="1031875">
                <a:moveTo>
                  <a:pt x="0" y="1031595"/>
                </a:moveTo>
                <a:lnTo>
                  <a:pt x="1217676" y="1031595"/>
                </a:lnTo>
                <a:lnTo>
                  <a:pt x="1217676" y="0"/>
                </a:lnTo>
                <a:lnTo>
                  <a:pt x="0" y="0"/>
                </a:lnTo>
                <a:lnTo>
                  <a:pt x="0" y="1031595"/>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476628" y="295847"/>
            <a:ext cx="8518589" cy="553998"/>
          </a:xfrm>
          <a:prstGeom prst="rect">
            <a:avLst/>
          </a:prstGeom>
        </p:spPr>
        <p:txBody>
          <a:bodyPr vert="horz" wrap="square" lIns="0" tIns="0" rIns="0" bIns="0" rtlCol="0">
            <a:spAutoFit/>
          </a:bodyPr>
          <a:lstStyle/>
          <a:p>
            <a:pPr marL="12700">
              <a:lnSpc>
                <a:spcPct val="100000"/>
              </a:lnSpc>
            </a:pPr>
            <a:r>
              <a:rPr lang="en-US" sz="3600" b="0" spc="-20" dirty="0">
                <a:latin typeface="Calibri"/>
                <a:cs typeface="Calibri"/>
              </a:rPr>
              <a:t>Description of WIOA </a:t>
            </a:r>
            <a:r>
              <a:rPr lang="en-US" sz="3600" b="0" spc="-25" dirty="0">
                <a:latin typeface="Calibri"/>
                <a:cs typeface="Calibri"/>
              </a:rPr>
              <a:t>Program</a:t>
            </a:r>
            <a:r>
              <a:rPr lang="en-US" sz="3600" b="0" spc="-35" dirty="0">
                <a:latin typeface="Calibri"/>
                <a:cs typeface="Calibri"/>
              </a:rPr>
              <a:t> </a:t>
            </a:r>
            <a:r>
              <a:rPr lang="en-US" sz="3600" b="0" spc="-10" dirty="0">
                <a:latin typeface="Calibri"/>
                <a:cs typeface="Calibri"/>
              </a:rPr>
              <a:t>Elements Cont.</a:t>
            </a:r>
            <a:endParaRPr sz="3600" dirty="0"/>
          </a:p>
        </p:txBody>
      </p:sp>
      <p:sp>
        <p:nvSpPr>
          <p:cNvPr id="8" name="object 8"/>
          <p:cNvSpPr/>
          <p:nvPr/>
        </p:nvSpPr>
        <p:spPr>
          <a:xfrm>
            <a:off x="0" y="1371600"/>
            <a:ext cx="3733800" cy="831215"/>
          </a:xfrm>
          <a:custGeom>
            <a:avLst/>
            <a:gdLst/>
            <a:ahLst/>
            <a:cxnLst/>
            <a:rect l="l" t="t" r="r" b="b"/>
            <a:pathLst>
              <a:path w="3733800" h="831214">
                <a:moveTo>
                  <a:pt x="0" y="831062"/>
                </a:moveTo>
                <a:lnTo>
                  <a:pt x="3733800" y="831062"/>
                </a:lnTo>
                <a:lnTo>
                  <a:pt x="3733800" y="0"/>
                </a:lnTo>
                <a:lnTo>
                  <a:pt x="0" y="0"/>
                </a:lnTo>
                <a:lnTo>
                  <a:pt x="0" y="831062"/>
                </a:lnTo>
                <a:close/>
              </a:path>
            </a:pathLst>
          </a:custGeom>
          <a:solidFill>
            <a:srgbClr val="032B4A"/>
          </a:solidFill>
        </p:spPr>
        <p:txBody>
          <a:bodyPr wrap="square" lIns="0" tIns="0" rIns="0" bIns="0" rtlCol="0"/>
          <a:lstStyle/>
          <a:p>
            <a:endParaRPr/>
          </a:p>
        </p:txBody>
      </p:sp>
      <p:sp>
        <p:nvSpPr>
          <p:cNvPr id="9" name="object 9"/>
          <p:cNvSpPr/>
          <p:nvPr/>
        </p:nvSpPr>
        <p:spPr>
          <a:xfrm>
            <a:off x="3733800" y="1371600"/>
            <a:ext cx="5410200" cy="831215"/>
          </a:xfrm>
          <a:custGeom>
            <a:avLst/>
            <a:gdLst/>
            <a:ahLst/>
            <a:cxnLst/>
            <a:rect l="l" t="t" r="r" b="b"/>
            <a:pathLst>
              <a:path w="5410200" h="831214">
                <a:moveTo>
                  <a:pt x="0" y="831062"/>
                </a:moveTo>
                <a:lnTo>
                  <a:pt x="5410200" y="831062"/>
                </a:lnTo>
                <a:lnTo>
                  <a:pt x="5410200" y="0"/>
                </a:lnTo>
                <a:lnTo>
                  <a:pt x="0" y="0"/>
                </a:lnTo>
                <a:lnTo>
                  <a:pt x="0" y="831062"/>
                </a:lnTo>
                <a:close/>
              </a:path>
            </a:pathLst>
          </a:custGeom>
          <a:solidFill>
            <a:srgbClr val="F2F2F2"/>
          </a:solidFill>
        </p:spPr>
        <p:txBody>
          <a:bodyPr wrap="square" lIns="0" tIns="0" rIns="0" bIns="0" rtlCol="0"/>
          <a:lstStyle/>
          <a:p>
            <a:endParaRPr/>
          </a:p>
        </p:txBody>
      </p:sp>
      <p:sp>
        <p:nvSpPr>
          <p:cNvPr id="10" name="object 10"/>
          <p:cNvSpPr/>
          <p:nvPr/>
        </p:nvSpPr>
        <p:spPr>
          <a:xfrm>
            <a:off x="0" y="2202662"/>
            <a:ext cx="3733800" cy="1038860"/>
          </a:xfrm>
          <a:custGeom>
            <a:avLst/>
            <a:gdLst/>
            <a:ahLst/>
            <a:cxnLst/>
            <a:rect l="l" t="t" r="r" b="b"/>
            <a:pathLst>
              <a:path w="3733800" h="1038860">
                <a:moveTo>
                  <a:pt x="0" y="1038834"/>
                </a:moveTo>
                <a:lnTo>
                  <a:pt x="3733800" y="1038834"/>
                </a:lnTo>
                <a:lnTo>
                  <a:pt x="3733800" y="0"/>
                </a:lnTo>
                <a:lnTo>
                  <a:pt x="0" y="0"/>
                </a:lnTo>
                <a:lnTo>
                  <a:pt x="0" y="1038834"/>
                </a:lnTo>
                <a:close/>
              </a:path>
            </a:pathLst>
          </a:custGeom>
          <a:solidFill>
            <a:srgbClr val="032B4A"/>
          </a:solidFill>
        </p:spPr>
        <p:txBody>
          <a:bodyPr wrap="square" lIns="0" tIns="0" rIns="0" bIns="0" rtlCol="0"/>
          <a:lstStyle/>
          <a:p>
            <a:endParaRPr/>
          </a:p>
        </p:txBody>
      </p:sp>
      <p:sp>
        <p:nvSpPr>
          <p:cNvPr id="11" name="object 11"/>
          <p:cNvSpPr/>
          <p:nvPr/>
        </p:nvSpPr>
        <p:spPr>
          <a:xfrm>
            <a:off x="3733800" y="2202662"/>
            <a:ext cx="5410200" cy="1038860"/>
          </a:xfrm>
          <a:custGeom>
            <a:avLst/>
            <a:gdLst/>
            <a:ahLst/>
            <a:cxnLst/>
            <a:rect l="l" t="t" r="r" b="b"/>
            <a:pathLst>
              <a:path w="5410200" h="1038860">
                <a:moveTo>
                  <a:pt x="0" y="1038834"/>
                </a:moveTo>
                <a:lnTo>
                  <a:pt x="5410200" y="1038834"/>
                </a:lnTo>
                <a:lnTo>
                  <a:pt x="5410200" y="0"/>
                </a:lnTo>
                <a:lnTo>
                  <a:pt x="0" y="0"/>
                </a:lnTo>
                <a:lnTo>
                  <a:pt x="0" y="1038834"/>
                </a:lnTo>
                <a:close/>
              </a:path>
            </a:pathLst>
          </a:custGeom>
          <a:solidFill>
            <a:srgbClr val="EEEFEF"/>
          </a:solidFill>
        </p:spPr>
        <p:txBody>
          <a:bodyPr wrap="square" lIns="0" tIns="0" rIns="0" bIns="0" rtlCol="0"/>
          <a:lstStyle/>
          <a:p>
            <a:endParaRPr/>
          </a:p>
        </p:txBody>
      </p:sp>
      <p:sp>
        <p:nvSpPr>
          <p:cNvPr id="12" name="object 12"/>
          <p:cNvSpPr/>
          <p:nvPr/>
        </p:nvSpPr>
        <p:spPr>
          <a:xfrm>
            <a:off x="0" y="3241509"/>
            <a:ext cx="3733800" cy="1038860"/>
          </a:xfrm>
          <a:custGeom>
            <a:avLst/>
            <a:gdLst/>
            <a:ahLst/>
            <a:cxnLst/>
            <a:rect l="l" t="t" r="r" b="b"/>
            <a:pathLst>
              <a:path w="3733800" h="1038860">
                <a:moveTo>
                  <a:pt x="0" y="1038834"/>
                </a:moveTo>
                <a:lnTo>
                  <a:pt x="3733800" y="1038834"/>
                </a:lnTo>
                <a:lnTo>
                  <a:pt x="3733800" y="0"/>
                </a:lnTo>
                <a:lnTo>
                  <a:pt x="0" y="0"/>
                </a:lnTo>
                <a:lnTo>
                  <a:pt x="0" y="1038834"/>
                </a:lnTo>
                <a:close/>
              </a:path>
            </a:pathLst>
          </a:custGeom>
          <a:solidFill>
            <a:srgbClr val="032B4A"/>
          </a:solidFill>
        </p:spPr>
        <p:txBody>
          <a:bodyPr wrap="square" lIns="0" tIns="0" rIns="0" bIns="0" rtlCol="0"/>
          <a:lstStyle/>
          <a:p>
            <a:endParaRPr/>
          </a:p>
        </p:txBody>
      </p:sp>
      <p:sp>
        <p:nvSpPr>
          <p:cNvPr id="13" name="object 13"/>
          <p:cNvSpPr/>
          <p:nvPr/>
        </p:nvSpPr>
        <p:spPr>
          <a:xfrm>
            <a:off x="3733800" y="3241509"/>
            <a:ext cx="5410200" cy="1038860"/>
          </a:xfrm>
          <a:custGeom>
            <a:avLst/>
            <a:gdLst/>
            <a:ahLst/>
            <a:cxnLst/>
            <a:rect l="l" t="t" r="r" b="b"/>
            <a:pathLst>
              <a:path w="5410200" h="1038860">
                <a:moveTo>
                  <a:pt x="0" y="1038834"/>
                </a:moveTo>
                <a:lnTo>
                  <a:pt x="5410200" y="1038834"/>
                </a:lnTo>
                <a:lnTo>
                  <a:pt x="5410200" y="0"/>
                </a:lnTo>
                <a:lnTo>
                  <a:pt x="0" y="0"/>
                </a:lnTo>
                <a:lnTo>
                  <a:pt x="0" y="1038834"/>
                </a:lnTo>
                <a:close/>
              </a:path>
            </a:pathLst>
          </a:custGeom>
          <a:solidFill>
            <a:srgbClr val="F7F7F7"/>
          </a:solidFill>
        </p:spPr>
        <p:txBody>
          <a:bodyPr wrap="square" lIns="0" tIns="0" rIns="0" bIns="0" rtlCol="0"/>
          <a:lstStyle/>
          <a:p>
            <a:endParaRPr/>
          </a:p>
        </p:txBody>
      </p:sp>
      <p:sp>
        <p:nvSpPr>
          <p:cNvPr id="14" name="object 14"/>
          <p:cNvSpPr/>
          <p:nvPr/>
        </p:nvSpPr>
        <p:spPr>
          <a:xfrm>
            <a:off x="0" y="4280344"/>
            <a:ext cx="3733800" cy="1038860"/>
          </a:xfrm>
          <a:custGeom>
            <a:avLst/>
            <a:gdLst/>
            <a:ahLst/>
            <a:cxnLst/>
            <a:rect l="l" t="t" r="r" b="b"/>
            <a:pathLst>
              <a:path w="3733800" h="1038860">
                <a:moveTo>
                  <a:pt x="0" y="1038821"/>
                </a:moveTo>
                <a:lnTo>
                  <a:pt x="3733800" y="1038821"/>
                </a:lnTo>
                <a:lnTo>
                  <a:pt x="3733800" y="0"/>
                </a:lnTo>
                <a:lnTo>
                  <a:pt x="0" y="0"/>
                </a:lnTo>
                <a:lnTo>
                  <a:pt x="0" y="1038821"/>
                </a:lnTo>
                <a:close/>
              </a:path>
            </a:pathLst>
          </a:custGeom>
          <a:solidFill>
            <a:srgbClr val="032B4A"/>
          </a:solidFill>
        </p:spPr>
        <p:txBody>
          <a:bodyPr wrap="square" lIns="0" tIns="0" rIns="0" bIns="0" rtlCol="0"/>
          <a:lstStyle/>
          <a:p>
            <a:endParaRPr/>
          </a:p>
        </p:txBody>
      </p:sp>
      <p:sp>
        <p:nvSpPr>
          <p:cNvPr id="15" name="object 15"/>
          <p:cNvSpPr/>
          <p:nvPr/>
        </p:nvSpPr>
        <p:spPr>
          <a:xfrm>
            <a:off x="3733800" y="4280344"/>
            <a:ext cx="5410200" cy="1038860"/>
          </a:xfrm>
          <a:custGeom>
            <a:avLst/>
            <a:gdLst/>
            <a:ahLst/>
            <a:cxnLst/>
            <a:rect l="l" t="t" r="r" b="b"/>
            <a:pathLst>
              <a:path w="5410200" h="1038860">
                <a:moveTo>
                  <a:pt x="0" y="1038821"/>
                </a:moveTo>
                <a:lnTo>
                  <a:pt x="5410200" y="1038821"/>
                </a:lnTo>
                <a:lnTo>
                  <a:pt x="5410200" y="0"/>
                </a:lnTo>
                <a:lnTo>
                  <a:pt x="0" y="0"/>
                </a:lnTo>
                <a:lnTo>
                  <a:pt x="0" y="1038821"/>
                </a:lnTo>
                <a:close/>
              </a:path>
            </a:pathLst>
          </a:custGeom>
          <a:solidFill>
            <a:srgbClr val="EEEFEF"/>
          </a:solidFill>
        </p:spPr>
        <p:txBody>
          <a:bodyPr wrap="square" lIns="0" tIns="0" rIns="0" bIns="0" rtlCol="0"/>
          <a:lstStyle/>
          <a:p>
            <a:endParaRPr/>
          </a:p>
        </p:txBody>
      </p:sp>
      <p:sp>
        <p:nvSpPr>
          <p:cNvPr id="16" name="object 16"/>
          <p:cNvSpPr/>
          <p:nvPr/>
        </p:nvSpPr>
        <p:spPr>
          <a:xfrm>
            <a:off x="0" y="5319166"/>
            <a:ext cx="3733800" cy="803275"/>
          </a:xfrm>
          <a:custGeom>
            <a:avLst/>
            <a:gdLst/>
            <a:ahLst/>
            <a:cxnLst/>
            <a:rect l="l" t="t" r="r" b="b"/>
            <a:pathLst>
              <a:path w="3733800" h="803275">
                <a:moveTo>
                  <a:pt x="0" y="802690"/>
                </a:moveTo>
                <a:lnTo>
                  <a:pt x="3733800" y="802690"/>
                </a:lnTo>
                <a:lnTo>
                  <a:pt x="3733800" y="0"/>
                </a:lnTo>
                <a:lnTo>
                  <a:pt x="0" y="0"/>
                </a:lnTo>
                <a:lnTo>
                  <a:pt x="0" y="802690"/>
                </a:lnTo>
                <a:close/>
              </a:path>
            </a:pathLst>
          </a:custGeom>
          <a:solidFill>
            <a:srgbClr val="032B4A"/>
          </a:solidFill>
        </p:spPr>
        <p:txBody>
          <a:bodyPr wrap="square" lIns="0" tIns="0" rIns="0" bIns="0" rtlCol="0"/>
          <a:lstStyle/>
          <a:p>
            <a:endParaRPr/>
          </a:p>
        </p:txBody>
      </p:sp>
      <p:sp>
        <p:nvSpPr>
          <p:cNvPr id="17" name="object 17"/>
          <p:cNvSpPr/>
          <p:nvPr/>
        </p:nvSpPr>
        <p:spPr>
          <a:xfrm>
            <a:off x="3733800" y="5319166"/>
            <a:ext cx="5410200" cy="803275"/>
          </a:xfrm>
          <a:custGeom>
            <a:avLst/>
            <a:gdLst/>
            <a:ahLst/>
            <a:cxnLst/>
            <a:rect l="l" t="t" r="r" b="b"/>
            <a:pathLst>
              <a:path w="5410200" h="803275">
                <a:moveTo>
                  <a:pt x="0" y="802690"/>
                </a:moveTo>
                <a:lnTo>
                  <a:pt x="5410200" y="802690"/>
                </a:lnTo>
                <a:lnTo>
                  <a:pt x="5410200" y="0"/>
                </a:lnTo>
                <a:lnTo>
                  <a:pt x="0" y="0"/>
                </a:lnTo>
                <a:lnTo>
                  <a:pt x="0" y="802690"/>
                </a:lnTo>
                <a:close/>
              </a:path>
            </a:pathLst>
          </a:custGeom>
          <a:solidFill>
            <a:srgbClr val="F7F7F7"/>
          </a:solidFill>
        </p:spPr>
        <p:txBody>
          <a:bodyPr wrap="square" lIns="0" tIns="0" rIns="0" bIns="0" rtlCol="0"/>
          <a:lstStyle/>
          <a:p>
            <a:endParaRPr/>
          </a:p>
        </p:txBody>
      </p:sp>
      <p:sp>
        <p:nvSpPr>
          <p:cNvPr id="18" name="object 18"/>
          <p:cNvSpPr/>
          <p:nvPr/>
        </p:nvSpPr>
        <p:spPr>
          <a:xfrm>
            <a:off x="3733800" y="1365250"/>
            <a:ext cx="0" cy="4763135"/>
          </a:xfrm>
          <a:custGeom>
            <a:avLst/>
            <a:gdLst/>
            <a:ahLst/>
            <a:cxnLst/>
            <a:rect l="l" t="t" r="r" b="b"/>
            <a:pathLst>
              <a:path h="4763135">
                <a:moveTo>
                  <a:pt x="0" y="0"/>
                </a:moveTo>
                <a:lnTo>
                  <a:pt x="0" y="4762957"/>
                </a:lnTo>
              </a:path>
            </a:pathLst>
          </a:custGeom>
          <a:ln w="12700">
            <a:solidFill>
              <a:srgbClr val="FFFFFF"/>
            </a:solidFill>
          </a:ln>
        </p:spPr>
        <p:txBody>
          <a:bodyPr wrap="square" lIns="0" tIns="0" rIns="0" bIns="0" rtlCol="0"/>
          <a:lstStyle/>
          <a:p>
            <a:endParaRPr/>
          </a:p>
        </p:txBody>
      </p:sp>
      <p:sp>
        <p:nvSpPr>
          <p:cNvPr id="19" name="object 19"/>
          <p:cNvSpPr/>
          <p:nvPr/>
        </p:nvSpPr>
        <p:spPr>
          <a:xfrm>
            <a:off x="0" y="2202667"/>
            <a:ext cx="9144000" cy="0"/>
          </a:xfrm>
          <a:custGeom>
            <a:avLst/>
            <a:gdLst/>
            <a:ahLst/>
            <a:cxnLst/>
            <a:rect l="l" t="t" r="r" b="b"/>
            <a:pathLst>
              <a:path w="9144000">
                <a:moveTo>
                  <a:pt x="0" y="0"/>
                </a:moveTo>
                <a:lnTo>
                  <a:pt x="9144000" y="0"/>
                </a:lnTo>
              </a:path>
            </a:pathLst>
          </a:custGeom>
          <a:ln w="38100">
            <a:solidFill>
              <a:srgbClr val="FFFFFF"/>
            </a:solidFill>
          </a:ln>
        </p:spPr>
        <p:txBody>
          <a:bodyPr wrap="square" lIns="0" tIns="0" rIns="0" bIns="0" rtlCol="0"/>
          <a:lstStyle/>
          <a:p>
            <a:endParaRPr/>
          </a:p>
        </p:txBody>
      </p:sp>
      <p:sp>
        <p:nvSpPr>
          <p:cNvPr id="20" name="object 20"/>
          <p:cNvSpPr/>
          <p:nvPr/>
        </p:nvSpPr>
        <p:spPr>
          <a:xfrm>
            <a:off x="0" y="3241500"/>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1" name="object 21"/>
          <p:cNvSpPr/>
          <p:nvPr/>
        </p:nvSpPr>
        <p:spPr>
          <a:xfrm>
            <a:off x="0" y="4280335"/>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2" name="object 22"/>
          <p:cNvSpPr/>
          <p:nvPr/>
        </p:nvSpPr>
        <p:spPr>
          <a:xfrm>
            <a:off x="0" y="5319169"/>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3" name="object 23"/>
          <p:cNvSpPr/>
          <p:nvPr/>
        </p:nvSpPr>
        <p:spPr>
          <a:xfrm>
            <a:off x="0" y="1365250"/>
            <a:ext cx="0" cy="4763135"/>
          </a:xfrm>
          <a:custGeom>
            <a:avLst/>
            <a:gdLst/>
            <a:ahLst/>
            <a:cxnLst/>
            <a:rect l="l" t="t" r="r" b="b"/>
            <a:pathLst>
              <a:path h="4763135">
                <a:moveTo>
                  <a:pt x="0" y="0"/>
                </a:moveTo>
                <a:lnTo>
                  <a:pt x="0" y="4762957"/>
                </a:lnTo>
              </a:path>
            </a:pathLst>
          </a:custGeom>
          <a:ln w="12700">
            <a:solidFill>
              <a:srgbClr val="FFFFFF"/>
            </a:solidFill>
          </a:ln>
        </p:spPr>
        <p:txBody>
          <a:bodyPr wrap="square" lIns="0" tIns="0" rIns="0" bIns="0" rtlCol="0"/>
          <a:lstStyle/>
          <a:p>
            <a:endParaRPr/>
          </a:p>
        </p:txBody>
      </p:sp>
      <p:sp>
        <p:nvSpPr>
          <p:cNvPr id="24" name="object 24"/>
          <p:cNvSpPr/>
          <p:nvPr/>
        </p:nvSpPr>
        <p:spPr>
          <a:xfrm>
            <a:off x="9144000" y="1365250"/>
            <a:ext cx="0" cy="4763135"/>
          </a:xfrm>
          <a:custGeom>
            <a:avLst/>
            <a:gdLst/>
            <a:ahLst/>
            <a:cxnLst/>
            <a:rect l="l" t="t" r="r" b="b"/>
            <a:pathLst>
              <a:path h="4763135">
                <a:moveTo>
                  <a:pt x="0" y="0"/>
                </a:moveTo>
                <a:lnTo>
                  <a:pt x="0" y="4762957"/>
                </a:lnTo>
              </a:path>
            </a:pathLst>
          </a:custGeom>
          <a:ln w="12700">
            <a:solidFill>
              <a:srgbClr val="FFFFFF"/>
            </a:solidFill>
          </a:ln>
        </p:spPr>
        <p:txBody>
          <a:bodyPr wrap="square" lIns="0" tIns="0" rIns="0" bIns="0" rtlCol="0"/>
          <a:lstStyle/>
          <a:p>
            <a:endParaRPr/>
          </a:p>
        </p:txBody>
      </p:sp>
      <p:sp>
        <p:nvSpPr>
          <p:cNvPr id="25" name="object 25"/>
          <p:cNvSpPr/>
          <p:nvPr/>
        </p:nvSpPr>
        <p:spPr>
          <a:xfrm>
            <a:off x="0" y="1371600"/>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6" name="object 26"/>
          <p:cNvSpPr/>
          <p:nvPr/>
        </p:nvSpPr>
        <p:spPr>
          <a:xfrm>
            <a:off x="0" y="6121860"/>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7" name="object 27"/>
          <p:cNvSpPr txBox="1"/>
          <p:nvPr/>
        </p:nvSpPr>
        <p:spPr>
          <a:xfrm>
            <a:off x="47443" y="1378711"/>
            <a:ext cx="3578860" cy="266700"/>
          </a:xfrm>
          <a:prstGeom prst="rect">
            <a:avLst/>
          </a:prstGeom>
        </p:spPr>
        <p:txBody>
          <a:bodyPr vert="horz" wrap="square" lIns="0" tIns="0" rIns="0" bIns="0" rtlCol="0">
            <a:spAutoFit/>
          </a:bodyPr>
          <a:lstStyle/>
          <a:p>
            <a:pPr marL="12700">
              <a:lnSpc>
                <a:spcPct val="100000"/>
              </a:lnSpc>
            </a:pPr>
            <a:r>
              <a:rPr sz="1600" b="1" spc="-10" dirty="0">
                <a:solidFill>
                  <a:srgbClr val="FFFFFF"/>
                </a:solidFill>
                <a:latin typeface="Calibri"/>
                <a:cs typeface="Calibri"/>
              </a:rPr>
              <a:t>Education concurrently </a:t>
            </a:r>
            <a:r>
              <a:rPr sz="1600" b="1" spc="-15" dirty="0">
                <a:solidFill>
                  <a:srgbClr val="FFFFFF"/>
                </a:solidFill>
                <a:latin typeface="Calibri"/>
                <a:cs typeface="Calibri"/>
              </a:rPr>
              <a:t>w/Workforce</a:t>
            </a:r>
            <a:r>
              <a:rPr sz="1600" b="1" spc="80" dirty="0">
                <a:solidFill>
                  <a:srgbClr val="FFFFFF"/>
                </a:solidFill>
                <a:latin typeface="Calibri"/>
                <a:cs typeface="Calibri"/>
              </a:rPr>
              <a:t> </a:t>
            </a:r>
            <a:r>
              <a:rPr sz="1600" b="1" spc="-10" dirty="0">
                <a:solidFill>
                  <a:srgbClr val="FFFFFF"/>
                </a:solidFill>
                <a:latin typeface="Calibri"/>
                <a:cs typeface="Calibri"/>
              </a:rPr>
              <a:t>Prep</a:t>
            </a:r>
            <a:endParaRPr sz="1600">
              <a:latin typeface="Calibri"/>
              <a:cs typeface="Calibri"/>
            </a:endParaRPr>
          </a:p>
        </p:txBody>
      </p:sp>
      <p:sp>
        <p:nvSpPr>
          <p:cNvPr id="28" name="object 28"/>
          <p:cNvSpPr txBox="1"/>
          <p:nvPr/>
        </p:nvSpPr>
        <p:spPr>
          <a:xfrm>
            <a:off x="3781232" y="1358848"/>
            <a:ext cx="5114925" cy="510540"/>
          </a:xfrm>
          <a:prstGeom prst="rect">
            <a:avLst/>
          </a:prstGeom>
        </p:spPr>
        <p:txBody>
          <a:bodyPr vert="horz" wrap="square" lIns="0" tIns="0" rIns="0" bIns="0" rtlCol="0">
            <a:spAutoFit/>
          </a:bodyPr>
          <a:lstStyle/>
          <a:p>
            <a:pPr marL="12700" marR="5080">
              <a:lnSpc>
                <a:spcPct val="100000"/>
              </a:lnSpc>
            </a:pPr>
            <a:r>
              <a:rPr sz="1600" spc="-15" dirty="0">
                <a:solidFill>
                  <a:srgbClr val="009876"/>
                </a:solidFill>
                <a:latin typeface="Calibri"/>
                <a:cs typeface="Calibri"/>
              </a:rPr>
              <a:t>Integrated </a:t>
            </a:r>
            <a:r>
              <a:rPr sz="1600" spc="-5" dirty="0">
                <a:solidFill>
                  <a:srgbClr val="009876"/>
                </a:solidFill>
                <a:latin typeface="Calibri"/>
                <a:cs typeface="Calibri"/>
              </a:rPr>
              <a:t>education and </a:t>
            </a:r>
            <a:r>
              <a:rPr sz="1600" spc="-10" dirty="0">
                <a:solidFill>
                  <a:srgbClr val="009876"/>
                </a:solidFill>
                <a:latin typeface="Calibri"/>
                <a:cs typeface="Calibri"/>
              </a:rPr>
              <a:t>training </a:t>
            </a:r>
            <a:r>
              <a:rPr sz="1600" spc="-5" dirty="0">
                <a:solidFill>
                  <a:srgbClr val="009876"/>
                </a:solidFill>
                <a:latin typeface="Calibri"/>
                <a:cs typeface="Calibri"/>
              </a:rPr>
              <a:t>that occur </a:t>
            </a:r>
            <a:r>
              <a:rPr sz="1600" spc="-10" dirty="0">
                <a:solidFill>
                  <a:srgbClr val="009876"/>
                </a:solidFill>
                <a:latin typeface="Calibri"/>
                <a:cs typeface="Calibri"/>
              </a:rPr>
              <a:t>concurrently </a:t>
            </a:r>
            <a:r>
              <a:rPr sz="1600" spc="-5" dirty="0">
                <a:solidFill>
                  <a:srgbClr val="009876"/>
                </a:solidFill>
                <a:latin typeface="Calibri"/>
                <a:cs typeface="Calibri"/>
              </a:rPr>
              <a:t>and  </a:t>
            </a:r>
            <a:r>
              <a:rPr sz="1600" spc="-10" dirty="0">
                <a:solidFill>
                  <a:srgbClr val="009876"/>
                </a:solidFill>
                <a:latin typeface="Calibri"/>
                <a:cs typeface="Calibri"/>
              </a:rPr>
              <a:t>contextually </a:t>
            </a:r>
            <a:r>
              <a:rPr sz="1600" spc="-5" dirty="0">
                <a:solidFill>
                  <a:srgbClr val="009876"/>
                </a:solidFill>
                <a:latin typeface="Calibri"/>
                <a:cs typeface="Calibri"/>
              </a:rPr>
              <a:t>with </a:t>
            </a:r>
            <a:r>
              <a:rPr sz="1600" spc="-15" dirty="0">
                <a:solidFill>
                  <a:srgbClr val="009876"/>
                </a:solidFill>
                <a:latin typeface="Calibri"/>
                <a:cs typeface="Calibri"/>
              </a:rPr>
              <a:t>workforce</a:t>
            </a:r>
            <a:r>
              <a:rPr sz="1600" spc="25" dirty="0">
                <a:solidFill>
                  <a:srgbClr val="009876"/>
                </a:solidFill>
                <a:latin typeface="Calibri"/>
                <a:cs typeface="Calibri"/>
              </a:rPr>
              <a:t> </a:t>
            </a:r>
            <a:r>
              <a:rPr sz="1600" spc="-10" dirty="0">
                <a:solidFill>
                  <a:srgbClr val="009876"/>
                </a:solidFill>
                <a:latin typeface="Calibri"/>
                <a:cs typeface="Calibri"/>
              </a:rPr>
              <a:t>preparation.</a:t>
            </a:r>
            <a:endParaRPr sz="1600">
              <a:latin typeface="Calibri"/>
              <a:cs typeface="Calibri"/>
            </a:endParaRPr>
          </a:p>
        </p:txBody>
      </p:sp>
      <p:sp>
        <p:nvSpPr>
          <p:cNvPr id="29" name="object 29"/>
          <p:cNvSpPr txBox="1"/>
          <p:nvPr/>
        </p:nvSpPr>
        <p:spPr>
          <a:xfrm>
            <a:off x="47443" y="2209749"/>
            <a:ext cx="2127250" cy="266700"/>
          </a:xfrm>
          <a:prstGeom prst="rect">
            <a:avLst/>
          </a:prstGeom>
        </p:spPr>
        <p:txBody>
          <a:bodyPr vert="horz" wrap="square" lIns="0" tIns="0" rIns="0" bIns="0" rtlCol="0">
            <a:spAutoFit/>
          </a:bodyPr>
          <a:lstStyle/>
          <a:p>
            <a:pPr marL="12700">
              <a:lnSpc>
                <a:spcPct val="100000"/>
              </a:lnSpc>
            </a:pPr>
            <a:r>
              <a:rPr sz="1600" b="1" spc="-10" dirty="0">
                <a:solidFill>
                  <a:srgbClr val="FFFFFF"/>
                </a:solidFill>
                <a:latin typeface="Calibri"/>
                <a:cs typeface="Calibri"/>
              </a:rPr>
              <a:t>Leadership</a:t>
            </a:r>
            <a:r>
              <a:rPr sz="1600" b="1" spc="-15" dirty="0">
                <a:solidFill>
                  <a:srgbClr val="FFFFFF"/>
                </a:solidFill>
                <a:latin typeface="Calibri"/>
                <a:cs typeface="Calibri"/>
              </a:rPr>
              <a:t> </a:t>
            </a:r>
            <a:r>
              <a:rPr sz="1600" b="1" spc="-10" dirty="0">
                <a:solidFill>
                  <a:srgbClr val="FFFFFF"/>
                </a:solidFill>
                <a:latin typeface="Calibri"/>
                <a:cs typeface="Calibri"/>
              </a:rPr>
              <a:t>Development</a:t>
            </a:r>
            <a:endParaRPr sz="1600">
              <a:latin typeface="Calibri"/>
              <a:cs typeface="Calibri"/>
            </a:endParaRPr>
          </a:p>
        </p:txBody>
      </p:sp>
      <p:sp>
        <p:nvSpPr>
          <p:cNvPr id="30" name="object 30"/>
          <p:cNvSpPr txBox="1"/>
          <p:nvPr/>
        </p:nvSpPr>
        <p:spPr>
          <a:xfrm>
            <a:off x="3781232" y="2189885"/>
            <a:ext cx="4813300" cy="738664"/>
          </a:xfrm>
          <a:prstGeom prst="rect">
            <a:avLst/>
          </a:prstGeom>
        </p:spPr>
        <p:txBody>
          <a:bodyPr vert="horz" wrap="square" lIns="0" tIns="0" rIns="0" bIns="0" rtlCol="0">
            <a:spAutoFit/>
          </a:bodyPr>
          <a:lstStyle/>
          <a:p>
            <a:pPr marL="12700" marR="5080"/>
            <a:r>
              <a:rPr lang="en-US" sz="1600" dirty="0">
                <a:latin typeface="Calibri" panose="020F0502020204030204" pitchFamily="34" charset="0"/>
                <a:ea typeface="Calibri" panose="020F0502020204030204" pitchFamily="34" charset="0"/>
              </a:rPr>
              <a:t>W</a:t>
            </a:r>
            <a:r>
              <a:rPr lang="en-US" sz="1600" spc="0" dirty="0">
                <a:effectLst/>
                <a:latin typeface="Calibri" panose="020F0502020204030204" pitchFamily="34" charset="0"/>
                <a:ea typeface="Calibri" panose="020F0502020204030204" pitchFamily="34" charset="0"/>
              </a:rPr>
              <a:t>hich</a:t>
            </a:r>
            <a:r>
              <a:rPr lang="en-US" sz="1600" spc="-15"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may</a:t>
            </a:r>
            <a:r>
              <a:rPr lang="en-US" sz="1600" spc="-20"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include</a:t>
            </a:r>
            <a:r>
              <a:rPr lang="en-US" sz="1600" spc="-15"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community</a:t>
            </a:r>
            <a:r>
              <a:rPr lang="en-US" sz="1600" spc="-20"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service</a:t>
            </a:r>
            <a:r>
              <a:rPr lang="en-US" sz="1600" spc="-15"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and</a:t>
            </a:r>
            <a:r>
              <a:rPr lang="en-US" sz="1600" spc="-25" dirty="0">
                <a:effectLst/>
                <a:latin typeface="Calibri" panose="020F0502020204030204" pitchFamily="34" charset="0"/>
                <a:ea typeface="Calibri" panose="020F0502020204030204" pitchFamily="34" charset="0"/>
              </a:rPr>
              <a:t> </a:t>
            </a:r>
            <a:r>
              <a:rPr lang="en-US" sz="1600" spc="0" dirty="0">
                <a:effectLst/>
                <a:latin typeface="Calibri" panose="020F0502020204030204" pitchFamily="34" charset="0"/>
                <a:ea typeface="Calibri" panose="020F0502020204030204" pitchFamily="34" charset="0"/>
              </a:rPr>
              <a:t>peer-centered activities encouraging responsibility and other positive social and civic behaviors, as appropriate.</a:t>
            </a:r>
            <a:endParaRPr lang="en-US" sz="1600" dirty="0">
              <a:latin typeface="Calibri"/>
              <a:cs typeface="Calibri"/>
            </a:endParaRPr>
          </a:p>
        </p:txBody>
      </p:sp>
      <p:sp>
        <p:nvSpPr>
          <p:cNvPr id="31" name="object 31"/>
          <p:cNvSpPr txBox="1"/>
          <p:nvPr/>
        </p:nvSpPr>
        <p:spPr>
          <a:xfrm>
            <a:off x="47443" y="3248545"/>
            <a:ext cx="1680845" cy="266700"/>
          </a:xfrm>
          <a:prstGeom prst="rect">
            <a:avLst/>
          </a:prstGeom>
        </p:spPr>
        <p:txBody>
          <a:bodyPr vert="horz" wrap="square" lIns="0" tIns="0" rIns="0" bIns="0" rtlCol="0">
            <a:spAutoFit/>
          </a:bodyPr>
          <a:lstStyle/>
          <a:p>
            <a:pPr marL="12700">
              <a:lnSpc>
                <a:spcPct val="100000"/>
              </a:lnSpc>
            </a:pPr>
            <a:r>
              <a:rPr sz="1600" b="1" spc="-10" dirty="0">
                <a:solidFill>
                  <a:srgbClr val="FFFFFF"/>
                </a:solidFill>
                <a:latin typeface="Calibri"/>
                <a:cs typeface="Calibri"/>
              </a:rPr>
              <a:t>Supportive</a:t>
            </a:r>
            <a:r>
              <a:rPr sz="1600" b="1" spc="5" dirty="0">
                <a:solidFill>
                  <a:srgbClr val="FFFFFF"/>
                </a:solidFill>
                <a:latin typeface="Calibri"/>
                <a:cs typeface="Calibri"/>
              </a:rPr>
              <a:t> </a:t>
            </a:r>
            <a:r>
              <a:rPr sz="1600" b="1" spc="-5" dirty="0">
                <a:solidFill>
                  <a:srgbClr val="FFFFFF"/>
                </a:solidFill>
                <a:latin typeface="Calibri"/>
                <a:cs typeface="Calibri"/>
              </a:rPr>
              <a:t>Services</a:t>
            </a:r>
            <a:endParaRPr sz="1600">
              <a:latin typeface="Calibri"/>
              <a:cs typeface="Calibri"/>
            </a:endParaRPr>
          </a:p>
        </p:txBody>
      </p:sp>
      <p:sp>
        <p:nvSpPr>
          <p:cNvPr id="32" name="object 32"/>
          <p:cNvSpPr txBox="1"/>
          <p:nvPr/>
        </p:nvSpPr>
        <p:spPr>
          <a:xfrm>
            <a:off x="3781232" y="3228681"/>
            <a:ext cx="5095875" cy="984885"/>
          </a:xfrm>
          <a:prstGeom prst="rect">
            <a:avLst/>
          </a:prstGeom>
        </p:spPr>
        <p:txBody>
          <a:bodyPr vert="horz" wrap="square" lIns="0" tIns="0" rIns="0" bIns="0" rtlCol="0">
            <a:spAutoFit/>
          </a:bodyPr>
          <a:lstStyle/>
          <a:p>
            <a:pPr marL="12700" marR="5080"/>
            <a:r>
              <a:rPr sz="1600" spc="-5" dirty="0">
                <a:solidFill>
                  <a:srgbClr val="009876"/>
                </a:solidFill>
                <a:latin typeface="Calibri"/>
                <a:cs typeface="Calibri"/>
              </a:rPr>
              <a:t>Services that enable </a:t>
            </a:r>
            <a:r>
              <a:rPr sz="1600" spc="-10" dirty="0">
                <a:solidFill>
                  <a:srgbClr val="009876"/>
                </a:solidFill>
                <a:latin typeface="Calibri"/>
                <a:cs typeface="Calibri"/>
              </a:rPr>
              <a:t>youth to </a:t>
            </a:r>
            <a:r>
              <a:rPr sz="1600" spc="-5" dirty="0">
                <a:solidFill>
                  <a:srgbClr val="009876"/>
                </a:solidFill>
                <a:latin typeface="Calibri"/>
                <a:cs typeface="Calibri"/>
              </a:rPr>
              <a:t>participate </a:t>
            </a:r>
            <a:r>
              <a:rPr sz="1600" dirty="0">
                <a:solidFill>
                  <a:srgbClr val="009876"/>
                </a:solidFill>
                <a:latin typeface="Calibri"/>
                <a:cs typeface="Calibri"/>
              </a:rPr>
              <a:t>in </a:t>
            </a:r>
            <a:r>
              <a:rPr sz="1600" spc="-15" dirty="0">
                <a:solidFill>
                  <a:srgbClr val="009876"/>
                </a:solidFill>
                <a:latin typeface="Calibri"/>
                <a:cs typeface="Calibri"/>
              </a:rPr>
              <a:t>program </a:t>
            </a:r>
            <a:r>
              <a:rPr sz="1600" spc="-5" dirty="0">
                <a:solidFill>
                  <a:srgbClr val="009876"/>
                </a:solidFill>
                <a:latin typeface="Calibri"/>
                <a:cs typeface="Calibri"/>
              </a:rPr>
              <a:t>activities  such as </a:t>
            </a:r>
            <a:r>
              <a:rPr sz="1600" spc="-10" dirty="0">
                <a:solidFill>
                  <a:srgbClr val="009876"/>
                </a:solidFill>
                <a:latin typeface="Calibri"/>
                <a:cs typeface="Calibri"/>
              </a:rPr>
              <a:t>assistance </a:t>
            </a:r>
            <a:r>
              <a:rPr sz="1600" spc="-5" dirty="0">
                <a:solidFill>
                  <a:srgbClr val="009876"/>
                </a:solidFill>
                <a:latin typeface="Calibri"/>
                <a:cs typeface="Calibri"/>
              </a:rPr>
              <a:t>with </a:t>
            </a:r>
            <a:r>
              <a:rPr sz="1600" spc="-10" dirty="0">
                <a:solidFill>
                  <a:srgbClr val="009876"/>
                </a:solidFill>
                <a:latin typeface="Calibri"/>
                <a:cs typeface="Calibri"/>
              </a:rPr>
              <a:t>book, </a:t>
            </a:r>
            <a:r>
              <a:rPr sz="1600" spc="-15" dirty="0">
                <a:solidFill>
                  <a:srgbClr val="009876"/>
                </a:solidFill>
                <a:latin typeface="Calibri"/>
                <a:cs typeface="Calibri"/>
              </a:rPr>
              <a:t>fees, </a:t>
            </a:r>
            <a:r>
              <a:rPr sz="1600" spc="-5" dirty="0">
                <a:solidFill>
                  <a:srgbClr val="009876"/>
                </a:solidFill>
                <a:latin typeface="Calibri"/>
                <a:cs typeface="Calibri"/>
              </a:rPr>
              <a:t>school supplies,  </a:t>
            </a:r>
            <a:r>
              <a:rPr sz="1600" spc="-10" dirty="0">
                <a:solidFill>
                  <a:srgbClr val="009876"/>
                </a:solidFill>
                <a:latin typeface="Calibri"/>
                <a:cs typeface="Calibri"/>
              </a:rPr>
              <a:t>transportation, </a:t>
            </a:r>
            <a:r>
              <a:rPr lang="en-US" sz="1600" spc="-5" dirty="0">
                <a:solidFill>
                  <a:srgbClr val="009876"/>
                </a:solidFill>
                <a:latin typeface="Calibri"/>
                <a:cs typeface="Calibri"/>
              </a:rPr>
              <a:t>l</a:t>
            </a:r>
            <a:r>
              <a:rPr lang="en-US" sz="1600" spc="-10" dirty="0">
                <a:solidFill>
                  <a:srgbClr val="009876"/>
                </a:solidFill>
                <a:latin typeface="Calibri"/>
                <a:cs typeface="Calibri"/>
              </a:rPr>
              <a:t>egal </a:t>
            </a:r>
            <a:r>
              <a:rPr sz="1600" dirty="0">
                <a:solidFill>
                  <a:srgbClr val="009876"/>
                </a:solidFill>
                <a:latin typeface="Calibri"/>
                <a:cs typeface="Calibri"/>
              </a:rPr>
              <a:t>aid</a:t>
            </a:r>
            <a:r>
              <a:rPr sz="1600" spc="-35" dirty="0">
                <a:solidFill>
                  <a:srgbClr val="009876"/>
                </a:solidFill>
                <a:latin typeface="Calibri"/>
                <a:cs typeface="Calibri"/>
              </a:rPr>
              <a:t> </a:t>
            </a:r>
            <a:r>
              <a:rPr sz="1600" spc="-5" dirty="0">
                <a:solidFill>
                  <a:srgbClr val="009876"/>
                </a:solidFill>
                <a:latin typeface="Calibri"/>
                <a:cs typeface="Calibri"/>
              </a:rPr>
              <a:t>services</a:t>
            </a:r>
            <a:r>
              <a:rPr lang="en-US" sz="1600" spc="-5" dirty="0">
                <a:solidFill>
                  <a:srgbClr val="009876"/>
                </a:solidFill>
                <a:latin typeface="Calibri"/>
                <a:cs typeface="Calibri"/>
              </a:rPr>
              <a:t>, childcare, housing, and referrals to medical services. </a:t>
            </a:r>
            <a:endParaRPr lang="en-US" sz="1600" dirty="0">
              <a:latin typeface="Calibri"/>
              <a:cs typeface="Calibri"/>
            </a:endParaRPr>
          </a:p>
        </p:txBody>
      </p:sp>
      <p:sp>
        <p:nvSpPr>
          <p:cNvPr id="33" name="object 33"/>
          <p:cNvSpPr txBox="1"/>
          <p:nvPr/>
        </p:nvSpPr>
        <p:spPr>
          <a:xfrm>
            <a:off x="47443" y="4287342"/>
            <a:ext cx="1423035" cy="266700"/>
          </a:xfrm>
          <a:prstGeom prst="rect">
            <a:avLst/>
          </a:prstGeom>
        </p:spPr>
        <p:txBody>
          <a:bodyPr vert="horz" wrap="square" lIns="0" tIns="0" rIns="0" bIns="0" rtlCol="0">
            <a:spAutoFit/>
          </a:bodyPr>
          <a:lstStyle/>
          <a:p>
            <a:pPr marL="12700">
              <a:lnSpc>
                <a:spcPct val="100000"/>
              </a:lnSpc>
            </a:pPr>
            <a:r>
              <a:rPr sz="1600" b="1" spc="-5" dirty="0">
                <a:solidFill>
                  <a:srgbClr val="FFFFFF"/>
                </a:solidFill>
                <a:latin typeface="Calibri"/>
                <a:cs typeface="Calibri"/>
              </a:rPr>
              <a:t>Adult</a:t>
            </a:r>
            <a:r>
              <a:rPr sz="1600" b="1" spc="-70" dirty="0">
                <a:solidFill>
                  <a:srgbClr val="FFFFFF"/>
                </a:solidFill>
                <a:latin typeface="Calibri"/>
                <a:cs typeface="Calibri"/>
              </a:rPr>
              <a:t> </a:t>
            </a:r>
            <a:r>
              <a:rPr sz="1600" b="1" spc="-10" dirty="0">
                <a:solidFill>
                  <a:srgbClr val="FFFFFF"/>
                </a:solidFill>
                <a:latin typeface="Calibri"/>
                <a:cs typeface="Calibri"/>
              </a:rPr>
              <a:t>Mentoring</a:t>
            </a:r>
            <a:endParaRPr sz="1600">
              <a:latin typeface="Calibri"/>
              <a:cs typeface="Calibri"/>
            </a:endParaRPr>
          </a:p>
        </p:txBody>
      </p:sp>
      <p:sp>
        <p:nvSpPr>
          <p:cNvPr id="34" name="object 34"/>
          <p:cNvSpPr txBox="1"/>
          <p:nvPr/>
        </p:nvSpPr>
        <p:spPr>
          <a:xfrm>
            <a:off x="3781232" y="4267478"/>
            <a:ext cx="5213985" cy="754380"/>
          </a:xfrm>
          <a:prstGeom prst="rect">
            <a:avLst/>
          </a:prstGeom>
        </p:spPr>
        <p:txBody>
          <a:bodyPr vert="horz" wrap="square" lIns="0" tIns="0" rIns="0" bIns="0" rtlCol="0">
            <a:spAutoFit/>
          </a:bodyPr>
          <a:lstStyle/>
          <a:p>
            <a:pPr marL="12700" marR="5080">
              <a:lnSpc>
                <a:spcPct val="100000"/>
              </a:lnSpc>
            </a:pPr>
            <a:r>
              <a:rPr sz="1600" spc="-10" dirty="0">
                <a:solidFill>
                  <a:srgbClr val="009876"/>
                </a:solidFill>
                <a:latin typeface="Calibri"/>
                <a:cs typeface="Calibri"/>
              </a:rPr>
              <a:t>Formal </a:t>
            </a:r>
            <a:r>
              <a:rPr sz="1600" spc="-5" dirty="0">
                <a:solidFill>
                  <a:srgbClr val="009876"/>
                </a:solidFill>
                <a:latin typeface="Calibri"/>
                <a:cs typeface="Calibri"/>
              </a:rPr>
              <a:t>relationship </a:t>
            </a:r>
            <a:r>
              <a:rPr sz="1600" spc="-10" dirty="0">
                <a:solidFill>
                  <a:srgbClr val="009876"/>
                </a:solidFill>
                <a:latin typeface="Calibri"/>
                <a:cs typeface="Calibri"/>
              </a:rPr>
              <a:t>between </a:t>
            </a:r>
            <a:r>
              <a:rPr sz="1600" spc="-5" dirty="0">
                <a:solidFill>
                  <a:srgbClr val="009876"/>
                </a:solidFill>
                <a:latin typeface="Calibri"/>
                <a:cs typeface="Calibri"/>
              </a:rPr>
              <a:t>a </a:t>
            </a:r>
            <a:r>
              <a:rPr sz="1600" spc="-10" dirty="0">
                <a:solidFill>
                  <a:srgbClr val="009876"/>
                </a:solidFill>
                <a:latin typeface="Calibri"/>
                <a:cs typeface="Calibri"/>
              </a:rPr>
              <a:t>youth </a:t>
            </a:r>
            <a:r>
              <a:rPr sz="1600" spc="-5" dirty="0">
                <a:solidFill>
                  <a:srgbClr val="009876"/>
                </a:solidFill>
                <a:latin typeface="Calibri"/>
                <a:cs typeface="Calibri"/>
              </a:rPr>
              <a:t>and an adult </a:t>
            </a:r>
            <a:r>
              <a:rPr sz="1600" spc="-10" dirty="0">
                <a:solidFill>
                  <a:srgbClr val="009876"/>
                </a:solidFill>
                <a:latin typeface="Calibri"/>
                <a:cs typeface="Calibri"/>
              </a:rPr>
              <a:t>mentor </a:t>
            </a:r>
            <a:r>
              <a:rPr sz="1600" spc="-5" dirty="0">
                <a:solidFill>
                  <a:srgbClr val="009876"/>
                </a:solidFill>
                <a:latin typeface="Calibri"/>
                <a:cs typeface="Calibri"/>
              </a:rPr>
              <a:t>with  </a:t>
            </a:r>
            <a:r>
              <a:rPr sz="1600" spc="-10" dirty="0">
                <a:solidFill>
                  <a:srgbClr val="009876"/>
                </a:solidFill>
                <a:latin typeface="Calibri"/>
                <a:cs typeface="Calibri"/>
              </a:rPr>
              <a:t>structured </a:t>
            </a:r>
            <a:r>
              <a:rPr sz="1600" spc="-5" dirty="0">
                <a:solidFill>
                  <a:srgbClr val="009876"/>
                </a:solidFill>
                <a:latin typeface="Calibri"/>
                <a:cs typeface="Calibri"/>
              </a:rPr>
              <a:t>activities </a:t>
            </a:r>
            <a:r>
              <a:rPr sz="1600" spc="-10" dirty="0">
                <a:solidFill>
                  <a:srgbClr val="009876"/>
                </a:solidFill>
                <a:latin typeface="Calibri"/>
                <a:cs typeface="Calibri"/>
              </a:rPr>
              <a:t>where </a:t>
            </a:r>
            <a:r>
              <a:rPr sz="1600" spc="-5" dirty="0">
                <a:solidFill>
                  <a:srgbClr val="009876"/>
                </a:solidFill>
                <a:latin typeface="Calibri"/>
                <a:cs typeface="Calibri"/>
              </a:rPr>
              <a:t>the </a:t>
            </a:r>
            <a:r>
              <a:rPr sz="1600" spc="-10" dirty="0">
                <a:solidFill>
                  <a:srgbClr val="009876"/>
                </a:solidFill>
                <a:latin typeface="Calibri"/>
                <a:cs typeface="Calibri"/>
              </a:rPr>
              <a:t>mentor </a:t>
            </a:r>
            <a:r>
              <a:rPr sz="1600" spc="-20" dirty="0">
                <a:solidFill>
                  <a:srgbClr val="009876"/>
                </a:solidFill>
                <a:latin typeface="Calibri"/>
                <a:cs typeface="Calibri"/>
              </a:rPr>
              <a:t>offers </a:t>
            </a:r>
            <a:r>
              <a:rPr sz="1600" spc="-5" dirty="0">
                <a:solidFill>
                  <a:srgbClr val="009876"/>
                </a:solidFill>
                <a:latin typeface="Calibri"/>
                <a:cs typeface="Calibri"/>
              </a:rPr>
              <a:t>guidance,  support, and</a:t>
            </a:r>
            <a:r>
              <a:rPr sz="1600" spc="-60" dirty="0">
                <a:solidFill>
                  <a:srgbClr val="009876"/>
                </a:solidFill>
                <a:latin typeface="Calibri"/>
                <a:cs typeface="Calibri"/>
              </a:rPr>
              <a:t> </a:t>
            </a:r>
            <a:r>
              <a:rPr sz="1600" spc="-10" dirty="0">
                <a:solidFill>
                  <a:srgbClr val="009876"/>
                </a:solidFill>
                <a:latin typeface="Calibri"/>
                <a:cs typeface="Calibri"/>
              </a:rPr>
              <a:t>encouragement.</a:t>
            </a:r>
            <a:endParaRPr sz="1600">
              <a:latin typeface="Calibri"/>
              <a:cs typeface="Calibri"/>
            </a:endParaRPr>
          </a:p>
        </p:txBody>
      </p:sp>
      <p:sp>
        <p:nvSpPr>
          <p:cNvPr id="35" name="object 35"/>
          <p:cNvSpPr txBox="1"/>
          <p:nvPr/>
        </p:nvSpPr>
        <p:spPr>
          <a:xfrm>
            <a:off x="47443" y="5289562"/>
            <a:ext cx="2664460" cy="583565"/>
          </a:xfrm>
          <a:prstGeom prst="rect">
            <a:avLst/>
          </a:prstGeom>
        </p:spPr>
        <p:txBody>
          <a:bodyPr vert="horz" wrap="square" lIns="0" tIns="0" rIns="0" bIns="0" rtlCol="0">
            <a:spAutoFit/>
          </a:bodyPr>
          <a:lstStyle/>
          <a:p>
            <a:pPr marL="12700" marR="5080">
              <a:lnSpc>
                <a:spcPct val="114999"/>
              </a:lnSpc>
            </a:pPr>
            <a:r>
              <a:rPr sz="1600" b="1" spc="-5" dirty="0">
                <a:solidFill>
                  <a:srgbClr val="FFFFFF"/>
                </a:solidFill>
                <a:latin typeface="Calibri"/>
                <a:cs typeface="Calibri"/>
              </a:rPr>
              <a:t>Follow-up Services </a:t>
            </a:r>
            <a:r>
              <a:rPr sz="1600" b="1" spc="-10" dirty="0">
                <a:solidFill>
                  <a:srgbClr val="FFFFFF"/>
                </a:solidFill>
                <a:latin typeface="Calibri"/>
                <a:cs typeface="Calibri"/>
              </a:rPr>
              <a:t>(12 months)  </a:t>
            </a:r>
            <a:r>
              <a:rPr sz="1600" b="1" spc="-30" dirty="0">
                <a:solidFill>
                  <a:srgbClr val="009876"/>
                </a:solidFill>
                <a:latin typeface="Calibri"/>
                <a:cs typeface="Calibri"/>
              </a:rPr>
              <a:t>MANDATORY</a:t>
            </a:r>
            <a:endParaRPr sz="1600">
              <a:latin typeface="Calibri"/>
              <a:cs typeface="Calibri"/>
            </a:endParaRPr>
          </a:p>
        </p:txBody>
      </p:sp>
      <p:sp>
        <p:nvSpPr>
          <p:cNvPr id="36" name="object 36"/>
          <p:cNvSpPr txBox="1"/>
          <p:nvPr/>
        </p:nvSpPr>
        <p:spPr>
          <a:xfrm>
            <a:off x="3781232" y="5306274"/>
            <a:ext cx="5026660" cy="754380"/>
          </a:xfrm>
          <a:prstGeom prst="rect">
            <a:avLst/>
          </a:prstGeom>
        </p:spPr>
        <p:txBody>
          <a:bodyPr vert="horz" wrap="square" lIns="0" tIns="0" rIns="0" bIns="0" rtlCol="0">
            <a:spAutoFit/>
          </a:bodyPr>
          <a:lstStyle/>
          <a:p>
            <a:pPr marL="12700" marR="5080">
              <a:lnSpc>
                <a:spcPct val="100000"/>
              </a:lnSpc>
            </a:pPr>
            <a:r>
              <a:rPr sz="1600" spc="-10" dirty="0">
                <a:solidFill>
                  <a:srgbClr val="009876"/>
                </a:solidFill>
                <a:latin typeface="Calibri"/>
                <a:cs typeface="Calibri"/>
              </a:rPr>
              <a:t>Follow-up </a:t>
            </a:r>
            <a:r>
              <a:rPr sz="1600" spc="-5" dirty="0">
                <a:solidFill>
                  <a:srgbClr val="009876"/>
                </a:solidFill>
                <a:latin typeface="Calibri"/>
                <a:cs typeface="Calibri"/>
              </a:rPr>
              <a:t>services </a:t>
            </a:r>
            <a:r>
              <a:rPr sz="1600" spc="-15" dirty="0">
                <a:solidFill>
                  <a:srgbClr val="009876"/>
                </a:solidFill>
                <a:latin typeface="Calibri"/>
                <a:cs typeface="Calibri"/>
              </a:rPr>
              <a:t>are </a:t>
            </a:r>
            <a:r>
              <a:rPr sz="1600" spc="-10" dirty="0">
                <a:solidFill>
                  <a:srgbClr val="009876"/>
                </a:solidFill>
                <a:latin typeface="Calibri"/>
                <a:cs typeface="Calibri"/>
              </a:rPr>
              <a:t>provided </a:t>
            </a:r>
            <a:r>
              <a:rPr sz="1600" spc="-15" dirty="0">
                <a:solidFill>
                  <a:srgbClr val="009876"/>
                </a:solidFill>
                <a:latin typeface="Calibri"/>
                <a:cs typeface="Calibri"/>
              </a:rPr>
              <a:t>for </a:t>
            </a:r>
            <a:r>
              <a:rPr sz="1600" spc="-5" dirty="0">
                <a:solidFill>
                  <a:srgbClr val="009876"/>
                </a:solidFill>
                <a:latin typeface="Calibri"/>
                <a:cs typeface="Calibri"/>
              </a:rPr>
              <a:t>12 </a:t>
            </a:r>
            <a:r>
              <a:rPr sz="1600" spc="-10" dirty="0">
                <a:solidFill>
                  <a:srgbClr val="009876"/>
                </a:solidFill>
                <a:latin typeface="Calibri"/>
                <a:cs typeface="Calibri"/>
              </a:rPr>
              <a:t>months after exit </a:t>
            </a:r>
            <a:r>
              <a:rPr sz="1600" spc="-5" dirty="0">
                <a:solidFill>
                  <a:srgbClr val="009876"/>
                </a:solidFill>
                <a:latin typeface="Calibri"/>
                <a:cs typeface="Calibri"/>
              </a:rPr>
              <a:t>that  include services </a:t>
            </a:r>
            <a:r>
              <a:rPr sz="1600" spc="-10" dirty="0">
                <a:solidFill>
                  <a:srgbClr val="009876"/>
                </a:solidFill>
                <a:latin typeface="Calibri"/>
                <a:cs typeface="Calibri"/>
              </a:rPr>
              <a:t>to </a:t>
            </a:r>
            <a:r>
              <a:rPr sz="1600" spc="-5" dirty="0">
                <a:solidFill>
                  <a:srgbClr val="009876"/>
                </a:solidFill>
                <a:latin typeface="Calibri"/>
                <a:cs typeface="Calibri"/>
              </a:rPr>
              <a:t>participants that help with </a:t>
            </a:r>
            <a:r>
              <a:rPr sz="1600" spc="-10" dirty="0">
                <a:solidFill>
                  <a:srgbClr val="009876"/>
                </a:solidFill>
                <a:latin typeface="Calibri"/>
                <a:cs typeface="Calibri"/>
              </a:rPr>
              <a:t>retention </a:t>
            </a:r>
            <a:r>
              <a:rPr sz="1600" dirty="0">
                <a:solidFill>
                  <a:srgbClr val="009876"/>
                </a:solidFill>
                <a:latin typeface="Calibri"/>
                <a:cs typeface="Calibri"/>
              </a:rPr>
              <a:t>in  </a:t>
            </a:r>
            <a:r>
              <a:rPr sz="1600" spc="-10" dirty="0">
                <a:solidFill>
                  <a:srgbClr val="009876"/>
                </a:solidFill>
                <a:latin typeface="Calibri"/>
                <a:cs typeface="Calibri"/>
              </a:rPr>
              <a:t>employment/education/training.</a:t>
            </a:r>
            <a:endParaRPr sz="1600">
              <a:latin typeface="Calibri"/>
              <a:cs typeface="Calibri"/>
            </a:endParaRPr>
          </a:p>
        </p:txBody>
      </p:sp>
      <p:sp>
        <p:nvSpPr>
          <p:cNvPr id="37" name="object 37"/>
          <p:cNvSpPr/>
          <p:nvPr/>
        </p:nvSpPr>
        <p:spPr>
          <a:xfrm>
            <a:off x="0" y="1031595"/>
            <a:ext cx="3733800" cy="340360"/>
          </a:xfrm>
          <a:custGeom>
            <a:avLst/>
            <a:gdLst/>
            <a:ahLst/>
            <a:cxnLst/>
            <a:rect l="l" t="t" r="r" b="b"/>
            <a:pathLst>
              <a:path w="3733800" h="340359">
                <a:moveTo>
                  <a:pt x="0" y="340004"/>
                </a:moveTo>
                <a:lnTo>
                  <a:pt x="3733800" y="340004"/>
                </a:lnTo>
                <a:lnTo>
                  <a:pt x="3733800" y="0"/>
                </a:lnTo>
                <a:lnTo>
                  <a:pt x="0" y="0"/>
                </a:lnTo>
                <a:lnTo>
                  <a:pt x="0" y="340004"/>
                </a:lnTo>
                <a:close/>
              </a:path>
            </a:pathLst>
          </a:custGeom>
          <a:solidFill>
            <a:srgbClr val="032B4A"/>
          </a:solidFill>
        </p:spPr>
        <p:txBody>
          <a:bodyPr wrap="square" lIns="0" tIns="0" rIns="0" bIns="0" rtlCol="0"/>
          <a:lstStyle/>
          <a:p>
            <a:endParaRPr/>
          </a:p>
        </p:txBody>
      </p:sp>
      <p:sp>
        <p:nvSpPr>
          <p:cNvPr id="38" name="object 38"/>
          <p:cNvSpPr/>
          <p:nvPr/>
        </p:nvSpPr>
        <p:spPr>
          <a:xfrm>
            <a:off x="3733800" y="1031595"/>
            <a:ext cx="5410200" cy="340360"/>
          </a:xfrm>
          <a:custGeom>
            <a:avLst/>
            <a:gdLst/>
            <a:ahLst/>
            <a:cxnLst/>
            <a:rect l="l" t="t" r="r" b="b"/>
            <a:pathLst>
              <a:path w="5410200" h="340359">
                <a:moveTo>
                  <a:pt x="0" y="340004"/>
                </a:moveTo>
                <a:lnTo>
                  <a:pt x="5410200" y="340004"/>
                </a:lnTo>
                <a:lnTo>
                  <a:pt x="5410200" y="0"/>
                </a:lnTo>
                <a:lnTo>
                  <a:pt x="0" y="0"/>
                </a:lnTo>
                <a:lnTo>
                  <a:pt x="0" y="340004"/>
                </a:lnTo>
                <a:close/>
              </a:path>
            </a:pathLst>
          </a:custGeom>
          <a:solidFill>
            <a:srgbClr val="032B4A"/>
          </a:solidFill>
        </p:spPr>
        <p:txBody>
          <a:bodyPr wrap="square" lIns="0" tIns="0" rIns="0" bIns="0" rtlCol="0"/>
          <a:lstStyle/>
          <a:p>
            <a:endParaRPr/>
          </a:p>
        </p:txBody>
      </p:sp>
      <p:sp>
        <p:nvSpPr>
          <p:cNvPr id="39" name="object 39"/>
          <p:cNvSpPr/>
          <p:nvPr/>
        </p:nvSpPr>
        <p:spPr>
          <a:xfrm>
            <a:off x="3733800" y="1025245"/>
            <a:ext cx="0" cy="365760"/>
          </a:xfrm>
          <a:custGeom>
            <a:avLst/>
            <a:gdLst/>
            <a:ahLst/>
            <a:cxnLst/>
            <a:rect l="l" t="t" r="r" b="b"/>
            <a:pathLst>
              <a:path h="365759">
                <a:moveTo>
                  <a:pt x="0" y="0"/>
                </a:moveTo>
                <a:lnTo>
                  <a:pt x="0" y="365404"/>
                </a:lnTo>
              </a:path>
            </a:pathLst>
          </a:custGeom>
          <a:ln w="12700">
            <a:solidFill>
              <a:srgbClr val="FFFFFF"/>
            </a:solidFill>
          </a:ln>
        </p:spPr>
        <p:txBody>
          <a:bodyPr wrap="square" lIns="0" tIns="0" rIns="0" bIns="0" rtlCol="0"/>
          <a:lstStyle/>
          <a:p>
            <a:endParaRPr/>
          </a:p>
        </p:txBody>
      </p:sp>
      <p:sp>
        <p:nvSpPr>
          <p:cNvPr id="40" name="object 40"/>
          <p:cNvSpPr/>
          <p:nvPr/>
        </p:nvSpPr>
        <p:spPr>
          <a:xfrm>
            <a:off x="0" y="1025245"/>
            <a:ext cx="0" cy="365760"/>
          </a:xfrm>
          <a:custGeom>
            <a:avLst/>
            <a:gdLst/>
            <a:ahLst/>
            <a:cxnLst/>
            <a:rect l="l" t="t" r="r" b="b"/>
            <a:pathLst>
              <a:path h="365759">
                <a:moveTo>
                  <a:pt x="0" y="0"/>
                </a:moveTo>
                <a:lnTo>
                  <a:pt x="0" y="365404"/>
                </a:lnTo>
              </a:path>
            </a:pathLst>
          </a:custGeom>
          <a:ln w="12700">
            <a:solidFill>
              <a:srgbClr val="FFFFFF"/>
            </a:solidFill>
          </a:ln>
        </p:spPr>
        <p:txBody>
          <a:bodyPr wrap="square" lIns="0" tIns="0" rIns="0" bIns="0" rtlCol="0"/>
          <a:lstStyle/>
          <a:p>
            <a:endParaRPr/>
          </a:p>
        </p:txBody>
      </p:sp>
      <p:sp>
        <p:nvSpPr>
          <p:cNvPr id="41" name="object 41"/>
          <p:cNvSpPr/>
          <p:nvPr/>
        </p:nvSpPr>
        <p:spPr>
          <a:xfrm>
            <a:off x="9144000" y="1025245"/>
            <a:ext cx="0" cy="365760"/>
          </a:xfrm>
          <a:custGeom>
            <a:avLst/>
            <a:gdLst/>
            <a:ahLst/>
            <a:cxnLst/>
            <a:rect l="l" t="t" r="r" b="b"/>
            <a:pathLst>
              <a:path h="365759">
                <a:moveTo>
                  <a:pt x="0" y="0"/>
                </a:moveTo>
                <a:lnTo>
                  <a:pt x="0" y="365404"/>
                </a:lnTo>
              </a:path>
            </a:pathLst>
          </a:custGeom>
          <a:ln w="12700">
            <a:solidFill>
              <a:srgbClr val="FFFFFF"/>
            </a:solidFill>
          </a:ln>
        </p:spPr>
        <p:txBody>
          <a:bodyPr wrap="square" lIns="0" tIns="0" rIns="0" bIns="0" rtlCol="0"/>
          <a:lstStyle/>
          <a:p>
            <a:endParaRPr/>
          </a:p>
        </p:txBody>
      </p:sp>
      <p:sp>
        <p:nvSpPr>
          <p:cNvPr id="42" name="object 42"/>
          <p:cNvSpPr/>
          <p:nvPr/>
        </p:nvSpPr>
        <p:spPr>
          <a:xfrm>
            <a:off x="0" y="1031595"/>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43" name="object 43"/>
          <p:cNvSpPr/>
          <p:nvPr/>
        </p:nvSpPr>
        <p:spPr>
          <a:xfrm>
            <a:off x="0" y="1371600"/>
            <a:ext cx="9144000" cy="0"/>
          </a:xfrm>
          <a:custGeom>
            <a:avLst/>
            <a:gdLst/>
            <a:ahLst/>
            <a:cxnLst/>
            <a:rect l="l" t="t" r="r" b="b"/>
            <a:pathLst>
              <a:path w="9144000">
                <a:moveTo>
                  <a:pt x="0" y="0"/>
                </a:moveTo>
                <a:lnTo>
                  <a:pt x="9144000" y="0"/>
                </a:lnTo>
              </a:path>
            </a:pathLst>
          </a:custGeom>
          <a:ln w="38100">
            <a:solidFill>
              <a:srgbClr val="FFFFFF"/>
            </a:solidFill>
          </a:ln>
        </p:spPr>
        <p:txBody>
          <a:bodyPr wrap="square" lIns="0" tIns="0" rIns="0" bIns="0" rtlCol="0"/>
          <a:lstStyle/>
          <a:p>
            <a:endParaRPr/>
          </a:p>
        </p:txBody>
      </p:sp>
      <p:sp>
        <p:nvSpPr>
          <p:cNvPr id="44" name="object 44"/>
          <p:cNvSpPr txBox="1"/>
          <p:nvPr/>
        </p:nvSpPr>
        <p:spPr>
          <a:xfrm>
            <a:off x="47443" y="1038707"/>
            <a:ext cx="1485900" cy="266700"/>
          </a:xfrm>
          <a:prstGeom prst="rect">
            <a:avLst/>
          </a:prstGeom>
        </p:spPr>
        <p:txBody>
          <a:bodyPr vert="horz" wrap="square" lIns="0" tIns="0" rIns="0" bIns="0" rtlCol="0">
            <a:spAutoFit/>
          </a:bodyPr>
          <a:lstStyle/>
          <a:p>
            <a:pPr marL="12700">
              <a:lnSpc>
                <a:spcPct val="100000"/>
              </a:lnSpc>
            </a:pPr>
            <a:r>
              <a:rPr sz="1600" b="1" spc="-15" dirty="0">
                <a:solidFill>
                  <a:srgbClr val="FFFFFF"/>
                </a:solidFill>
                <a:latin typeface="Calibri"/>
                <a:cs typeface="Calibri"/>
              </a:rPr>
              <a:t>Program</a:t>
            </a:r>
            <a:r>
              <a:rPr sz="1600" b="1" spc="-20" dirty="0">
                <a:solidFill>
                  <a:srgbClr val="FFFFFF"/>
                </a:solidFill>
                <a:latin typeface="Calibri"/>
                <a:cs typeface="Calibri"/>
              </a:rPr>
              <a:t> </a:t>
            </a:r>
            <a:r>
              <a:rPr sz="1600" b="1" spc="-10" dirty="0">
                <a:solidFill>
                  <a:srgbClr val="FFFFFF"/>
                </a:solidFill>
                <a:latin typeface="Calibri"/>
                <a:cs typeface="Calibri"/>
              </a:rPr>
              <a:t>Element</a:t>
            </a:r>
            <a:endParaRPr sz="1600">
              <a:latin typeface="Calibri"/>
              <a:cs typeface="Calibri"/>
            </a:endParaRPr>
          </a:p>
        </p:txBody>
      </p:sp>
      <p:sp>
        <p:nvSpPr>
          <p:cNvPr id="46" name="object 46"/>
          <p:cNvSpPr txBox="1">
            <a:spLocks noGrp="1"/>
          </p:cNvSpPr>
          <p:nvPr>
            <p:ph type="ftr" sz="quarter" idx="5"/>
          </p:nvPr>
        </p:nvSpPr>
        <p:spPr>
          <a:prstGeom prst="rect">
            <a:avLst/>
          </a:prstGeom>
        </p:spPr>
        <p:txBody>
          <a:bodyPr vert="horz" wrap="square" lIns="0" tIns="0" rIns="0" bIns="0" rtlCol="0">
            <a:spAutoFit/>
          </a:bodyPr>
          <a:lstStyle/>
          <a:p>
            <a:pPr marL="12700">
              <a:lnSpc>
                <a:spcPts val="1045"/>
              </a:lnSpc>
            </a:pPr>
            <a:r>
              <a:rPr spc="-5" dirty="0"/>
              <a:t>MassHireGreaterLowell.com</a:t>
            </a:r>
          </a:p>
        </p:txBody>
      </p:sp>
      <p:sp>
        <p:nvSpPr>
          <p:cNvPr id="47" name="object 47"/>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20</a:t>
            </a:fld>
            <a:endParaRPr spc="-5" dirty="0"/>
          </a:p>
        </p:txBody>
      </p:sp>
      <p:sp>
        <p:nvSpPr>
          <p:cNvPr id="45" name="object 45"/>
          <p:cNvSpPr txBox="1"/>
          <p:nvPr/>
        </p:nvSpPr>
        <p:spPr>
          <a:xfrm>
            <a:off x="3781232" y="1038707"/>
            <a:ext cx="989965" cy="266700"/>
          </a:xfrm>
          <a:prstGeom prst="rect">
            <a:avLst/>
          </a:prstGeom>
        </p:spPr>
        <p:txBody>
          <a:bodyPr vert="horz" wrap="square" lIns="0" tIns="0" rIns="0" bIns="0" rtlCol="0">
            <a:spAutoFit/>
          </a:bodyPr>
          <a:lstStyle/>
          <a:p>
            <a:pPr marL="12700">
              <a:lnSpc>
                <a:spcPct val="100000"/>
              </a:lnSpc>
            </a:pPr>
            <a:r>
              <a:rPr sz="1600" b="1" spc="-5" dirty="0">
                <a:solidFill>
                  <a:srgbClr val="FFFFFF"/>
                </a:solidFill>
                <a:latin typeface="Calibri"/>
                <a:cs typeface="Calibri"/>
              </a:rPr>
              <a:t>De</a:t>
            </a:r>
            <a:r>
              <a:rPr sz="1600" b="1" spc="-10" dirty="0">
                <a:solidFill>
                  <a:srgbClr val="FFFFFF"/>
                </a:solidFill>
                <a:latin typeface="Calibri"/>
                <a:cs typeface="Calibri"/>
              </a:rPr>
              <a:t>s</a:t>
            </a:r>
            <a:r>
              <a:rPr sz="1600" b="1" spc="-5" dirty="0">
                <a:solidFill>
                  <a:srgbClr val="FFFFFF"/>
                </a:solidFill>
                <a:latin typeface="Calibri"/>
                <a:cs typeface="Calibri"/>
              </a:rPr>
              <a:t>c</a:t>
            </a:r>
            <a:r>
              <a:rPr sz="1600" b="1" spc="-10" dirty="0">
                <a:solidFill>
                  <a:srgbClr val="FFFFFF"/>
                </a:solidFill>
                <a:latin typeface="Calibri"/>
                <a:cs typeface="Calibri"/>
              </a:rPr>
              <a:t>r</a:t>
            </a:r>
            <a:r>
              <a:rPr sz="1600" b="1" spc="-5" dirty="0">
                <a:solidFill>
                  <a:srgbClr val="FFFFFF"/>
                </a:solidFill>
                <a:latin typeface="Calibri"/>
                <a:cs typeface="Calibri"/>
              </a:rPr>
              <a:t>i</a:t>
            </a:r>
            <a:r>
              <a:rPr sz="1600" b="1" spc="-25" dirty="0">
                <a:solidFill>
                  <a:srgbClr val="FFFFFF"/>
                </a:solidFill>
                <a:latin typeface="Calibri"/>
                <a:cs typeface="Calibri"/>
              </a:rPr>
              <a:t>p</a:t>
            </a:r>
            <a:r>
              <a:rPr sz="1600" b="1" spc="-10" dirty="0">
                <a:solidFill>
                  <a:srgbClr val="FFFFFF"/>
                </a:solidFill>
                <a:latin typeface="Calibri"/>
                <a:cs typeface="Calibri"/>
              </a:rPr>
              <a:t>t</a:t>
            </a:r>
            <a:r>
              <a:rPr sz="1600" b="1" spc="-5" dirty="0">
                <a:solidFill>
                  <a:srgbClr val="FFFFFF"/>
                </a:solidFill>
                <a:latin typeface="Calibri"/>
                <a:cs typeface="Calibri"/>
              </a:rPr>
              <a:t>i</a:t>
            </a:r>
            <a:r>
              <a:rPr sz="1600" b="1" dirty="0">
                <a:solidFill>
                  <a:srgbClr val="FFFFFF"/>
                </a:solidFill>
                <a:latin typeface="Calibri"/>
                <a:cs typeface="Calibri"/>
              </a:rPr>
              <a:t>on</a:t>
            </a:r>
            <a:endParaRPr sz="1600">
              <a:latin typeface="Calibri"/>
              <a:cs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3" name="object 3"/>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4" name="object 4"/>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5" name="object 5"/>
          <p:cNvSpPr txBox="1">
            <a:spLocks noGrp="1"/>
          </p:cNvSpPr>
          <p:nvPr>
            <p:ph type="title"/>
          </p:nvPr>
        </p:nvSpPr>
        <p:spPr>
          <a:xfrm>
            <a:off x="417839" y="295847"/>
            <a:ext cx="8429433" cy="553998"/>
          </a:xfrm>
          <a:prstGeom prst="rect">
            <a:avLst/>
          </a:prstGeom>
        </p:spPr>
        <p:txBody>
          <a:bodyPr vert="horz" wrap="square" lIns="0" tIns="0" rIns="0" bIns="0" rtlCol="0">
            <a:spAutoFit/>
          </a:bodyPr>
          <a:lstStyle/>
          <a:p>
            <a:pPr marL="12700">
              <a:lnSpc>
                <a:spcPct val="100000"/>
              </a:lnSpc>
            </a:pPr>
            <a:r>
              <a:rPr kumimoji="0" lang="en-US" sz="3600" b="0" i="0" u="none" strike="noStrike" kern="1200" cap="none" spc="-20" normalizeH="0" baseline="0" noProof="0" dirty="0">
                <a:ln>
                  <a:noFill/>
                </a:ln>
                <a:solidFill>
                  <a:srgbClr val="FFFFFF"/>
                </a:solidFill>
                <a:effectLst/>
                <a:uLnTx/>
                <a:uFillTx/>
                <a:latin typeface="Calibri"/>
                <a:ea typeface="+mj-ea"/>
                <a:cs typeface="Calibri"/>
              </a:rPr>
              <a:t>Description of WIOA </a:t>
            </a:r>
            <a:r>
              <a:rPr kumimoji="0" lang="en-US" sz="3600" b="0" i="0" u="none" strike="noStrike" kern="1200" cap="none" spc="-25" normalizeH="0" baseline="0" noProof="0" dirty="0">
                <a:ln>
                  <a:noFill/>
                </a:ln>
                <a:solidFill>
                  <a:srgbClr val="FFFFFF"/>
                </a:solidFill>
                <a:effectLst/>
                <a:uLnTx/>
                <a:uFillTx/>
                <a:latin typeface="Calibri"/>
                <a:ea typeface="+mj-ea"/>
                <a:cs typeface="Calibri"/>
              </a:rPr>
              <a:t>Program</a:t>
            </a:r>
            <a:r>
              <a:rPr kumimoji="0" lang="en-US" sz="3600" b="0" i="0" u="none" strike="noStrike" kern="1200" cap="none" spc="-35" normalizeH="0" baseline="0" noProof="0" dirty="0">
                <a:ln>
                  <a:noFill/>
                </a:ln>
                <a:solidFill>
                  <a:srgbClr val="FFFFFF"/>
                </a:solidFill>
                <a:effectLst/>
                <a:uLnTx/>
                <a:uFillTx/>
                <a:latin typeface="Calibri"/>
                <a:ea typeface="+mj-ea"/>
                <a:cs typeface="Calibri"/>
              </a:rPr>
              <a:t> </a:t>
            </a:r>
            <a:r>
              <a:rPr kumimoji="0" lang="en-US" sz="3600" b="0" i="0" u="none" strike="noStrike" kern="1200" cap="none" spc="-10" normalizeH="0" baseline="0" noProof="0" dirty="0">
                <a:ln>
                  <a:noFill/>
                </a:ln>
                <a:solidFill>
                  <a:srgbClr val="FFFFFF"/>
                </a:solidFill>
                <a:effectLst/>
                <a:uLnTx/>
                <a:uFillTx/>
                <a:latin typeface="Calibri"/>
                <a:ea typeface="+mj-ea"/>
                <a:cs typeface="Calibri"/>
              </a:rPr>
              <a:t>Elements Cont.</a:t>
            </a:r>
            <a:endParaRPr sz="4000" dirty="0"/>
          </a:p>
        </p:txBody>
      </p:sp>
      <p:sp>
        <p:nvSpPr>
          <p:cNvPr id="6" name="object 6"/>
          <p:cNvSpPr/>
          <p:nvPr/>
        </p:nvSpPr>
        <p:spPr>
          <a:xfrm>
            <a:off x="0" y="1571815"/>
            <a:ext cx="4114800" cy="975360"/>
          </a:xfrm>
          <a:custGeom>
            <a:avLst/>
            <a:gdLst/>
            <a:ahLst/>
            <a:cxnLst/>
            <a:rect l="l" t="t" r="r" b="b"/>
            <a:pathLst>
              <a:path w="4114800" h="975360">
                <a:moveTo>
                  <a:pt x="0" y="975372"/>
                </a:moveTo>
                <a:lnTo>
                  <a:pt x="4114800" y="975372"/>
                </a:lnTo>
                <a:lnTo>
                  <a:pt x="4114800" y="0"/>
                </a:lnTo>
                <a:lnTo>
                  <a:pt x="0" y="0"/>
                </a:lnTo>
                <a:lnTo>
                  <a:pt x="0" y="975372"/>
                </a:lnTo>
                <a:close/>
              </a:path>
            </a:pathLst>
          </a:custGeom>
          <a:solidFill>
            <a:srgbClr val="032B4A"/>
          </a:solidFill>
        </p:spPr>
        <p:txBody>
          <a:bodyPr wrap="square" lIns="0" tIns="0" rIns="0" bIns="0" rtlCol="0"/>
          <a:lstStyle/>
          <a:p>
            <a:endParaRPr/>
          </a:p>
        </p:txBody>
      </p:sp>
      <p:sp>
        <p:nvSpPr>
          <p:cNvPr id="7" name="object 7"/>
          <p:cNvSpPr/>
          <p:nvPr/>
        </p:nvSpPr>
        <p:spPr>
          <a:xfrm>
            <a:off x="4114800" y="1571815"/>
            <a:ext cx="5029200" cy="975360"/>
          </a:xfrm>
          <a:custGeom>
            <a:avLst/>
            <a:gdLst/>
            <a:ahLst/>
            <a:cxnLst/>
            <a:rect l="l" t="t" r="r" b="b"/>
            <a:pathLst>
              <a:path w="5029200" h="975360">
                <a:moveTo>
                  <a:pt x="0" y="975372"/>
                </a:moveTo>
                <a:lnTo>
                  <a:pt x="5029200" y="975372"/>
                </a:lnTo>
                <a:lnTo>
                  <a:pt x="5029200" y="0"/>
                </a:lnTo>
                <a:lnTo>
                  <a:pt x="0" y="0"/>
                </a:lnTo>
                <a:lnTo>
                  <a:pt x="0" y="975372"/>
                </a:lnTo>
                <a:close/>
              </a:path>
            </a:pathLst>
          </a:custGeom>
          <a:solidFill>
            <a:srgbClr val="F2F2F2"/>
          </a:solidFill>
        </p:spPr>
        <p:txBody>
          <a:bodyPr wrap="square" lIns="0" tIns="0" rIns="0" bIns="0" rtlCol="0"/>
          <a:lstStyle/>
          <a:p>
            <a:endParaRPr/>
          </a:p>
        </p:txBody>
      </p:sp>
      <p:sp>
        <p:nvSpPr>
          <p:cNvPr id="8" name="object 8"/>
          <p:cNvSpPr/>
          <p:nvPr/>
        </p:nvSpPr>
        <p:spPr>
          <a:xfrm>
            <a:off x="0" y="2547188"/>
            <a:ext cx="4114800" cy="975360"/>
          </a:xfrm>
          <a:custGeom>
            <a:avLst/>
            <a:gdLst/>
            <a:ahLst/>
            <a:cxnLst/>
            <a:rect l="l" t="t" r="r" b="b"/>
            <a:pathLst>
              <a:path w="4114800" h="975360">
                <a:moveTo>
                  <a:pt x="0" y="975360"/>
                </a:moveTo>
                <a:lnTo>
                  <a:pt x="4114800" y="975360"/>
                </a:lnTo>
                <a:lnTo>
                  <a:pt x="4114800" y="0"/>
                </a:lnTo>
                <a:lnTo>
                  <a:pt x="0" y="0"/>
                </a:lnTo>
                <a:lnTo>
                  <a:pt x="0" y="975360"/>
                </a:lnTo>
                <a:close/>
              </a:path>
            </a:pathLst>
          </a:custGeom>
          <a:solidFill>
            <a:srgbClr val="032B4A"/>
          </a:solidFill>
        </p:spPr>
        <p:txBody>
          <a:bodyPr wrap="square" lIns="0" tIns="0" rIns="0" bIns="0" rtlCol="0"/>
          <a:lstStyle/>
          <a:p>
            <a:endParaRPr/>
          </a:p>
        </p:txBody>
      </p:sp>
      <p:sp>
        <p:nvSpPr>
          <p:cNvPr id="9" name="object 9"/>
          <p:cNvSpPr/>
          <p:nvPr/>
        </p:nvSpPr>
        <p:spPr>
          <a:xfrm>
            <a:off x="4114800" y="2547188"/>
            <a:ext cx="5029200" cy="975360"/>
          </a:xfrm>
          <a:custGeom>
            <a:avLst/>
            <a:gdLst/>
            <a:ahLst/>
            <a:cxnLst/>
            <a:rect l="l" t="t" r="r" b="b"/>
            <a:pathLst>
              <a:path w="5029200" h="975360">
                <a:moveTo>
                  <a:pt x="0" y="975360"/>
                </a:moveTo>
                <a:lnTo>
                  <a:pt x="5029200" y="975360"/>
                </a:lnTo>
                <a:lnTo>
                  <a:pt x="5029200" y="0"/>
                </a:lnTo>
                <a:lnTo>
                  <a:pt x="0" y="0"/>
                </a:lnTo>
                <a:lnTo>
                  <a:pt x="0" y="975360"/>
                </a:lnTo>
                <a:close/>
              </a:path>
            </a:pathLst>
          </a:custGeom>
          <a:solidFill>
            <a:srgbClr val="EEEFEF"/>
          </a:solidFill>
        </p:spPr>
        <p:txBody>
          <a:bodyPr wrap="square" lIns="0" tIns="0" rIns="0" bIns="0" rtlCol="0"/>
          <a:lstStyle/>
          <a:p>
            <a:endParaRPr/>
          </a:p>
        </p:txBody>
      </p:sp>
      <p:sp>
        <p:nvSpPr>
          <p:cNvPr id="10" name="object 10"/>
          <p:cNvSpPr/>
          <p:nvPr/>
        </p:nvSpPr>
        <p:spPr>
          <a:xfrm>
            <a:off x="0" y="3522548"/>
            <a:ext cx="4114800" cy="824865"/>
          </a:xfrm>
          <a:custGeom>
            <a:avLst/>
            <a:gdLst/>
            <a:ahLst/>
            <a:cxnLst/>
            <a:rect l="l" t="t" r="r" b="b"/>
            <a:pathLst>
              <a:path w="4114800" h="824864">
                <a:moveTo>
                  <a:pt x="0" y="824738"/>
                </a:moveTo>
                <a:lnTo>
                  <a:pt x="4114800" y="824738"/>
                </a:lnTo>
                <a:lnTo>
                  <a:pt x="4114800" y="0"/>
                </a:lnTo>
                <a:lnTo>
                  <a:pt x="0" y="0"/>
                </a:lnTo>
                <a:lnTo>
                  <a:pt x="0" y="824738"/>
                </a:lnTo>
                <a:close/>
              </a:path>
            </a:pathLst>
          </a:custGeom>
          <a:solidFill>
            <a:srgbClr val="032B4A"/>
          </a:solidFill>
        </p:spPr>
        <p:txBody>
          <a:bodyPr wrap="square" lIns="0" tIns="0" rIns="0" bIns="0" rtlCol="0"/>
          <a:lstStyle/>
          <a:p>
            <a:endParaRPr/>
          </a:p>
        </p:txBody>
      </p:sp>
      <p:sp>
        <p:nvSpPr>
          <p:cNvPr id="11" name="object 11"/>
          <p:cNvSpPr/>
          <p:nvPr/>
        </p:nvSpPr>
        <p:spPr>
          <a:xfrm>
            <a:off x="4114800" y="3522548"/>
            <a:ext cx="5029200" cy="824865"/>
          </a:xfrm>
          <a:custGeom>
            <a:avLst/>
            <a:gdLst/>
            <a:ahLst/>
            <a:cxnLst/>
            <a:rect l="l" t="t" r="r" b="b"/>
            <a:pathLst>
              <a:path w="5029200" h="824864">
                <a:moveTo>
                  <a:pt x="0" y="824738"/>
                </a:moveTo>
                <a:lnTo>
                  <a:pt x="5029200" y="824738"/>
                </a:lnTo>
                <a:lnTo>
                  <a:pt x="5029200" y="0"/>
                </a:lnTo>
                <a:lnTo>
                  <a:pt x="0" y="0"/>
                </a:lnTo>
                <a:lnTo>
                  <a:pt x="0" y="824738"/>
                </a:lnTo>
                <a:close/>
              </a:path>
            </a:pathLst>
          </a:custGeom>
          <a:solidFill>
            <a:srgbClr val="F7F7F7"/>
          </a:solidFill>
        </p:spPr>
        <p:txBody>
          <a:bodyPr wrap="square" lIns="0" tIns="0" rIns="0" bIns="0" rtlCol="0"/>
          <a:lstStyle/>
          <a:p>
            <a:endParaRPr/>
          </a:p>
        </p:txBody>
      </p:sp>
      <p:sp>
        <p:nvSpPr>
          <p:cNvPr id="12" name="object 12"/>
          <p:cNvSpPr/>
          <p:nvPr/>
        </p:nvSpPr>
        <p:spPr>
          <a:xfrm>
            <a:off x="0" y="4347286"/>
            <a:ext cx="4114800" cy="1194435"/>
          </a:xfrm>
          <a:custGeom>
            <a:avLst/>
            <a:gdLst/>
            <a:ahLst/>
            <a:cxnLst/>
            <a:rect l="l" t="t" r="r" b="b"/>
            <a:pathLst>
              <a:path w="4114800" h="1194435">
                <a:moveTo>
                  <a:pt x="0" y="1194422"/>
                </a:moveTo>
                <a:lnTo>
                  <a:pt x="4114800" y="1194422"/>
                </a:lnTo>
                <a:lnTo>
                  <a:pt x="4114800" y="0"/>
                </a:lnTo>
                <a:lnTo>
                  <a:pt x="0" y="0"/>
                </a:lnTo>
                <a:lnTo>
                  <a:pt x="0" y="1194422"/>
                </a:lnTo>
                <a:close/>
              </a:path>
            </a:pathLst>
          </a:custGeom>
          <a:solidFill>
            <a:srgbClr val="032B4A"/>
          </a:solidFill>
        </p:spPr>
        <p:txBody>
          <a:bodyPr wrap="square" lIns="0" tIns="0" rIns="0" bIns="0" rtlCol="0"/>
          <a:lstStyle/>
          <a:p>
            <a:endParaRPr/>
          </a:p>
        </p:txBody>
      </p:sp>
      <p:sp>
        <p:nvSpPr>
          <p:cNvPr id="13" name="object 13"/>
          <p:cNvSpPr/>
          <p:nvPr/>
        </p:nvSpPr>
        <p:spPr>
          <a:xfrm>
            <a:off x="4114800" y="4347286"/>
            <a:ext cx="5029200" cy="1194435"/>
          </a:xfrm>
          <a:custGeom>
            <a:avLst/>
            <a:gdLst/>
            <a:ahLst/>
            <a:cxnLst/>
            <a:rect l="l" t="t" r="r" b="b"/>
            <a:pathLst>
              <a:path w="5029200" h="1194435">
                <a:moveTo>
                  <a:pt x="0" y="1194422"/>
                </a:moveTo>
                <a:lnTo>
                  <a:pt x="5029200" y="1194422"/>
                </a:lnTo>
                <a:lnTo>
                  <a:pt x="5029200" y="0"/>
                </a:lnTo>
                <a:lnTo>
                  <a:pt x="0" y="0"/>
                </a:lnTo>
                <a:lnTo>
                  <a:pt x="0" y="1194422"/>
                </a:lnTo>
                <a:close/>
              </a:path>
            </a:pathLst>
          </a:custGeom>
          <a:solidFill>
            <a:srgbClr val="EEEFEF"/>
          </a:solidFill>
        </p:spPr>
        <p:txBody>
          <a:bodyPr wrap="square" lIns="0" tIns="0" rIns="0" bIns="0" rtlCol="0"/>
          <a:lstStyle/>
          <a:p>
            <a:endParaRPr/>
          </a:p>
        </p:txBody>
      </p:sp>
      <p:sp>
        <p:nvSpPr>
          <p:cNvPr id="14" name="object 14"/>
          <p:cNvSpPr/>
          <p:nvPr/>
        </p:nvSpPr>
        <p:spPr>
          <a:xfrm>
            <a:off x="0" y="5541708"/>
            <a:ext cx="4114800" cy="813435"/>
          </a:xfrm>
          <a:custGeom>
            <a:avLst/>
            <a:gdLst/>
            <a:ahLst/>
            <a:cxnLst/>
            <a:rect l="l" t="t" r="r" b="b"/>
            <a:pathLst>
              <a:path w="4114800" h="813435">
                <a:moveTo>
                  <a:pt x="0" y="812825"/>
                </a:moveTo>
                <a:lnTo>
                  <a:pt x="4114800" y="812825"/>
                </a:lnTo>
                <a:lnTo>
                  <a:pt x="4114800" y="0"/>
                </a:lnTo>
                <a:lnTo>
                  <a:pt x="0" y="0"/>
                </a:lnTo>
                <a:lnTo>
                  <a:pt x="0" y="812825"/>
                </a:lnTo>
                <a:close/>
              </a:path>
            </a:pathLst>
          </a:custGeom>
          <a:solidFill>
            <a:srgbClr val="032B4A"/>
          </a:solidFill>
        </p:spPr>
        <p:txBody>
          <a:bodyPr wrap="square" lIns="0" tIns="0" rIns="0" bIns="0" rtlCol="0"/>
          <a:lstStyle/>
          <a:p>
            <a:endParaRPr/>
          </a:p>
        </p:txBody>
      </p:sp>
      <p:sp>
        <p:nvSpPr>
          <p:cNvPr id="15" name="object 15"/>
          <p:cNvSpPr/>
          <p:nvPr/>
        </p:nvSpPr>
        <p:spPr>
          <a:xfrm>
            <a:off x="4114800" y="5541708"/>
            <a:ext cx="5029200" cy="813435"/>
          </a:xfrm>
          <a:custGeom>
            <a:avLst/>
            <a:gdLst/>
            <a:ahLst/>
            <a:cxnLst/>
            <a:rect l="l" t="t" r="r" b="b"/>
            <a:pathLst>
              <a:path w="5029200" h="813435">
                <a:moveTo>
                  <a:pt x="0" y="812825"/>
                </a:moveTo>
                <a:lnTo>
                  <a:pt x="5029200" y="812825"/>
                </a:lnTo>
                <a:lnTo>
                  <a:pt x="5029200" y="0"/>
                </a:lnTo>
                <a:lnTo>
                  <a:pt x="0" y="0"/>
                </a:lnTo>
                <a:lnTo>
                  <a:pt x="0" y="812825"/>
                </a:lnTo>
                <a:close/>
              </a:path>
            </a:pathLst>
          </a:custGeom>
          <a:solidFill>
            <a:srgbClr val="F7F7F7"/>
          </a:solidFill>
        </p:spPr>
        <p:txBody>
          <a:bodyPr wrap="square" lIns="0" tIns="0" rIns="0" bIns="0" rtlCol="0"/>
          <a:lstStyle/>
          <a:p>
            <a:endParaRPr/>
          </a:p>
        </p:txBody>
      </p:sp>
      <p:sp>
        <p:nvSpPr>
          <p:cNvPr id="16" name="object 16"/>
          <p:cNvSpPr/>
          <p:nvPr/>
        </p:nvSpPr>
        <p:spPr>
          <a:xfrm>
            <a:off x="4114800" y="1565473"/>
            <a:ext cx="0" cy="4795520"/>
          </a:xfrm>
          <a:custGeom>
            <a:avLst/>
            <a:gdLst/>
            <a:ahLst/>
            <a:cxnLst/>
            <a:rect l="l" t="t" r="r" b="b"/>
            <a:pathLst>
              <a:path h="4795520">
                <a:moveTo>
                  <a:pt x="0" y="0"/>
                </a:moveTo>
                <a:lnTo>
                  <a:pt x="0" y="4795405"/>
                </a:lnTo>
              </a:path>
            </a:pathLst>
          </a:custGeom>
          <a:ln w="12700">
            <a:solidFill>
              <a:srgbClr val="FFFFFF"/>
            </a:solidFill>
          </a:ln>
        </p:spPr>
        <p:txBody>
          <a:bodyPr wrap="square" lIns="0" tIns="0" rIns="0" bIns="0" rtlCol="0"/>
          <a:lstStyle/>
          <a:p>
            <a:endParaRPr/>
          </a:p>
        </p:txBody>
      </p:sp>
      <p:sp>
        <p:nvSpPr>
          <p:cNvPr id="17" name="object 17"/>
          <p:cNvSpPr/>
          <p:nvPr/>
        </p:nvSpPr>
        <p:spPr>
          <a:xfrm>
            <a:off x="0" y="2547183"/>
            <a:ext cx="9144000" cy="0"/>
          </a:xfrm>
          <a:custGeom>
            <a:avLst/>
            <a:gdLst/>
            <a:ahLst/>
            <a:cxnLst/>
            <a:rect l="l" t="t" r="r" b="b"/>
            <a:pathLst>
              <a:path w="9144000">
                <a:moveTo>
                  <a:pt x="0" y="0"/>
                </a:moveTo>
                <a:lnTo>
                  <a:pt x="9144000" y="0"/>
                </a:lnTo>
              </a:path>
            </a:pathLst>
          </a:custGeom>
          <a:ln w="38100">
            <a:solidFill>
              <a:srgbClr val="FFFFFF"/>
            </a:solidFill>
          </a:ln>
        </p:spPr>
        <p:txBody>
          <a:bodyPr wrap="square" lIns="0" tIns="0" rIns="0" bIns="0" rtlCol="0"/>
          <a:lstStyle/>
          <a:p>
            <a:endParaRPr/>
          </a:p>
        </p:txBody>
      </p:sp>
      <p:sp>
        <p:nvSpPr>
          <p:cNvPr id="18" name="object 18"/>
          <p:cNvSpPr/>
          <p:nvPr/>
        </p:nvSpPr>
        <p:spPr>
          <a:xfrm>
            <a:off x="0" y="3522543"/>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19" name="object 19"/>
          <p:cNvSpPr/>
          <p:nvPr/>
        </p:nvSpPr>
        <p:spPr>
          <a:xfrm>
            <a:off x="0" y="4347281"/>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0" name="object 20"/>
          <p:cNvSpPr/>
          <p:nvPr/>
        </p:nvSpPr>
        <p:spPr>
          <a:xfrm>
            <a:off x="0" y="5541713"/>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1" name="object 21"/>
          <p:cNvSpPr/>
          <p:nvPr/>
        </p:nvSpPr>
        <p:spPr>
          <a:xfrm>
            <a:off x="0" y="1565473"/>
            <a:ext cx="0" cy="4795520"/>
          </a:xfrm>
          <a:custGeom>
            <a:avLst/>
            <a:gdLst/>
            <a:ahLst/>
            <a:cxnLst/>
            <a:rect l="l" t="t" r="r" b="b"/>
            <a:pathLst>
              <a:path h="4795520">
                <a:moveTo>
                  <a:pt x="0" y="0"/>
                </a:moveTo>
                <a:lnTo>
                  <a:pt x="0" y="4795405"/>
                </a:lnTo>
              </a:path>
            </a:pathLst>
          </a:custGeom>
          <a:ln w="12700">
            <a:solidFill>
              <a:srgbClr val="FFFFFF"/>
            </a:solidFill>
          </a:ln>
        </p:spPr>
        <p:txBody>
          <a:bodyPr wrap="square" lIns="0" tIns="0" rIns="0" bIns="0" rtlCol="0"/>
          <a:lstStyle/>
          <a:p>
            <a:endParaRPr/>
          </a:p>
        </p:txBody>
      </p:sp>
      <p:sp>
        <p:nvSpPr>
          <p:cNvPr id="22" name="object 22"/>
          <p:cNvSpPr/>
          <p:nvPr/>
        </p:nvSpPr>
        <p:spPr>
          <a:xfrm>
            <a:off x="9144000" y="1565473"/>
            <a:ext cx="0" cy="4795520"/>
          </a:xfrm>
          <a:custGeom>
            <a:avLst/>
            <a:gdLst/>
            <a:ahLst/>
            <a:cxnLst/>
            <a:rect l="l" t="t" r="r" b="b"/>
            <a:pathLst>
              <a:path h="4795520">
                <a:moveTo>
                  <a:pt x="0" y="0"/>
                </a:moveTo>
                <a:lnTo>
                  <a:pt x="0" y="4795405"/>
                </a:lnTo>
              </a:path>
            </a:pathLst>
          </a:custGeom>
          <a:ln w="12700">
            <a:solidFill>
              <a:srgbClr val="FFFFFF"/>
            </a:solidFill>
          </a:ln>
        </p:spPr>
        <p:txBody>
          <a:bodyPr wrap="square" lIns="0" tIns="0" rIns="0" bIns="0" rtlCol="0"/>
          <a:lstStyle/>
          <a:p>
            <a:endParaRPr/>
          </a:p>
        </p:txBody>
      </p:sp>
      <p:sp>
        <p:nvSpPr>
          <p:cNvPr id="23" name="object 23"/>
          <p:cNvSpPr/>
          <p:nvPr/>
        </p:nvSpPr>
        <p:spPr>
          <a:xfrm>
            <a:off x="0" y="1571823"/>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4" name="object 24"/>
          <p:cNvSpPr/>
          <p:nvPr/>
        </p:nvSpPr>
        <p:spPr>
          <a:xfrm>
            <a:off x="0" y="6354532"/>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25" name="object 25"/>
          <p:cNvSpPr txBox="1"/>
          <p:nvPr/>
        </p:nvSpPr>
        <p:spPr>
          <a:xfrm>
            <a:off x="47443" y="2517712"/>
            <a:ext cx="2533015" cy="1278890"/>
          </a:xfrm>
          <a:prstGeom prst="rect">
            <a:avLst/>
          </a:prstGeom>
        </p:spPr>
        <p:txBody>
          <a:bodyPr vert="horz" wrap="square" lIns="0" tIns="0" rIns="0" bIns="0" rtlCol="0">
            <a:spAutoFit/>
          </a:bodyPr>
          <a:lstStyle/>
          <a:p>
            <a:pPr marL="12700" marR="36830">
              <a:lnSpc>
                <a:spcPct val="114999"/>
              </a:lnSpc>
            </a:pPr>
            <a:r>
              <a:rPr sz="1600" b="1" spc="-5" dirty="0">
                <a:solidFill>
                  <a:srgbClr val="FFFFFF"/>
                </a:solidFill>
                <a:latin typeface="Calibri"/>
                <a:cs typeface="Calibri"/>
              </a:rPr>
              <a:t>Financial </a:t>
            </a:r>
            <a:r>
              <a:rPr sz="1600" b="1" spc="-15" dirty="0">
                <a:solidFill>
                  <a:srgbClr val="FFFFFF"/>
                </a:solidFill>
                <a:latin typeface="Calibri"/>
                <a:cs typeface="Calibri"/>
              </a:rPr>
              <a:t>Literacy </a:t>
            </a:r>
            <a:r>
              <a:rPr sz="1600" b="1" spc="-10" dirty="0">
                <a:solidFill>
                  <a:srgbClr val="FFFFFF"/>
                </a:solidFill>
                <a:latin typeface="Calibri"/>
                <a:cs typeface="Calibri"/>
              </a:rPr>
              <a:t>Education </a:t>
            </a:r>
            <a:r>
              <a:rPr sz="1600" b="1" spc="-5" dirty="0">
                <a:solidFill>
                  <a:srgbClr val="FFFFFF"/>
                </a:solidFill>
                <a:latin typeface="Calibri"/>
                <a:cs typeface="Calibri"/>
              </a:rPr>
              <a:t>–  </a:t>
            </a:r>
            <a:r>
              <a:rPr sz="1600" b="1" spc="-30" dirty="0">
                <a:solidFill>
                  <a:srgbClr val="009876"/>
                </a:solidFill>
                <a:latin typeface="Calibri"/>
                <a:cs typeface="Calibri"/>
              </a:rPr>
              <a:t>MANDATORY</a:t>
            </a:r>
            <a:endParaRPr sz="1600">
              <a:latin typeface="Calibri"/>
              <a:cs typeface="Calibri"/>
            </a:endParaRPr>
          </a:p>
          <a:p>
            <a:pPr>
              <a:lnSpc>
                <a:spcPct val="100000"/>
              </a:lnSpc>
            </a:pPr>
            <a:endParaRPr sz="1600">
              <a:latin typeface="Times New Roman"/>
              <a:cs typeface="Times New Roman"/>
            </a:endParaRPr>
          </a:p>
          <a:p>
            <a:pPr>
              <a:lnSpc>
                <a:spcPct val="100000"/>
              </a:lnSpc>
              <a:spcBef>
                <a:spcPts val="45"/>
              </a:spcBef>
            </a:pPr>
            <a:endParaRPr sz="1450">
              <a:latin typeface="Times New Roman"/>
              <a:cs typeface="Times New Roman"/>
            </a:endParaRPr>
          </a:p>
          <a:p>
            <a:pPr marL="12700">
              <a:lnSpc>
                <a:spcPct val="100000"/>
              </a:lnSpc>
            </a:pPr>
            <a:r>
              <a:rPr sz="1600" b="1" spc="-10" dirty="0">
                <a:solidFill>
                  <a:srgbClr val="FFFFFF"/>
                </a:solidFill>
                <a:latin typeface="Calibri"/>
                <a:cs typeface="Calibri"/>
              </a:rPr>
              <a:t>Entrepreneurial </a:t>
            </a:r>
            <a:r>
              <a:rPr sz="1600" b="1" spc="-5" dirty="0">
                <a:solidFill>
                  <a:srgbClr val="FFFFFF"/>
                </a:solidFill>
                <a:latin typeface="Calibri"/>
                <a:cs typeface="Calibri"/>
              </a:rPr>
              <a:t>Skills</a:t>
            </a:r>
            <a:r>
              <a:rPr sz="1600" b="1" spc="-25" dirty="0">
                <a:solidFill>
                  <a:srgbClr val="FFFFFF"/>
                </a:solidFill>
                <a:latin typeface="Calibri"/>
                <a:cs typeface="Calibri"/>
              </a:rPr>
              <a:t> </a:t>
            </a:r>
            <a:r>
              <a:rPr sz="1600" b="1" spc="-20" dirty="0">
                <a:solidFill>
                  <a:srgbClr val="FFFFFF"/>
                </a:solidFill>
                <a:latin typeface="Calibri"/>
                <a:cs typeface="Calibri"/>
              </a:rPr>
              <a:t>Training</a:t>
            </a:r>
            <a:endParaRPr sz="1600">
              <a:latin typeface="Calibri"/>
              <a:cs typeface="Calibri"/>
            </a:endParaRPr>
          </a:p>
        </p:txBody>
      </p:sp>
      <p:sp>
        <p:nvSpPr>
          <p:cNvPr id="26" name="object 26"/>
          <p:cNvSpPr txBox="1"/>
          <p:nvPr/>
        </p:nvSpPr>
        <p:spPr>
          <a:xfrm>
            <a:off x="47443" y="4317617"/>
            <a:ext cx="2042160" cy="583565"/>
          </a:xfrm>
          <a:prstGeom prst="rect">
            <a:avLst/>
          </a:prstGeom>
        </p:spPr>
        <p:txBody>
          <a:bodyPr vert="horz" wrap="square" lIns="0" tIns="0" rIns="0" bIns="0" rtlCol="0">
            <a:spAutoFit/>
          </a:bodyPr>
          <a:lstStyle/>
          <a:p>
            <a:pPr marL="12700" marR="5080">
              <a:lnSpc>
                <a:spcPct val="114999"/>
              </a:lnSpc>
            </a:pPr>
            <a:r>
              <a:rPr sz="1600" b="1" spc="-5" dirty="0">
                <a:solidFill>
                  <a:srgbClr val="FFFFFF"/>
                </a:solidFill>
                <a:latin typeface="Calibri"/>
                <a:cs typeface="Calibri"/>
              </a:rPr>
              <a:t>Labor </a:t>
            </a:r>
            <a:r>
              <a:rPr sz="1600" b="1" spc="-15" dirty="0">
                <a:solidFill>
                  <a:srgbClr val="FFFFFF"/>
                </a:solidFill>
                <a:latin typeface="Calibri"/>
                <a:cs typeface="Calibri"/>
              </a:rPr>
              <a:t>Market </a:t>
            </a:r>
            <a:r>
              <a:rPr sz="1600" b="1" spc="-5" dirty="0">
                <a:solidFill>
                  <a:srgbClr val="FFFFFF"/>
                </a:solidFill>
                <a:latin typeface="Calibri"/>
                <a:cs typeface="Calibri"/>
              </a:rPr>
              <a:t>Services –  </a:t>
            </a:r>
            <a:r>
              <a:rPr sz="1600" b="1" spc="-30" dirty="0">
                <a:solidFill>
                  <a:srgbClr val="009876"/>
                </a:solidFill>
                <a:latin typeface="Calibri"/>
                <a:cs typeface="Calibri"/>
              </a:rPr>
              <a:t>MANDATORY</a:t>
            </a:r>
            <a:endParaRPr sz="1600">
              <a:latin typeface="Calibri"/>
              <a:cs typeface="Calibri"/>
            </a:endParaRPr>
          </a:p>
        </p:txBody>
      </p:sp>
      <p:sp>
        <p:nvSpPr>
          <p:cNvPr id="27" name="object 27"/>
          <p:cNvSpPr txBox="1"/>
          <p:nvPr/>
        </p:nvSpPr>
        <p:spPr>
          <a:xfrm>
            <a:off x="47443" y="5511676"/>
            <a:ext cx="3450590" cy="266483"/>
          </a:xfrm>
          <a:prstGeom prst="rect">
            <a:avLst/>
          </a:prstGeom>
        </p:spPr>
        <p:txBody>
          <a:bodyPr vert="horz" wrap="square" lIns="0" tIns="0" rIns="0" bIns="0" rtlCol="0">
            <a:spAutoFit/>
          </a:bodyPr>
          <a:lstStyle/>
          <a:p>
            <a:pPr marL="12700" marR="5080">
              <a:lnSpc>
                <a:spcPct val="114999"/>
              </a:lnSpc>
            </a:pPr>
            <a:r>
              <a:rPr sz="1600" b="1" spc="-20" dirty="0">
                <a:solidFill>
                  <a:srgbClr val="FFFFFF"/>
                </a:solidFill>
                <a:latin typeface="Calibri"/>
                <a:cs typeface="Calibri"/>
              </a:rPr>
              <a:t>Transition </a:t>
            </a:r>
            <a:r>
              <a:rPr sz="1600" b="1" spc="-10" dirty="0">
                <a:solidFill>
                  <a:srgbClr val="FFFFFF"/>
                </a:solidFill>
                <a:latin typeface="Calibri"/>
                <a:cs typeface="Calibri"/>
              </a:rPr>
              <a:t>to </a:t>
            </a:r>
            <a:r>
              <a:rPr sz="1600" b="1" spc="-15" dirty="0">
                <a:solidFill>
                  <a:srgbClr val="FFFFFF"/>
                </a:solidFill>
                <a:latin typeface="Calibri"/>
                <a:cs typeface="Calibri"/>
              </a:rPr>
              <a:t>Post </a:t>
            </a:r>
            <a:r>
              <a:rPr sz="1600" b="1" spc="-5" dirty="0">
                <a:solidFill>
                  <a:srgbClr val="FFFFFF"/>
                </a:solidFill>
                <a:latin typeface="Calibri"/>
                <a:cs typeface="Calibri"/>
              </a:rPr>
              <a:t>Secondary </a:t>
            </a:r>
            <a:r>
              <a:rPr sz="1600" b="1" spc="-10" dirty="0">
                <a:solidFill>
                  <a:srgbClr val="FFFFFF"/>
                </a:solidFill>
                <a:latin typeface="Calibri"/>
                <a:cs typeface="Calibri"/>
              </a:rPr>
              <a:t>Education </a:t>
            </a:r>
            <a:endParaRPr sz="1600" dirty="0">
              <a:latin typeface="Calibri"/>
              <a:cs typeface="Calibri"/>
            </a:endParaRPr>
          </a:p>
        </p:txBody>
      </p:sp>
      <p:sp>
        <p:nvSpPr>
          <p:cNvPr id="28" name="object 28"/>
          <p:cNvSpPr txBox="1"/>
          <p:nvPr/>
        </p:nvSpPr>
        <p:spPr>
          <a:xfrm>
            <a:off x="4162293" y="1559071"/>
            <a:ext cx="4883150" cy="4536440"/>
          </a:xfrm>
          <a:prstGeom prst="rect">
            <a:avLst/>
          </a:prstGeom>
        </p:spPr>
        <p:txBody>
          <a:bodyPr vert="horz" wrap="square" lIns="0" tIns="0" rIns="0" bIns="0" rtlCol="0">
            <a:spAutoFit/>
          </a:bodyPr>
          <a:lstStyle/>
          <a:p>
            <a:pPr marL="12700" marR="121920">
              <a:lnSpc>
                <a:spcPct val="100000"/>
              </a:lnSpc>
            </a:pPr>
            <a:r>
              <a:rPr sz="1600" spc="-10" dirty="0">
                <a:solidFill>
                  <a:srgbClr val="009876"/>
                </a:solidFill>
                <a:latin typeface="Calibri"/>
                <a:cs typeface="Calibri"/>
              </a:rPr>
              <a:t>Individualized </a:t>
            </a:r>
            <a:r>
              <a:rPr sz="1600" spc="-5" dirty="0">
                <a:solidFill>
                  <a:srgbClr val="009876"/>
                </a:solidFill>
                <a:latin typeface="Calibri"/>
                <a:cs typeface="Calibri"/>
              </a:rPr>
              <a:t>counseling which includes drug and alcohol  abuse, and </a:t>
            </a:r>
            <a:r>
              <a:rPr sz="1600" spc="-10" dirty="0">
                <a:solidFill>
                  <a:srgbClr val="009876"/>
                </a:solidFill>
                <a:latin typeface="Calibri"/>
                <a:cs typeface="Calibri"/>
              </a:rPr>
              <a:t>mental </a:t>
            </a:r>
            <a:r>
              <a:rPr sz="1600" spc="-5" dirty="0">
                <a:solidFill>
                  <a:srgbClr val="009876"/>
                </a:solidFill>
                <a:latin typeface="Calibri"/>
                <a:cs typeface="Calibri"/>
              </a:rPr>
              <a:t>health counseling, and </a:t>
            </a:r>
            <a:r>
              <a:rPr sz="1600" spc="-20" dirty="0">
                <a:solidFill>
                  <a:srgbClr val="009876"/>
                </a:solidFill>
                <a:latin typeface="Calibri"/>
                <a:cs typeface="Calibri"/>
              </a:rPr>
              <a:t>referral </a:t>
            </a:r>
            <a:r>
              <a:rPr sz="1600" spc="-10" dirty="0">
                <a:solidFill>
                  <a:srgbClr val="009876"/>
                </a:solidFill>
                <a:latin typeface="Calibri"/>
                <a:cs typeface="Calibri"/>
              </a:rPr>
              <a:t>to  </a:t>
            </a:r>
            <a:r>
              <a:rPr sz="1600" spc="-5" dirty="0">
                <a:solidFill>
                  <a:srgbClr val="009876"/>
                </a:solidFill>
                <a:latin typeface="Calibri"/>
                <a:cs typeface="Calibri"/>
              </a:rPr>
              <a:t>partner</a:t>
            </a:r>
            <a:r>
              <a:rPr sz="1600" spc="-40" dirty="0">
                <a:solidFill>
                  <a:srgbClr val="009876"/>
                </a:solidFill>
                <a:latin typeface="Calibri"/>
                <a:cs typeface="Calibri"/>
              </a:rPr>
              <a:t> </a:t>
            </a:r>
            <a:r>
              <a:rPr sz="1600" spc="-15" dirty="0">
                <a:solidFill>
                  <a:srgbClr val="009876"/>
                </a:solidFill>
                <a:latin typeface="Calibri"/>
                <a:cs typeface="Calibri"/>
              </a:rPr>
              <a:t>programs.</a:t>
            </a:r>
            <a:endParaRPr sz="1600" dirty="0">
              <a:latin typeface="Calibri"/>
              <a:cs typeface="Calibri"/>
            </a:endParaRPr>
          </a:p>
          <a:p>
            <a:pPr>
              <a:lnSpc>
                <a:spcPct val="100000"/>
              </a:lnSpc>
              <a:spcBef>
                <a:spcPts val="20"/>
              </a:spcBef>
            </a:pPr>
            <a:endParaRPr sz="1650" dirty="0">
              <a:latin typeface="Times New Roman"/>
              <a:cs typeface="Times New Roman"/>
            </a:endParaRPr>
          </a:p>
          <a:p>
            <a:pPr marL="12700" marR="12065" algn="just">
              <a:lnSpc>
                <a:spcPct val="100000"/>
              </a:lnSpc>
            </a:pPr>
            <a:r>
              <a:rPr sz="1600" spc="-15" dirty="0">
                <a:solidFill>
                  <a:srgbClr val="009876"/>
                </a:solidFill>
                <a:latin typeface="Calibri"/>
                <a:cs typeface="Calibri"/>
              </a:rPr>
              <a:t>Offer </a:t>
            </a:r>
            <a:r>
              <a:rPr sz="1600" spc="-5" dirty="0">
                <a:solidFill>
                  <a:srgbClr val="009876"/>
                </a:solidFill>
                <a:latin typeface="Calibri"/>
                <a:cs typeface="Calibri"/>
              </a:rPr>
              <a:t>instruction </a:t>
            </a:r>
            <a:r>
              <a:rPr sz="1600" spc="-10" dirty="0">
                <a:solidFill>
                  <a:srgbClr val="009876"/>
                </a:solidFill>
                <a:latin typeface="Calibri"/>
                <a:cs typeface="Calibri"/>
              </a:rPr>
              <a:t>to </a:t>
            </a:r>
            <a:r>
              <a:rPr sz="1600" dirty="0">
                <a:solidFill>
                  <a:srgbClr val="009876"/>
                </a:solidFill>
                <a:latin typeface="Calibri"/>
                <a:cs typeface="Calibri"/>
              </a:rPr>
              <a:t>all </a:t>
            </a:r>
            <a:r>
              <a:rPr sz="1600" spc="-5" dirty="0">
                <a:solidFill>
                  <a:srgbClr val="009876"/>
                </a:solidFill>
                <a:latin typeface="Calibri"/>
                <a:cs typeface="Calibri"/>
              </a:rPr>
              <a:t>participants </a:t>
            </a:r>
            <a:r>
              <a:rPr sz="1600" spc="-10" dirty="0">
                <a:solidFill>
                  <a:srgbClr val="009876"/>
                </a:solidFill>
                <a:latin typeface="Calibri"/>
                <a:cs typeface="Calibri"/>
              </a:rPr>
              <a:t>to </a:t>
            </a:r>
            <a:r>
              <a:rPr sz="1600" spc="-5" dirty="0">
                <a:solidFill>
                  <a:srgbClr val="009876"/>
                </a:solidFill>
                <a:latin typeface="Calibri"/>
                <a:cs typeface="Calibri"/>
              </a:rPr>
              <a:t>learn about banking,  </a:t>
            </a:r>
            <a:r>
              <a:rPr sz="1600" spc="-15" dirty="0">
                <a:solidFill>
                  <a:srgbClr val="009876"/>
                </a:solidFill>
                <a:latin typeface="Calibri"/>
                <a:cs typeface="Calibri"/>
              </a:rPr>
              <a:t>create </a:t>
            </a:r>
            <a:r>
              <a:rPr sz="1600" spc="-5" dirty="0">
                <a:solidFill>
                  <a:srgbClr val="009876"/>
                </a:solidFill>
                <a:latin typeface="Calibri"/>
                <a:cs typeface="Calibri"/>
              </a:rPr>
              <a:t>budgets, learn </a:t>
            </a:r>
            <a:r>
              <a:rPr sz="1600" spc="-10" dirty="0">
                <a:solidFill>
                  <a:srgbClr val="009876"/>
                </a:solidFill>
                <a:latin typeface="Calibri"/>
                <a:cs typeface="Calibri"/>
              </a:rPr>
              <a:t>how to </a:t>
            </a:r>
            <a:r>
              <a:rPr sz="1600" spc="-5" dirty="0">
                <a:solidFill>
                  <a:srgbClr val="009876"/>
                </a:solidFill>
                <a:latin typeface="Calibri"/>
                <a:cs typeface="Calibri"/>
              </a:rPr>
              <a:t>manage spending, </a:t>
            </a:r>
            <a:r>
              <a:rPr sz="1600" spc="-10" dirty="0">
                <a:solidFill>
                  <a:srgbClr val="009876"/>
                </a:solidFill>
                <a:latin typeface="Calibri"/>
                <a:cs typeface="Calibri"/>
              </a:rPr>
              <a:t>credit, </a:t>
            </a:r>
            <a:r>
              <a:rPr sz="1600" spc="-5" dirty="0">
                <a:solidFill>
                  <a:srgbClr val="009876"/>
                </a:solidFill>
                <a:latin typeface="Calibri"/>
                <a:cs typeface="Calibri"/>
              </a:rPr>
              <a:t>and  debt.</a:t>
            </a:r>
            <a:endParaRPr sz="1600" dirty="0">
              <a:latin typeface="Calibri"/>
              <a:cs typeface="Calibri"/>
            </a:endParaRPr>
          </a:p>
          <a:p>
            <a:pPr>
              <a:lnSpc>
                <a:spcPct val="100000"/>
              </a:lnSpc>
            </a:pPr>
            <a:endParaRPr sz="1550" dirty="0">
              <a:latin typeface="Times New Roman"/>
              <a:cs typeface="Times New Roman"/>
            </a:endParaRPr>
          </a:p>
          <a:p>
            <a:pPr marL="12700" marR="625475">
              <a:lnSpc>
                <a:spcPct val="114999"/>
              </a:lnSpc>
            </a:pPr>
            <a:r>
              <a:rPr sz="1600" spc="-10" dirty="0">
                <a:solidFill>
                  <a:srgbClr val="009876"/>
                </a:solidFill>
                <a:latin typeface="Calibri"/>
                <a:cs typeface="Calibri"/>
              </a:rPr>
              <a:t>Entrepreneurial </a:t>
            </a:r>
            <a:r>
              <a:rPr sz="1600" spc="-5" dirty="0">
                <a:solidFill>
                  <a:srgbClr val="009876"/>
                </a:solidFill>
                <a:latin typeface="Calibri"/>
                <a:cs typeface="Calibri"/>
              </a:rPr>
              <a:t>skills </a:t>
            </a:r>
            <a:r>
              <a:rPr sz="1600" spc="-10" dirty="0">
                <a:solidFill>
                  <a:srgbClr val="009876"/>
                </a:solidFill>
                <a:latin typeface="Calibri"/>
                <a:cs typeface="Calibri"/>
              </a:rPr>
              <a:t>training provides </a:t>
            </a:r>
            <a:r>
              <a:rPr sz="1600" spc="-5" dirty="0">
                <a:solidFill>
                  <a:srgbClr val="009876"/>
                </a:solidFill>
                <a:latin typeface="Calibri"/>
                <a:cs typeface="Calibri"/>
              </a:rPr>
              <a:t>the basics of  </a:t>
            </a:r>
            <a:r>
              <a:rPr sz="1600" spc="-10" dirty="0">
                <a:solidFill>
                  <a:srgbClr val="009876"/>
                </a:solidFill>
                <a:latin typeface="Calibri"/>
                <a:cs typeface="Calibri"/>
              </a:rPr>
              <a:t>starting </a:t>
            </a:r>
            <a:r>
              <a:rPr sz="1600" spc="-5" dirty="0">
                <a:solidFill>
                  <a:srgbClr val="009876"/>
                </a:solidFill>
                <a:latin typeface="Calibri"/>
                <a:cs typeface="Calibri"/>
              </a:rPr>
              <a:t>and </a:t>
            </a:r>
            <a:r>
              <a:rPr sz="1600" spc="-10" dirty="0">
                <a:solidFill>
                  <a:srgbClr val="009876"/>
                </a:solidFill>
                <a:latin typeface="Calibri"/>
                <a:cs typeface="Calibri"/>
              </a:rPr>
              <a:t>operating </a:t>
            </a:r>
            <a:r>
              <a:rPr sz="1600" spc="-5" dirty="0">
                <a:solidFill>
                  <a:srgbClr val="009876"/>
                </a:solidFill>
                <a:latin typeface="Calibri"/>
                <a:cs typeface="Calibri"/>
              </a:rPr>
              <a:t>a small</a:t>
            </a:r>
            <a:r>
              <a:rPr sz="1600" spc="-20" dirty="0">
                <a:solidFill>
                  <a:srgbClr val="009876"/>
                </a:solidFill>
                <a:latin typeface="Calibri"/>
                <a:cs typeface="Calibri"/>
              </a:rPr>
              <a:t> </a:t>
            </a:r>
            <a:r>
              <a:rPr sz="1600" spc="-5" dirty="0">
                <a:solidFill>
                  <a:srgbClr val="009876"/>
                </a:solidFill>
                <a:latin typeface="Calibri"/>
                <a:cs typeface="Calibri"/>
              </a:rPr>
              <a:t>business.</a:t>
            </a:r>
            <a:endParaRPr sz="1600" dirty="0">
              <a:latin typeface="Calibri"/>
              <a:cs typeface="Calibri"/>
            </a:endParaRPr>
          </a:p>
          <a:p>
            <a:pPr>
              <a:lnSpc>
                <a:spcPct val="100000"/>
              </a:lnSpc>
            </a:pPr>
            <a:endParaRPr sz="1800" dirty="0">
              <a:latin typeface="Times New Roman"/>
              <a:cs typeface="Times New Roman"/>
            </a:endParaRPr>
          </a:p>
          <a:p>
            <a:pPr marL="12700" marR="5080">
              <a:lnSpc>
                <a:spcPct val="114999"/>
              </a:lnSpc>
              <a:spcBef>
                <a:spcPts val="5"/>
              </a:spcBef>
            </a:pPr>
            <a:r>
              <a:rPr sz="1600" spc="-5" dirty="0">
                <a:solidFill>
                  <a:srgbClr val="009876"/>
                </a:solidFill>
                <a:latin typeface="Calibri"/>
                <a:cs typeface="Calibri"/>
              </a:rPr>
              <a:t>Participants </a:t>
            </a:r>
            <a:r>
              <a:rPr sz="1600" spc="-10" dirty="0">
                <a:solidFill>
                  <a:srgbClr val="009876"/>
                </a:solidFill>
                <a:latin typeface="Calibri"/>
                <a:cs typeface="Calibri"/>
              </a:rPr>
              <a:t>receive </a:t>
            </a:r>
            <a:r>
              <a:rPr sz="1600" spc="-5" dirty="0">
                <a:solidFill>
                  <a:srgbClr val="009876"/>
                </a:solidFill>
                <a:latin typeface="Calibri"/>
                <a:cs typeface="Calibri"/>
              </a:rPr>
              <a:t>access </a:t>
            </a:r>
            <a:r>
              <a:rPr sz="1600" spc="-10" dirty="0">
                <a:solidFill>
                  <a:srgbClr val="009876"/>
                </a:solidFill>
                <a:latin typeface="Calibri"/>
                <a:cs typeface="Calibri"/>
              </a:rPr>
              <a:t>to </a:t>
            </a:r>
            <a:r>
              <a:rPr sz="1600" spc="-15" dirty="0">
                <a:solidFill>
                  <a:srgbClr val="009876"/>
                </a:solidFill>
                <a:latin typeface="Calibri"/>
                <a:cs typeface="Calibri"/>
              </a:rPr>
              <a:t>career </a:t>
            </a:r>
            <a:r>
              <a:rPr sz="1600" spc="-5" dirty="0">
                <a:solidFill>
                  <a:srgbClr val="009876"/>
                </a:solidFill>
                <a:latin typeface="Calibri"/>
                <a:cs typeface="Calibri"/>
              </a:rPr>
              <a:t>counseling, </a:t>
            </a:r>
            <a:r>
              <a:rPr sz="1600" spc="-15" dirty="0">
                <a:solidFill>
                  <a:srgbClr val="009876"/>
                </a:solidFill>
                <a:latin typeface="Calibri"/>
                <a:cs typeface="Calibri"/>
              </a:rPr>
              <a:t>career  </a:t>
            </a:r>
            <a:r>
              <a:rPr sz="1600" spc="-10" dirty="0">
                <a:solidFill>
                  <a:srgbClr val="009876"/>
                </a:solidFill>
                <a:latin typeface="Calibri"/>
                <a:cs typeface="Calibri"/>
              </a:rPr>
              <a:t>exploration, </a:t>
            </a:r>
            <a:r>
              <a:rPr sz="1600" spc="-15" dirty="0">
                <a:solidFill>
                  <a:srgbClr val="009876"/>
                </a:solidFill>
                <a:latin typeface="Calibri"/>
                <a:cs typeface="Calibri"/>
              </a:rPr>
              <a:t>career </a:t>
            </a:r>
            <a:r>
              <a:rPr sz="1600" spc="-10" dirty="0">
                <a:solidFill>
                  <a:srgbClr val="009876"/>
                </a:solidFill>
                <a:latin typeface="Calibri"/>
                <a:cs typeface="Calibri"/>
              </a:rPr>
              <a:t>awareness, </a:t>
            </a:r>
            <a:r>
              <a:rPr sz="1600" spc="-5" dirty="0">
                <a:solidFill>
                  <a:srgbClr val="009876"/>
                </a:solidFill>
                <a:latin typeface="Calibri"/>
                <a:cs typeface="Calibri"/>
              </a:rPr>
              <a:t>and the use of labor </a:t>
            </a:r>
            <a:r>
              <a:rPr sz="1600" spc="-20" dirty="0">
                <a:solidFill>
                  <a:srgbClr val="009876"/>
                </a:solidFill>
                <a:latin typeface="Calibri"/>
                <a:cs typeface="Calibri"/>
              </a:rPr>
              <a:t>market  </a:t>
            </a:r>
            <a:r>
              <a:rPr sz="1600" spc="-5" dirty="0">
                <a:solidFill>
                  <a:srgbClr val="009876"/>
                </a:solidFill>
                <a:latin typeface="Calibri"/>
                <a:cs typeface="Calibri"/>
              </a:rPr>
              <a:t>tools </a:t>
            </a:r>
            <a:r>
              <a:rPr sz="1600" spc="-10" dirty="0">
                <a:solidFill>
                  <a:srgbClr val="009876"/>
                </a:solidFill>
                <a:latin typeface="Calibri"/>
                <a:cs typeface="Calibri"/>
              </a:rPr>
              <a:t>to </a:t>
            </a:r>
            <a:r>
              <a:rPr sz="1600" spc="-5" dirty="0">
                <a:solidFill>
                  <a:srgbClr val="009876"/>
                </a:solidFill>
                <a:latin typeface="Calibri"/>
                <a:cs typeface="Calibri"/>
              </a:rPr>
              <a:t>learn about in-demand industry </a:t>
            </a:r>
            <a:r>
              <a:rPr sz="1600" spc="-15" dirty="0">
                <a:solidFill>
                  <a:srgbClr val="009876"/>
                </a:solidFill>
                <a:latin typeface="Calibri"/>
                <a:cs typeface="Calibri"/>
              </a:rPr>
              <a:t>sectors </a:t>
            </a:r>
            <a:r>
              <a:rPr sz="1600" spc="-5" dirty="0">
                <a:solidFill>
                  <a:srgbClr val="009876"/>
                </a:solidFill>
                <a:latin typeface="Calibri"/>
                <a:cs typeface="Calibri"/>
              </a:rPr>
              <a:t>or  occupations</a:t>
            </a:r>
            <a:endParaRPr sz="1600" dirty="0">
              <a:latin typeface="Calibri"/>
              <a:cs typeface="Calibri"/>
            </a:endParaRPr>
          </a:p>
          <a:p>
            <a:pPr marL="12700" marR="403860">
              <a:lnSpc>
                <a:spcPct val="114999"/>
              </a:lnSpc>
              <a:spcBef>
                <a:spcPts val="570"/>
              </a:spcBef>
            </a:pPr>
            <a:r>
              <a:rPr sz="1600" spc="-5" dirty="0">
                <a:solidFill>
                  <a:srgbClr val="009876"/>
                </a:solidFill>
                <a:latin typeface="Calibri"/>
                <a:cs typeface="Calibri"/>
              </a:rPr>
              <a:t>Activities that help </a:t>
            </a:r>
            <a:r>
              <a:rPr sz="1600" spc="-10" dirty="0">
                <a:solidFill>
                  <a:srgbClr val="009876"/>
                </a:solidFill>
                <a:latin typeface="Calibri"/>
                <a:cs typeface="Calibri"/>
              </a:rPr>
              <a:t>youth </a:t>
            </a:r>
            <a:r>
              <a:rPr sz="1600" spc="-15" dirty="0">
                <a:solidFill>
                  <a:srgbClr val="009876"/>
                </a:solidFill>
                <a:latin typeface="Calibri"/>
                <a:cs typeface="Calibri"/>
              </a:rPr>
              <a:t>prepare for </a:t>
            </a:r>
            <a:r>
              <a:rPr sz="1600" spc="-5" dirty="0">
                <a:solidFill>
                  <a:srgbClr val="009876"/>
                </a:solidFill>
                <a:latin typeface="Calibri"/>
                <a:cs typeface="Calibri"/>
              </a:rPr>
              <a:t>and transition </a:t>
            </a:r>
            <a:r>
              <a:rPr sz="1600" spc="-10" dirty="0">
                <a:solidFill>
                  <a:srgbClr val="009876"/>
                </a:solidFill>
                <a:latin typeface="Calibri"/>
                <a:cs typeface="Calibri"/>
              </a:rPr>
              <a:t>to  </a:t>
            </a:r>
            <a:r>
              <a:rPr sz="1600" spc="-5" dirty="0">
                <a:solidFill>
                  <a:srgbClr val="009876"/>
                </a:solidFill>
                <a:latin typeface="Calibri"/>
                <a:cs typeface="Calibri"/>
              </a:rPr>
              <a:t>postsecondary education and</a:t>
            </a:r>
            <a:r>
              <a:rPr sz="1600" spc="-40" dirty="0">
                <a:solidFill>
                  <a:srgbClr val="009876"/>
                </a:solidFill>
                <a:latin typeface="Calibri"/>
                <a:cs typeface="Calibri"/>
              </a:rPr>
              <a:t> </a:t>
            </a:r>
            <a:r>
              <a:rPr sz="1600" spc="-10" dirty="0">
                <a:solidFill>
                  <a:srgbClr val="009876"/>
                </a:solidFill>
                <a:latin typeface="Calibri"/>
                <a:cs typeface="Calibri"/>
              </a:rPr>
              <a:t>training</a:t>
            </a:r>
            <a:endParaRPr sz="1600" dirty="0">
              <a:latin typeface="Calibri"/>
              <a:cs typeface="Calibri"/>
            </a:endParaRPr>
          </a:p>
        </p:txBody>
      </p:sp>
      <p:sp>
        <p:nvSpPr>
          <p:cNvPr id="29" name="object 29"/>
          <p:cNvSpPr/>
          <p:nvPr/>
        </p:nvSpPr>
        <p:spPr>
          <a:xfrm>
            <a:off x="0" y="1206690"/>
            <a:ext cx="4114800" cy="365125"/>
          </a:xfrm>
          <a:custGeom>
            <a:avLst/>
            <a:gdLst/>
            <a:ahLst/>
            <a:cxnLst/>
            <a:rect l="l" t="t" r="r" b="b"/>
            <a:pathLst>
              <a:path w="4114800" h="365125">
                <a:moveTo>
                  <a:pt x="0" y="365125"/>
                </a:moveTo>
                <a:lnTo>
                  <a:pt x="4114800" y="365125"/>
                </a:lnTo>
                <a:lnTo>
                  <a:pt x="4114800" y="0"/>
                </a:lnTo>
                <a:lnTo>
                  <a:pt x="0" y="0"/>
                </a:lnTo>
                <a:lnTo>
                  <a:pt x="0" y="365125"/>
                </a:lnTo>
                <a:close/>
              </a:path>
            </a:pathLst>
          </a:custGeom>
          <a:solidFill>
            <a:srgbClr val="032B4A"/>
          </a:solidFill>
        </p:spPr>
        <p:txBody>
          <a:bodyPr wrap="square" lIns="0" tIns="0" rIns="0" bIns="0" rtlCol="0"/>
          <a:lstStyle/>
          <a:p>
            <a:endParaRPr/>
          </a:p>
        </p:txBody>
      </p:sp>
      <p:sp>
        <p:nvSpPr>
          <p:cNvPr id="30" name="object 30"/>
          <p:cNvSpPr/>
          <p:nvPr/>
        </p:nvSpPr>
        <p:spPr>
          <a:xfrm>
            <a:off x="4114800" y="1206690"/>
            <a:ext cx="5029200" cy="365125"/>
          </a:xfrm>
          <a:custGeom>
            <a:avLst/>
            <a:gdLst/>
            <a:ahLst/>
            <a:cxnLst/>
            <a:rect l="l" t="t" r="r" b="b"/>
            <a:pathLst>
              <a:path w="5029200" h="365125">
                <a:moveTo>
                  <a:pt x="0" y="365125"/>
                </a:moveTo>
                <a:lnTo>
                  <a:pt x="5029200" y="365125"/>
                </a:lnTo>
                <a:lnTo>
                  <a:pt x="5029200" y="0"/>
                </a:lnTo>
                <a:lnTo>
                  <a:pt x="0" y="0"/>
                </a:lnTo>
                <a:lnTo>
                  <a:pt x="0" y="365125"/>
                </a:lnTo>
                <a:close/>
              </a:path>
            </a:pathLst>
          </a:custGeom>
          <a:solidFill>
            <a:srgbClr val="032B4A"/>
          </a:solidFill>
        </p:spPr>
        <p:txBody>
          <a:bodyPr wrap="square" lIns="0" tIns="0" rIns="0" bIns="0" rtlCol="0"/>
          <a:lstStyle/>
          <a:p>
            <a:endParaRPr/>
          </a:p>
        </p:txBody>
      </p:sp>
      <p:sp>
        <p:nvSpPr>
          <p:cNvPr id="31" name="object 31"/>
          <p:cNvSpPr/>
          <p:nvPr/>
        </p:nvSpPr>
        <p:spPr>
          <a:xfrm>
            <a:off x="4114800" y="1200346"/>
            <a:ext cx="0" cy="390525"/>
          </a:xfrm>
          <a:custGeom>
            <a:avLst/>
            <a:gdLst/>
            <a:ahLst/>
            <a:cxnLst/>
            <a:rect l="l" t="t" r="r" b="b"/>
            <a:pathLst>
              <a:path h="390525">
                <a:moveTo>
                  <a:pt x="0" y="0"/>
                </a:moveTo>
                <a:lnTo>
                  <a:pt x="0" y="390525"/>
                </a:lnTo>
              </a:path>
            </a:pathLst>
          </a:custGeom>
          <a:ln w="12700">
            <a:solidFill>
              <a:srgbClr val="FFFFFF"/>
            </a:solidFill>
          </a:ln>
        </p:spPr>
        <p:txBody>
          <a:bodyPr wrap="square" lIns="0" tIns="0" rIns="0" bIns="0" rtlCol="0"/>
          <a:lstStyle/>
          <a:p>
            <a:endParaRPr/>
          </a:p>
        </p:txBody>
      </p:sp>
      <p:sp>
        <p:nvSpPr>
          <p:cNvPr id="32" name="object 32"/>
          <p:cNvSpPr/>
          <p:nvPr/>
        </p:nvSpPr>
        <p:spPr>
          <a:xfrm>
            <a:off x="0" y="1200346"/>
            <a:ext cx="0" cy="390525"/>
          </a:xfrm>
          <a:custGeom>
            <a:avLst/>
            <a:gdLst/>
            <a:ahLst/>
            <a:cxnLst/>
            <a:rect l="l" t="t" r="r" b="b"/>
            <a:pathLst>
              <a:path h="390525">
                <a:moveTo>
                  <a:pt x="0" y="0"/>
                </a:moveTo>
                <a:lnTo>
                  <a:pt x="0" y="390525"/>
                </a:lnTo>
              </a:path>
            </a:pathLst>
          </a:custGeom>
          <a:ln w="12700">
            <a:solidFill>
              <a:srgbClr val="FFFFFF"/>
            </a:solidFill>
          </a:ln>
        </p:spPr>
        <p:txBody>
          <a:bodyPr wrap="square" lIns="0" tIns="0" rIns="0" bIns="0" rtlCol="0"/>
          <a:lstStyle/>
          <a:p>
            <a:endParaRPr/>
          </a:p>
        </p:txBody>
      </p:sp>
      <p:sp>
        <p:nvSpPr>
          <p:cNvPr id="33" name="object 33"/>
          <p:cNvSpPr/>
          <p:nvPr/>
        </p:nvSpPr>
        <p:spPr>
          <a:xfrm>
            <a:off x="9144000" y="1200346"/>
            <a:ext cx="0" cy="390525"/>
          </a:xfrm>
          <a:custGeom>
            <a:avLst/>
            <a:gdLst/>
            <a:ahLst/>
            <a:cxnLst/>
            <a:rect l="l" t="t" r="r" b="b"/>
            <a:pathLst>
              <a:path h="390525">
                <a:moveTo>
                  <a:pt x="0" y="0"/>
                </a:moveTo>
                <a:lnTo>
                  <a:pt x="0" y="390525"/>
                </a:lnTo>
              </a:path>
            </a:pathLst>
          </a:custGeom>
          <a:ln w="12700">
            <a:solidFill>
              <a:srgbClr val="FFFFFF"/>
            </a:solidFill>
          </a:ln>
        </p:spPr>
        <p:txBody>
          <a:bodyPr wrap="square" lIns="0" tIns="0" rIns="0" bIns="0" rtlCol="0"/>
          <a:lstStyle/>
          <a:p>
            <a:endParaRPr/>
          </a:p>
        </p:txBody>
      </p:sp>
      <p:sp>
        <p:nvSpPr>
          <p:cNvPr id="34" name="object 34"/>
          <p:cNvSpPr/>
          <p:nvPr/>
        </p:nvSpPr>
        <p:spPr>
          <a:xfrm>
            <a:off x="0" y="1206696"/>
            <a:ext cx="9144000" cy="0"/>
          </a:xfrm>
          <a:custGeom>
            <a:avLst/>
            <a:gdLst/>
            <a:ahLst/>
            <a:cxnLst/>
            <a:rect l="l" t="t" r="r" b="b"/>
            <a:pathLst>
              <a:path w="9144000">
                <a:moveTo>
                  <a:pt x="0" y="0"/>
                </a:moveTo>
                <a:lnTo>
                  <a:pt x="9144000" y="0"/>
                </a:lnTo>
              </a:path>
            </a:pathLst>
          </a:custGeom>
          <a:ln w="12700">
            <a:solidFill>
              <a:srgbClr val="FFFFFF"/>
            </a:solidFill>
          </a:ln>
        </p:spPr>
        <p:txBody>
          <a:bodyPr wrap="square" lIns="0" tIns="0" rIns="0" bIns="0" rtlCol="0"/>
          <a:lstStyle/>
          <a:p>
            <a:endParaRPr/>
          </a:p>
        </p:txBody>
      </p:sp>
      <p:sp>
        <p:nvSpPr>
          <p:cNvPr id="35" name="object 35"/>
          <p:cNvSpPr/>
          <p:nvPr/>
        </p:nvSpPr>
        <p:spPr>
          <a:xfrm>
            <a:off x="0" y="1571821"/>
            <a:ext cx="9144000" cy="0"/>
          </a:xfrm>
          <a:custGeom>
            <a:avLst/>
            <a:gdLst/>
            <a:ahLst/>
            <a:cxnLst/>
            <a:rect l="l" t="t" r="r" b="b"/>
            <a:pathLst>
              <a:path w="9144000">
                <a:moveTo>
                  <a:pt x="0" y="0"/>
                </a:moveTo>
                <a:lnTo>
                  <a:pt x="9144000" y="0"/>
                </a:lnTo>
              </a:path>
            </a:pathLst>
          </a:custGeom>
          <a:ln w="38100">
            <a:solidFill>
              <a:srgbClr val="FFFFFF"/>
            </a:solidFill>
          </a:ln>
        </p:spPr>
        <p:txBody>
          <a:bodyPr wrap="square" lIns="0" tIns="0" rIns="0" bIns="0" rtlCol="0"/>
          <a:lstStyle/>
          <a:p>
            <a:endParaRPr/>
          </a:p>
        </p:txBody>
      </p:sp>
      <p:sp>
        <p:nvSpPr>
          <p:cNvPr id="36" name="object 36"/>
          <p:cNvSpPr txBox="1"/>
          <p:nvPr/>
        </p:nvSpPr>
        <p:spPr>
          <a:xfrm>
            <a:off x="47443" y="1213808"/>
            <a:ext cx="3334385" cy="631825"/>
          </a:xfrm>
          <a:prstGeom prst="rect">
            <a:avLst/>
          </a:prstGeom>
        </p:spPr>
        <p:txBody>
          <a:bodyPr vert="horz" wrap="square" lIns="0" tIns="0" rIns="0" bIns="0" rtlCol="0">
            <a:spAutoFit/>
          </a:bodyPr>
          <a:lstStyle/>
          <a:p>
            <a:pPr marL="12700">
              <a:lnSpc>
                <a:spcPct val="100000"/>
              </a:lnSpc>
            </a:pPr>
            <a:r>
              <a:rPr sz="1600" b="1" spc="-15" dirty="0">
                <a:solidFill>
                  <a:srgbClr val="FFFFFF"/>
                </a:solidFill>
                <a:latin typeface="Calibri"/>
                <a:cs typeface="Calibri"/>
              </a:rPr>
              <a:t>Program</a:t>
            </a:r>
            <a:r>
              <a:rPr sz="1600" b="1" spc="-20" dirty="0">
                <a:solidFill>
                  <a:srgbClr val="FFFFFF"/>
                </a:solidFill>
                <a:latin typeface="Calibri"/>
                <a:cs typeface="Calibri"/>
              </a:rPr>
              <a:t> </a:t>
            </a:r>
            <a:r>
              <a:rPr sz="1600" b="1" spc="-10" dirty="0">
                <a:solidFill>
                  <a:srgbClr val="FFFFFF"/>
                </a:solidFill>
                <a:latin typeface="Calibri"/>
                <a:cs typeface="Calibri"/>
              </a:rPr>
              <a:t>Element</a:t>
            </a:r>
            <a:endParaRPr sz="1600">
              <a:latin typeface="Calibri"/>
              <a:cs typeface="Calibri"/>
            </a:endParaRPr>
          </a:p>
          <a:p>
            <a:pPr marL="12700">
              <a:lnSpc>
                <a:spcPct val="100000"/>
              </a:lnSpc>
              <a:spcBef>
                <a:spcPts val="955"/>
              </a:spcBef>
            </a:pPr>
            <a:r>
              <a:rPr sz="1600" b="1" spc="-10" dirty="0">
                <a:solidFill>
                  <a:srgbClr val="FFFFFF"/>
                </a:solidFill>
                <a:latin typeface="Calibri"/>
                <a:cs typeface="Calibri"/>
              </a:rPr>
              <a:t>Comprehensive </a:t>
            </a:r>
            <a:r>
              <a:rPr sz="1600" b="1" spc="-5" dirty="0">
                <a:solidFill>
                  <a:srgbClr val="FFFFFF"/>
                </a:solidFill>
                <a:latin typeface="Calibri"/>
                <a:cs typeface="Calibri"/>
              </a:rPr>
              <a:t>Guidance &amp;</a:t>
            </a:r>
            <a:r>
              <a:rPr sz="1600" b="1" spc="15" dirty="0">
                <a:solidFill>
                  <a:srgbClr val="FFFFFF"/>
                </a:solidFill>
                <a:latin typeface="Calibri"/>
                <a:cs typeface="Calibri"/>
              </a:rPr>
              <a:t> </a:t>
            </a:r>
            <a:r>
              <a:rPr sz="1600" b="1" spc="-5" dirty="0">
                <a:solidFill>
                  <a:srgbClr val="FFFFFF"/>
                </a:solidFill>
                <a:latin typeface="Calibri"/>
                <a:cs typeface="Calibri"/>
              </a:rPr>
              <a:t>Counseling</a:t>
            </a:r>
            <a:endParaRPr sz="1600">
              <a:latin typeface="Calibri"/>
              <a:cs typeface="Calibri"/>
            </a:endParaRPr>
          </a:p>
        </p:txBody>
      </p:sp>
      <p:sp>
        <p:nvSpPr>
          <p:cNvPr id="38" name="object 38"/>
          <p:cNvSpPr txBox="1">
            <a:spLocks noGrp="1"/>
          </p:cNvSpPr>
          <p:nvPr>
            <p:ph type="ftr" sz="quarter" idx="5"/>
          </p:nvPr>
        </p:nvSpPr>
        <p:spPr>
          <a:prstGeom prst="rect">
            <a:avLst/>
          </a:prstGeom>
        </p:spPr>
        <p:txBody>
          <a:bodyPr vert="horz" wrap="square" lIns="0" tIns="0" rIns="0" bIns="0" rtlCol="0">
            <a:spAutoFit/>
          </a:bodyPr>
          <a:lstStyle/>
          <a:p>
            <a:pPr marL="12700">
              <a:lnSpc>
                <a:spcPts val="1045"/>
              </a:lnSpc>
            </a:pPr>
            <a:r>
              <a:rPr spc="-5" dirty="0"/>
              <a:t>MassHireGreaterLowell.com</a:t>
            </a:r>
          </a:p>
        </p:txBody>
      </p:sp>
      <p:sp>
        <p:nvSpPr>
          <p:cNvPr id="39" name="object 39"/>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20</a:t>
            </a:r>
            <a:endParaRPr sz="1000">
              <a:latin typeface="Calibri"/>
              <a:cs typeface="Calibri"/>
            </a:endParaRPr>
          </a:p>
        </p:txBody>
      </p:sp>
      <p:sp>
        <p:nvSpPr>
          <p:cNvPr id="37" name="object 37"/>
          <p:cNvSpPr txBox="1"/>
          <p:nvPr/>
        </p:nvSpPr>
        <p:spPr>
          <a:xfrm>
            <a:off x="4162293" y="1213808"/>
            <a:ext cx="989965" cy="266700"/>
          </a:xfrm>
          <a:prstGeom prst="rect">
            <a:avLst/>
          </a:prstGeom>
        </p:spPr>
        <p:txBody>
          <a:bodyPr vert="horz" wrap="square" lIns="0" tIns="0" rIns="0" bIns="0" rtlCol="0">
            <a:spAutoFit/>
          </a:bodyPr>
          <a:lstStyle/>
          <a:p>
            <a:pPr marL="12700">
              <a:lnSpc>
                <a:spcPct val="100000"/>
              </a:lnSpc>
            </a:pPr>
            <a:r>
              <a:rPr sz="1600" b="1" spc="-5" dirty="0">
                <a:solidFill>
                  <a:srgbClr val="FFFFFF"/>
                </a:solidFill>
                <a:latin typeface="Calibri"/>
                <a:cs typeface="Calibri"/>
              </a:rPr>
              <a:t>De</a:t>
            </a:r>
            <a:r>
              <a:rPr sz="1600" b="1" spc="-10" dirty="0">
                <a:solidFill>
                  <a:srgbClr val="FFFFFF"/>
                </a:solidFill>
                <a:latin typeface="Calibri"/>
                <a:cs typeface="Calibri"/>
              </a:rPr>
              <a:t>s</a:t>
            </a:r>
            <a:r>
              <a:rPr sz="1600" b="1" spc="-5" dirty="0">
                <a:solidFill>
                  <a:srgbClr val="FFFFFF"/>
                </a:solidFill>
                <a:latin typeface="Calibri"/>
                <a:cs typeface="Calibri"/>
              </a:rPr>
              <a:t>c</a:t>
            </a:r>
            <a:r>
              <a:rPr sz="1600" b="1" spc="-10" dirty="0">
                <a:solidFill>
                  <a:srgbClr val="FFFFFF"/>
                </a:solidFill>
                <a:latin typeface="Calibri"/>
                <a:cs typeface="Calibri"/>
              </a:rPr>
              <a:t>r</a:t>
            </a:r>
            <a:r>
              <a:rPr sz="1600" b="1" spc="-5" dirty="0">
                <a:solidFill>
                  <a:srgbClr val="FFFFFF"/>
                </a:solidFill>
                <a:latin typeface="Calibri"/>
                <a:cs typeface="Calibri"/>
              </a:rPr>
              <a:t>i</a:t>
            </a:r>
            <a:r>
              <a:rPr sz="1600" b="1" spc="-25" dirty="0">
                <a:solidFill>
                  <a:srgbClr val="FFFFFF"/>
                </a:solidFill>
                <a:latin typeface="Calibri"/>
                <a:cs typeface="Calibri"/>
              </a:rPr>
              <a:t>p</a:t>
            </a:r>
            <a:r>
              <a:rPr sz="1600" b="1" spc="-10" dirty="0">
                <a:solidFill>
                  <a:srgbClr val="FFFFFF"/>
                </a:solidFill>
                <a:latin typeface="Calibri"/>
                <a:cs typeface="Calibri"/>
              </a:rPr>
              <a:t>t</a:t>
            </a:r>
            <a:r>
              <a:rPr sz="1600" b="1" spc="-5" dirty="0">
                <a:solidFill>
                  <a:srgbClr val="FFFFFF"/>
                </a:solidFill>
                <a:latin typeface="Calibri"/>
                <a:cs typeface="Calibri"/>
              </a:rPr>
              <a:t>i</a:t>
            </a:r>
            <a:r>
              <a:rPr sz="1600" b="1" dirty="0">
                <a:solidFill>
                  <a:srgbClr val="FFFFFF"/>
                </a:solidFill>
                <a:latin typeface="Calibri"/>
                <a:cs typeface="Calibri"/>
              </a:rPr>
              <a:t>on</a:t>
            </a:r>
            <a:endParaRPr sz="1600">
              <a:latin typeface="Calibri"/>
              <a:cs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476628" y="265069"/>
            <a:ext cx="8419091" cy="615553"/>
          </a:xfrm>
          <a:prstGeom prst="rect">
            <a:avLst/>
          </a:prstGeom>
        </p:spPr>
        <p:txBody>
          <a:bodyPr vert="horz" wrap="square" lIns="0" tIns="0" rIns="0" bIns="0" rtlCol="0">
            <a:spAutoFit/>
          </a:bodyPr>
          <a:lstStyle/>
          <a:p>
            <a:pPr marL="12700">
              <a:lnSpc>
                <a:spcPct val="100000"/>
              </a:lnSpc>
            </a:pPr>
            <a:r>
              <a:rPr sz="4000" spc="-45" dirty="0"/>
              <a:t>Work </a:t>
            </a:r>
            <a:r>
              <a:rPr sz="4000" spc="-5" dirty="0"/>
              <a:t>Experience Activities</a:t>
            </a:r>
            <a:r>
              <a:rPr lang="en-US" sz="4000" spc="-5" dirty="0"/>
              <a:t> &amp; Provisions</a:t>
            </a:r>
            <a:endParaRPr sz="4000" dirty="0"/>
          </a:p>
        </p:txBody>
      </p:sp>
      <p:sp>
        <p:nvSpPr>
          <p:cNvPr id="10" name="object 10"/>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21</a:t>
            </a:r>
            <a:endParaRPr sz="1000">
              <a:latin typeface="Calibri"/>
              <a:cs typeface="Calibri"/>
            </a:endParaRPr>
          </a:p>
        </p:txBody>
      </p:sp>
      <p:sp>
        <p:nvSpPr>
          <p:cNvPr id="8" name="object 8"/>
          <p:cNvSpPr txBox="1"/>
          <p:nvPr/>
        </p:nvSpPr>
        <p:spPr>
          <a:xfrm>
            <a:off x="175613" y="1345475"/>
            <a:ext cx="8863884" cy="5216813"/>
          </a:xfrm>
          <a:prstGeom prst="rect">
            <a:avLst/>
          </a:prstGeom>
        </p:spPr>
        <p:txBody>
          <a:bodyPr vert="horz" wrap="square" lIns="0" tIns="0" rIns="0" bIns="0" rtlCol="0">
            <a:spAutoFit/>
          </a:bodyPr>
          <a:lstStyle/>
          <a:p>
            <a:pPr marL="12700" marR="5080">
              <a:lnSpc>
                <a:spcPts val="3030"/>
              </a:lnSpc>
              <a:buClr>
                <a:srgbClr val="405B76"/>
              </a:buClr>
              <a:tabLst>
                <a:tab pos="299085" algn="l"/>
                <a:tab pos="299720" algn="l"/>
              </a:tabLst>
            </a:pPr>
            <a:r>
              <a:rPr sz="1700" b="1" u="heavy" spc="-5" dirty="0">
                <a:solidFill>
                  <a:srgbClr val="152D49"/>
                </a:solidFill>
                <a:latin typeface="Calibri"/>
                <a:cs typeface="Calibri"/>
              </a:rPr>
              <a:t>All </a:t>
            </a:r>
            <a:r>
              <a:rPr lang="en-US" sz="1700" b="1" u="heavy" spc="-5" dirty="0">
                <a:solidFill>
                  <a:srgbClr val="152D49"/>
                </a:solidFill>
                <a:latin typeface="Calibri"/>
                <a:cs typeface="Calibri"/>
              </a:rPr>
              <a:t>youth</a:t>
            </a:r>
            <a:r>
              <a:rPr lang="en-US" sz="1700" b="1" u="sng" spc="-5" dirty="0">
                <a:solidFill>
                  <a:srgbClr val="152D49"/>
                </a:solidFill>
                <a:latin typeface="Calibri"/>
                <a:cs typeface="Calibri"/>
              </a:rPr>
              <a:t> </a:t>
            </a:r>
            <a:r>
              <a:rPr sz="1700" b="1" spc="-15" dirty="0">
                <a:solidFill>
                  <a:srgbClr val="152D49"/>
                </a:solidFill>
                <a:latin typeface="Calibri"/>
                <a:cs typeface="Calibri"/>
              </a:rPr>
              <a:t>must </a:t>
            </a:r>
            <a:r>
              <a:rPr sz="1700" b="1" spc="-10" dirty="0">
                <a:solidFill>
                  <a:srgbClr val="152D49"/>
                </a:solidFill>
                <a:latin typeface="Calibri"/>
                <a:cs typeface="Calibri"/>
              </a:rPr>
              <a:t>participa</a:t>
            </a:r>
            <a:r>
              <a:rPr lang="en-US" sz="1700" b="1" spc="-10" dirty="0">
                <a:solidFill>
                  <a:srgbClr val="152D49"/>
                </a:solidFill>
                <a:latin typeface="Calibri"/>
                <a:cs typeface="Calibri"/>
              </a:rPr>
              <a:t>te</a:t>
            </a:r>
            <a:r>
              <a:rPr sz="1700" b="1" spc="-10" dirty="0">
                <a:solidFill>
                  <a:srgbClr val="152D49"/>
                </a:solidFill>
                <a:latin typeface="Calibri"/>
                <a:cs typeface="Calibri"/>
              </a:rPr>
              <a:t> in paid </a:t>
            </a:r>
            <a:r>
              <a:rPr sz="1700" b="1" spc="-5" dirty="0">
                <a:solidFill>
                  <a:srgbClr val="152D49"/>
                </a:solidFill>
                <a:latin typeface="Calibri"/>
                <a:cs typeface="Calibri"/>
              </a:rPr>
              <a:t>or </a:t>
            </a:r>
            <a:r>
              <a:rPr sz="1700" b="1" spc="-10" dirty="0">
                <a:solidFill>
                  <a:srgbClr val="152D49"/>
                </a:solidFill>
                <a:latin typeface="Calibri"/>
                <a:cs typeface="Calibri"/>
              </a:rPr>
              <a:t>unpaid work  experience activities</a:t>
            </a:r>
            <a:r>
              <a:rPr lang="en-US" sz="1700" b="1" spc="-10" dirty="0">
                <a:solidFill>
                  <a:srgbClr val="152D49"/>
                </a:solidFill>
                <a:latin typeface="Calibri"/>
                <a:cs typeface="Calibri"/>
              </a:rPr>
              <a:t>.</a:t>
            </a:r>
            <a:endParaRPr lang="en-US" sz="1700" b="1" spc="-15" dirty="0">
              <a:solidFill>
                <a:srgbClr val="152D49"/>
              </a:solidFill>
              <a:latin typeface="Calibri"/>
              <a:cs typeface="Calibri"/>
            </a:endParaRPr>
          </a:p>
          <a:p>
            <a:pPr marR="5080">
              <a:buClr>
                <a:srgbClr val="405B76"/>
              </a:buClr>
              <a:tabLst>
                <a:tab pos="299085" algn="l"/>
                <a:tab pos="299720" algn="l"/>
              </a:tabLst>
            </a:pPr>
            <a:r>
              <a:rPr lang="en-US" sz="1700" dirty="0">
                <a:solidFill>
                  <a:srgbClr val="152D49"/>
                </a:solidFill>
                <a:effectLst/>
                <a:latin typeface="Calibri" panose="020F0502020204030204" pitchFamily="34" charset="0"/>
                <a:ea typeface="Calibri" panose="020F0502020204030204" pitchFamily="34" charset="0"/>
              </a:rPr>
              <a:t>The MMVWB requires that the prospective bidder must spend a </a:t>
            </a:r>
            <a:r>
              <a:rPr lang="en-US" sz="1700" b="1" u="sng" dirty="0">
                <a:solidFill>
                  <a:srgbClr val="152D49"/>
                </a:solidFill>
                <a:effectLst/>
                <a:latin typeface="Calibri" panose="020F0502020204030204" pitchFamily="34" charset="0"/>
                <a:ea typeface="Calibri" panose="020F0502020204030204" pitchFamily="34" charset="0"/>
              </a:rPr>
              <a:t>minimum of 40 percent</a:t>
            </a:r>
            <a:r>
              <a:rPr lang="en-US" sz="1700" b="1" dirty="0">
                <a:solidFill>
                  <a:srgbClr val="152D49"/>
                </a:solidFill>
                <a:effectLst/>
                <a:latin typeface="Calibri" panose="020F0502020204030204" pitchFamily="34" charset="0"/>
                <a:ea typeface="Calibri" panose="020F0502020204030204" pitchFamily="34" charset="0"/>
              </a:rPr>
              <a:t> </a:t>
            </a:r>
            <a:r>
              <a:rPr lang="en-US" sz="1700" dirty="0">
                <a:solidFill>
                  <a:srgbClr val="152D49"/>
                </a:solidFill>
                <a:effectLst/>
                <a:latin typeface="Calibri" panose="020F0502020204030204" pitchFamily="34" charset="0"/>
                <a:ea typeface="Calibri" panose="020F0502020204030204" pitchFamily="34" charset="0"/>
              </a:rPr>
              <a:t>of their budget on work experience activities listed below. </a:t>
            </a:r>
          </a:p>
          <a:p>
            <a:pPr marR="5080">
              <a:buClr>
                <a:srgbClr val="405B76"/>
              </a:buClr>
              <a:tabLst>
                <a:tab pos="299085" algn="l"/>
                <a:tab pos="299720" algn="l"/>
              </a:tabLst>
            </a:pPr>
            <a:endParaRPr lang="en-US" sz="1700" b="1" dirty="0">
              <a:solidFill>
                <a:srgbClr val="152D49"/>
              </a:solidFill>
              <a:latin typeface="Calibri" panose="020F0502020204030204" pitchFamily="34" charset="0"/>
              <a:ea typeface="Calibri" panose="020F0502020204030204" pitchFamily="34" charset="0"/>
            </a:endParaRPr>
          </a:p>
          <a:p>
            <a:pPr marR="5080">
              <a:buClr>
                <a:srgbClr val="405B76"/>
              </a:buClr>
              <a:tabLst>
                <a:tab pos="299085" algn="l"/>
                <a:tab pos="299720" algn="l"/>
              </a:tabLst>
            </a:pPr>
            <a:r>
              <a:rPr lang="en-US" sz="1700" b="1" dirty="0">
                <a:solidFill>
                  <a:srgbClr val="152D49"/>
                </a:solidFill>
                <a:effectLst/>
                <a:latin typeface="Calibri" panose="020F0502020204030204" pitchFamily="34" charset="0"/>
                <a:ea typeface="Calibri" panose="020F0502020204030204" pitchFamily="34" charset="0"/>
              </a:rPr>
              <a:t>Wage payments for internship/externship:</a:t>
            </a:r>
            <a:r>
              <a:rPr lang="en-US" sz="1700" dirty="0">
                <a:solidFill>
                  <a:srgbClr val="152D49"/>
                </a:solidFill>
                <a:effectLst/>
                <a:latin typeface="Calibri" panose="020F0502020204030204" pitchFamily="34" charset="0"/>
                <a:ea typeface="Calibri" panose="020F0502020204030204" pitchFamily="34" charset="0"/>
              </a:rPr>
              <a:t> Youth participants will be paid $15.00 per hour (current Mass minimum wage) for program internship/externship. Wages to youth in subsidized work experiences will be paid by the prospective bidder through the cost reimbursement contract with the MMVWB/City of Lawrence. </a:t>
            </a:r>
            <a:r>
              <a:rPr lang="en-US" sz="1700" b="1" dirty="0">
                <a:solidFill>
                  <a:srgbClr val="152D49"/>
                </a:solidFill>
                <a:effectLst/>
                <a:latin typeface="Calibri" panose="020F0502020204030204" pitchFamily="34" charset="0"/>
                <a:ea typeface="Calibri" panose="020F0502020204030204" pitchFamily="34" charset="0"/>
              </a:rPr>
              <a:t>Under WIOA, subsidized structured work experiences or internships are limited to a maximum</a:t>
            </a:r>
            <a:r>
              <a:rPr lang="en-US" sz="1700" b="1" spc="-15"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of</a:t>
            </a:r>
            <a:r>
              <a:rPr lang="en-US" sz="1700" b="1" spc="-2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100</a:t>
            </a:r>
            <a:r>
              <a:rPr lang="en-US" sz="1700" b="1" spc="-2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hours</a:t>
            </a:r>
            <a:r>
              <a:rPr lang="en-US" sz="1700" b="1" spc="-3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at</a:t>
            </a:r>
            <a:r>
              <a:rPr lang="en-US" sz="1700" b="1" spc="-1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an</a:t>
            </a:r>
            <a:r>
              <a:rPr lang="en-US" sz="1700" b="1" spc="-2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hourly</a:t>
            </a:r>
            <a:r>
              <a:rPr lang="en-US" sz="1700" b="1" spc="-15"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rate</a:t>
            </a:r>
            <a:r>
              <a:rPr lang="en-US" sz="1700" b="1" spc="-1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equal</a:t>
            </a:r>
            <a:r>
              <a:rPr lang="en-US" sz="1700" b="1" spc="-1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to</a:t>
            </a:r>
            <a:r>
              <a:rPr lang="en-US" sz="1700" b="1" spc="-1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Massachusetts</a:t>
            </a:r>
            <a:r>
              <a:rPr lang="en-US" sz="1700" b="1" spc="-2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designated</a:t>
            </a:r>
            <a:r>
              <a:rPr lang="en-US" sz="1700" b="1" spc="-15"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hourly</a:t>
            </a:r>
            <a:r>
              <a:rPr lang="en-US" sz="1700" b="1" spc="-10"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minimum</a:t>
            </a:r>
            <a:r>
              <a:rPr lang="en-US" sz="1700" b="1" spc="-25" dirty="0">
                <a:solidFill>
                  <a:srgbClr val="152D49"/>
                </a:solidFill>
                <a:effectLst/>
                <a:latin typeface="Calibri" panose="020F0502020204030204" pitchFamily="34" charset="0"/>
                <a:ea typeface="Calibri" panose="020F0502020204030204" pitchFamily="34" charset="0"/>
              </a:rPr>
              <a:t> </a:t>
            </a:r>
            <a:r>
              <a:rPr lang="en-US" sz="1700" b="1" dirty="0">
                <a:solidFill>
                  <a:srgbClr val="152D49"/>
                </a:solidFill>
                <a:effectLst/>
                <a:latin typeface="Calibri" panose="020F0502020204030204" pitchFamily="34" charset="0"/>
                <a:ea typeface="Calibri" panose="020F0502020204030204" pitchFamily="34" charset="0"/>
              </a:rPr>
              <a:t>wage.</a:t>
            </a:r>
            <a:endParaRPr lang="en-US" sz="1700" dirty="0">
              <a:solidFill>
                <a:srgbClr val="152D49"/>
              </a:solidFill>
              <a:latin typeface="Calibri" panose="020F0502020204030204" pitchFamily="34" charset="0"/>
              <a:ea typeface="Calibri" panose="020F0502020204030204" pitchFamily="34" charset="0"/>
            </a:endParaRPr>
          </a:p>
          <a:p>
            <a:pPr marR="5080">
              <a:buClr>
                <a:srgbClr val="405B76"/>
              </a:buClr>
              <a:tabLst>
                <a:tab pos="299085" algn="l"/>
                <a:tab pos="299720" algn="l"/>
              </a:tabLst>
            </a:pPr>
            <a:endParaRPr lang="en-US" sz="1700" b="1" dirty="0">
              <a:solidFill>
                <a:srgbClr val="152D49"/>
              </a:solidFill>
              <a:effectLst/>
              <a:latin typeface="Calibri" panose="020F0502020204030204" pitchFamily="34" charset="0"/>
              <a:ea typeface="Calibri" panose="020F0502020204030204" pitchFamily="34" charset="0"/>
            </a:endParaRPr>
          </a:p>
          <a:p>
            <a:pPr marR="5080">
              <a:buClr>
                <a:srgbClr val="405B76"/>
              </a:buClr>
              <a:tabLst>
                <a:tab pos="299085" algn="l"/>
                <a:tab pos="299720" algn="l"/>
              </a:tabLst>
            </a:pPr>
            <a:r>
              <a:rPr lang="en-US" sz="1700" b="1" dirty="0">
                <a:solidFill>
                  <a:srgbClr val="152D49"/>
                </a:solidFill>
                <a:effectLst/>
                <a:latin typeface="Calibri" panose="020F0502020204030204" pitchFamily="34" charset="0"/>
                <a:ea typeface="Calibri" panose="020F0502020204030204" pitchFamily="34" charset="0"/>
              </a:rPr>
              <a:t>Incentive payments (ONLY for training related activities):</a:t>
            </a:r>
            <a:r>
              <a:rPr lang="en-US" sz="1700" dirty="0">
                <a:solidFill>
                  <a:srgbClr val="152D49"/>
                </a:solidFill>
                <a:effectLst/>
                <a:latin typeface="Calibri" panose="020F0502020204030204" pitchFamily="34" charset="0"/>
                <a:ea typeface="Calibri" panose="020F0502020204030204" pitchFamily="34" charset="0"/>
              </a:rPr>
              <a:t> The MMVWB will require incentive payments of up to $350 per youth for training-related activities. In the budget section you will be asked to provide five (5) training-related benchmarks, goals, achievements of milestones, and criteria to evaluate and calculate the incentive payments. Each training-related benchmark will be paid as follows: benchmarks 1 through 4 $75.00 each and benchmark 5 at $50.00. Incentive payments to youth will be paid by the prospective bidder through the cost reimbursement contract with the MMVWB/City of Lawrence.</a:t>
            </a:r>
          </a:p>
          <a:p>
            <a:pPr marL="298450" marR="5080" indent="-285750">
              <a:lnSpc>
                <a:spcPts val="3030"/>
              </a:lnSpc>
              <a:buClr>
                <a:srgbClr val="405B76"/>
              </a:buClr>
              <a:buFont typeface="Arial"/>
              <a:buChar char="•"/>
              <a:tabLst>
                <a:tab pos="299085" algn="l"/>
                <a:tab pos="299720" algn="l"/>
              </a:tabLst>
            </a:pPr>
            <a:endParaRPr lang="en-US" sz="2800" dirty="0">
              <a:latin typeface="Calibri"/>
              <a:cs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93781" y="331966"/>
            <a:ext cx="8774606" cy="553998"/>
          </a:xfrm>
          <a:prstGeom prst="rect">
            <a:avLst/>
          </a:prstGeom>
        </p:spPr>
        <p:txBody>
          <a:bodyPr vert="horz" wrap="square" lIns="0" tIns="0" rIns="0" bIns="0" rtlCol="0">
            <a:spAutoFit/>
          </a:bodyPr>
          <a:lstStyle/>
          <a:p>
            <a:pPr marL="12700">
              <a:lnSpc>
                <a:spcPct val="100000"/>
              </a:lnSpc>
            </a:pPr>
            <a:r>
              <a:rPr lang="en-US" sz="3600" spc="-45" dirty="0"/>
              <a:t>Work </a:t>
            </a:r>
            <a:r>
              <a:rPr lang="en-US" sz="3600" spc="-5" dirty="0"/>
              <a:t>Experience Activities &amp; Provisions Cont. </a:t>
            </a:r>
            <a:endParaRPr sz="3600" dirty="0"/>
          </a:p>
        </p:txBody>
      </p:sp>
      <p:sp>
        <p:nvSpPr>
          <p:cNvPr id="10" name="object 10"/>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21</a:t>
            </a:r>
            <a:endParaRPr sz="1000">
              <a:latin typeface="Calibri"/>
              <a:cs typeface="Calibri"/>
            </a:endParaRPr>
          </a:p>
        </p:txBody>
      </p:sp>
      <p:sp>
        <p:nvSpPr>
          <p:cNvPr id="8" name="object 8"/>
          <p:cNvSpPr txBox="1"/>
          <p:nvPr/>
        </p:nvSpPr>
        <p:spPr>
          <a:xfrm>
            <a:off x="78739" y="1345475"/>
            <a:ext cx="8960758" cy="4951164"/>
          </a:xfrm>
          <a:prstGeom prst="rect">
            <a:avLst/>
          </a:prstGeom>
        </p:spPr>
        <p:txBody>
          <a:bodyPr vert="horz" wrap="square" lIns="0" tIns="0" rIns="0" bIns="0" rtlCol="0">
            <a:spAutoFit/>
          </a:bodyPr>
          <a:lstStyle/>
          <a:p>
            <a:pPr marL="190500" marR="0" algn="just">
              <a:spcBef>
                <a:spcPts val="300"/>
              </a:spcBef>
              <a:spcAft>
                <a:spcPts val="0"/>
              </a:spcAft>
            </a:pPr>
            <a:r>
              <a:rPr lang="en-US" sz="1700" b="1" dirty="0">
                <a:solidFill>
                  <a:srgbClr val="152D49"/>
                </a:solidFill>
                <a:effectLst/>
                <a:latin typeface="Calibri" panose="020F0502020204030204" pitchFamily="34" charset="0"/>
                <a:ea typeface="Calibri" panose="020F0502020204030204" pitchFamily="34" charset="0"/>
              </a:rPr>
              <a:t>Stipend payments:</a:t>
            </a:r>
            <a:r>
              <a:rPr lang="en-US" sz="1700" dirty="0">
                <a:solidFill>
                  <a:srgbClr val="152D49"/>
                </a:solidFill>
                <a:effectLst/>
                <a:latin typeface="Calibri" panose="020F0502020204030204" pitchFamily="34" charset="0"/>
                <a:ea typeface="Calibri" panose="020F0502020204030204" pitchFamily="34" charset="0"/>
              </a:rPr>
              <a:t> The MMVWB will require stipend payments to youth participants at a rate of $15.00 per hour (current Mass minimum wage) for </a:t>
            </a:r>
            <a:r>
              <a:rPr lang="en-US" sz="1700" b="1" dirty="0">
                <a:solidFill>
                  <a:srgbClr val="152D49"/>
                </a:solidFill>
                <a:effectLst/>
                <a:latin typeface="Calibri" panose="020F0502020204030204" pitchFamily="34" charset="0"/>
                <a:ea typeface="Calibri" panose="020F0502020204030204" pitchFamily="34" charset="0"/>
              </a:rPr>
              <a:t>in-person</a:t>
            </a:r>
            <a:r>
              <a:rPr lang="en-US" sz="1700" dirty="0">
                <a:solidFill>
                  <a:srgbClr val="152D49"/>
                </a:solidFill>
                <a:effectLst/>
                <a:latin typeface="Calibri" panose="020F0502020204030204" pitchFamily="34" charset="0"/>
                <a:ea typeface="Calibri" panose="020F0502020204030204" pitchFamily="34" charset="0"/>
              </a:rPr>
              <a:t> classroom participation and program activities. These stipends will be paid by the MMVWB/City of Lawrence, but the prospective bidder should include these costs in their budget.</a:t>
            </a:r>
          </a:p>
          <a:p>
            <a:pPr marL="190500" marR="0" algn="just">
              <a:spcBef>
                <a:spcPts val="300"/>
              </a:spcBef>
              <a:spcAft>
                <a:spcPts val="0"/>
              </a:spcAft>
            </a:pPr>
            <a:endParaRPr lang="en-US" sz="1700" dirty="0">
              <a:solidFill>
                <a:srgbClr val="152D49"/>
              </a:solidFill>
              <a:latin typeface="Calibri" panose="020F0502020204030204" pitchFamily="34" charset="0"/>
              <a:ea typeface="Calibri" panose="020F0502020204030204" pitchFamily="34" charset="0"/>
            </a:endParaRPr>
          </a:p>
          <a:p>
            <a:pPr marL="190500" marR="0" algn="just">
              <a:spcBef>
                <a:spcPts val="300"/>
              </a:spcBef>
              <a:spcAft>
                <a:spcPts val="0"/>
              </a:spcAft>
            </a:pPr>
            <a:r>
              <a:rPr lang="en-US" sz="1700" b="1" dirty="0">
                <a:solidFill>
                  <a:srgbClr val="152D49"/>
                </a:solidFill>
                <a:effectLst/>
                <a:latin typeface="Calibri" panose="020F0502020204030204" pitchFamily="34" charset="0"/>
                <a:ea typeface="Calibri" panose="020F0502020204030204" pitchFamily="34" charset="0"/>
              </a:rPr>
              <a:t>Youth Work Experience can include the following paid/unpaid </a:t>
            </a:r>
            <a:r>
              <a:rPr lang="en-US" sz="1700" b="1" spc="-10" dirty="0">
                <a:solidFill>
                  <a:srgbClr val="152D49"/>
                </a:solidFill>
                <a:effectLst/>
                <a:latin typeface="Calibri" panose="020F0502020204030204" pitchFamily="34" charset="0"/>
                <a:ea typeface="Calibri" panose="020F0502020204030204" pitchFamily="34" charset="0"/>
              </a:rPr>
              <a:t>activities:</a:t>
            </a:r>
            <a:endParaRPr lang="en-US" sz="1700" b="1" dirty="0">
              <a:solidFill>
                <a:srgbClr val="152D49"/>
              </a:solidFill>
              <a:effectLst/>
              <a:latin typeface="Calibri" panose="020F0502020204030204" pitchFamily="34" charset="0"/>
              <a:ea typeface="Calibri" panose="020F0502020204030204" pitchFamily="34" charset="0"/>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Wages/stipends paid to youth in the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Incentive payments directly tied to the completion of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Employability skill/job readiness training to prepare youth for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Participant work experience orientation sessions;</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6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Classroom training or the required academic component directly related to the work experience; </a:t>
            </a:r>
            <a:endParaRPr lang="en-US" sz="16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Orientations for employers</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Staff time working to identify and develop a work experience opportunity, including staff time spent work with employers to identify and develop the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Staff time working with employers to ensure a successful work experience, including staff time spent managing the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569913" marR="0" lvl="0" indent="-225425">
              <a:lnSpc>
                <a:spcPct val="102000"/>
              </a:lnSpc>
              <a:spcBef>
                <a:spcPts val="0"/>
              </a:spcBef>
              <a:spcAft>
                <a:spcPts val="0"/>
              </a:spcAft>
              <a:buSzPts val="1200"/>
              <a:buFont typeface="Wingdings" panose="05000000000000000000" pitchFamily="2" charset="2"/>
              <a:buChar char=""/>
            </a:pPr>
            <a:r>
              <a:rPr lang="en-US" sz="1700" dirty="0">
                <a:solidFill>
                  <a:srgbClr val="152D49"/>
                </a:solidFill>
                <a:effectLst/>
                <a:latin typeface="Calibri" panose="020F0502020204030204" pitchFamily="34" charset="0"/>
                <a:ea typeface="Wingdings" panose="05000000000000000000" pitchFamily="2" charset="2"/>
                <a:cs typeface="Calibri" panose="020F0502020204030204" pitchFamily="34" charset="0"/>
              </a:rPr>
              <a:t>Staff time spent evaluating the work experience; </a:t>
            </a:r>
            <a:endParaRPr lang="en-US" sz="1700" dirty="0">
              <a:solidFill>
                <a:srgbClr val="152D49"/>
              </a:solidFill>
              <a:effectLst/>
              <a:latin typeface="Calibri" panose="020F0502020204030204" pitchFamily="34" charset="0"/>
              <a:ea typeface="Wingdings" panose="05000000000000000000" pitchFamily="2" charset="2"/>
              <a:cs typeface="Wingdings" panose="05000000000000000000" pitchFamily="2" charset="2"/>
            </a:endParaRPr>
          </a:p>
          <a:p>
            <a:pPr marL="298450" marR="5080" indent="-285750">
              <a:lnSpc>
                <a:spcPts val="3030"/>
              </a:lnSpc>
              <a:buClr>
                <a:srgbClr val="405B76"/>
              </a:buClr>
              <a:buFont typeface="Arial"/>
              <a:buChar char="•"/>
              <a:tabLst>
                <a:tab pos="299085" algn="l"/>
                <a:tab pos="299720" algn="l"/>
              </a:tabLst>
            </a:pPr>
            <a:endParaRPr lang="en-US" sz="2800" dirty="0">
              <a:latin typeface="Calibri"/>
              <a:cs typeface="Calibri"/>
            </a:endParaRPr>
          </a:p>
        </p:txBody>
      </p:sp>
    </p:spTree>
    <p:extLst>
      <p:ext uri="{BB962C8B-B14F-4D97-AF65-F5344CB8AC3E}">
        <p14:creationId xmlns:p14="http://schemas.microsoft.com/office/powerpoint/2010/main" val="5810654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78739" y="295847"/>
            <a:ext cx="8956260" cy="553998"/>
          </a:xfrm>
          <a:prstGeom prst="rect">
            <a:avLst/>
          </a:prstGeom>
        </p:spPr>
        <p:txBody>
          <a:bodyPr vert="horz" wrap="square" lIns="0" tIns="0" rIns="0" bIns="0" rtlCol="0">
            <a:spAutoFit/>
          </a:bodyPr>
          <a:lstStyle/>
          <a:p>
            <a:pPr marL="12700">
              <a:lnSpc>
                <a:spcPct val="100000"/>
              </a:lnSpc>
            </a:pPr>
            <a:r>
              <a:rPr sz="3600" spc="-20" dirty="0"/>
              <a:t>WIOA </a:t>
            </a:r>
            <a:r>
              <a:rPr lang="en-US" sz="3600" spc="-20" dirty="0"/>
              <a:t>Youth </a:t>
            </a:r>
            <a:r>
              <a:rPr sz="3600" spc="-20" dirty="0"/>
              <a:t>Performance</a:t>
            </a:r>
            <a:r>
              <a:rPr sz="3600" spc="-10" dirty="0"/>
              <a:t> </a:t>
            </a:r>
            <a:r>
              <a:rPr lang="en-US" sz="3600" spc="-10" dirty="0"/>
              <a:t>Measures/ </a:t>
            </a:r>
            <a:r>
              <a:rPr sz="3600" spc="-20" dirty="0"/>
              <a:t>Indicators</a:t>
            </a:r>
            <a:endParaRPr sz="3600"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24</a:t>
            </a:fld>
            <a:endParaRPr spc="-5" dirty="0"/>
          </a:p>
        </p:txBody>
      </p:sp>
      <p:graphicFrame>
        <p:nvGraphicFramePr>
          <p:cNvPr id="12" name="Table 11">
            <a:extLst>
              <a:ext uri="{FF2B5EF4-FFF2-40B4-BE49-F238E27FC236}">
                <a16:creationId xmlns:a16="http://schemas.microsoft.com/office/drawing/2014/main" id="{B4F1565B-628F-6934-B99C-37865930AC69}"/>
              </a:ext>
            </a:extLst>
          </p:cNvPr>
          <p:cNvGraphicFramePr>
            <a:graphicFrameLocks noGrp="1"/>
          </p:cNvGraphicFramePr>
          <p:nvPr>
            <p:extLst>
              <p:ext uri="{D42A27DB-BD31-4B8C-83A1-F6EECF244321}">
                <p14:modId xmlns:p14="http://schemas.microsoft.com/office/powerpoint/2010/main" val="4189752100"/>
              </p:ext>
            </p:extLst>
          </p:nvPr>
        </p:nvGraphicFramePr>
        <p:xfrm>
          <a:off x="829621" y="1283797"/>
          <a:ext cx="3481987" cy="4854347"/>
        </p:xfrm>
        <a:graphic>
          <a:graphicData uri="http://schemas.openxmlformats.org/drawingml/2006/table">
            <a:tbl>
              <a:tblPr firstRow="1" firstCol="1" lastRow="1" lastCol="1" bandRow="1" bandCol="1">
                <a:tableStyleId>{5C22544A-7EE6-4342-B048-85BDC9FD1C3A}</a:tableStyleId>
              </a:tblPr>
              <a:tblGrid>
                <a:gridCol w="3481987">
                  <a:extLst>
                    <a:ext uri="{9D8B030D-6E8A-4147-A177-3AD203B41FA5}">
                      <a16:colId xmlns:a16="http://schemas.microsoft.com/office/drawing/2014/main" val="180252541"/>
                    </a:ext>
                  </a:extLst>
                </a:gridCol>
              </a:tblGrid>
              <a:tr h="199559">
                <a:tc>
                  <a:txBody>
                    <a:bodyPr/>
                    <a:lstStyle/>
                    <a:p>
                      <a:pPr marL="67945" marR="0" algn="just">
                        <a:spcBef>
                          <a:spcPts val="300"/>
                        </a:spcBef>
                        <a:spcAft>
                          <a:spcPts val="0"/>
                        </a:spcAft>
                      </a:pPr>
                      <a:r>
                        <a:rPr lang="en-US" sz="1200">
                          <a:solidFill>
                            <a:srgbClr val="152D49"/>
                          </a:solidFill>
                          <a:effectLst/>
                          <a:highlight>
                            <a:srgbClr val="C2D69B"/>
                          </a:highlight>
                        </a:rPr>
                        <a:t>MEASURABLE</a:t>
                      </a:r>
                      <a:r>
                        <a:rPr lang="en-US" sz="1200" spc="-30">
                          <a:solidFill>
                            <a:srgbClr val="152D49"/>
                          </a:solidFill>
                          <a:effectLst/>
                          <a:highlight>
                            <a:srgbClr val="C2D69B"/>
                          </a:highlight>
                        </a:rPr>
                        <a:t> </a:t>
                      </a:r>
                      <a:r>
                        <a:rPr lang="en-US" sz="1200">
                          <a:solidFill>
                            <a:srgbClr val="152D49"/>
                          </a:solidFill>
                          <a:effectLst/>
                          <a:highlight>
                            <a:srgbClr val="C2D69B"/>
                          </a:highlight>
                        </a:rPr>
                        <a:t>OUTCOME</a:t>
                      </a:r>
                      <a:r>
                        <a:rPr lang="en-US" sz="1200" spc="-25">
                          <a:solidFill>
                            <a:srgbClr val="152D49"/>
                          </a:solidFill>
                          <a:effectLst/>
                          <a:highlight>
                            <a:srgbClr val="C2D69B"/>
                          </a:highlight>
                        </a:rPr>
                        <a:t> </a:t>
                      </a:r>
                      <a:r>
                        <a:rPr lang="en-US" sz="1000">
                          <a:solidFill>
                            <a:srgbClr val="152D49"/>
                          </a:solidFill>
                          <a:effectLst/>
                          <a:highlight>
                            <a:srgbClr val="C2D69B"/>
                          </a:highlight>
                        </a:rPr>
                        <a:t>(exited</a:t>
                      </a:r>
                      <a:r>
                        <a:rPr lang="en-US" sz="1000" spc="-25">
                          <a:solidFill>
                            <a:srgbClr val="152D49"/>
                          </a:solidFill>
                          <a:effectLst/>
                          <a:highlight>
                            <a:srgbClr val="C2D69B"/>
                          </a:highlight>
                        </a:rPr>
                        <a:t> </a:t>
                      </a:r>
                      <a:r>
                        <a:rPr lang="en-US" sz="1000" spc="-10">
                          <a:solidFill>
                            <a:srgbClr val="152D49"/>
                          </a:solidFill>
                          <a:effectLst/>
                          <a:highlight>
                            <a:srgbClr val="C2D69B"/>
                          </a:highlight>
                        </a:rPr>
                        <a:t>participants)</a:t>
                      </a:r>
                      <a:endParaRPr lang="en-US" sz="1100">
                        <a:solidFill>
                          <a:srgbClr val="152D49"/>
                        </a:solidFill>
                        <a:effectLst/>
                        <a:highlight>
                          <a:srgbClr val="C2D69B"/>
                        </a:highligh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82715395"/>
                  </a:ext>
                </a:extLst>
              </a:tr>
              <a:tr h="401852">
                <a:tc>
                  <a:txBody>
                    <a:bodyPr/>
                    <a:lstStyle/>
                    <a:p>
                      <a:pPr marL="67945" marR="0" algn="just">
                        <a:spcBef>
                          <a:spcPts val="300"/>
                        </a:spcBef>
                        <a:spcAft>
                          <a:spcPts val="0"/>
                        </a:spcAft>
                      </a:pPr>
                      <a:r>
                        <a:rPr lang="en-US" sz="1100">
                          <a:solidFill>
                            <a:srgbClr val="152D49"/>
                          </a:solidFill>
                          <a:effectLst/>
                        </a:rPr>
                        <a:t>Placement</a:t>
                      </a:r>
                      <a:r>
                        <a:rPr lang="en-US" sz="1100" spc="-20">
                          <a:solidFill>
                            <a:srgbClr val="152D49"/>
                          </a:solidFill>
                          <a:effectLst/>
                        </a:rPr>
                        <a:t> </a:t>
                      </a:r>
                      <a:r>
                        <a:rPr lang="en-US" sz="1100">
                          <a:solidFill>
                            <a:srgbClr val="152D49"/>
                          </a:solidFill>
                          <a:effectLst/>
                        </a:rPr>
                        <a:t>in</a:t>
                      </a:r>
                      <a:r>
                        <a:rPr lang="en-US" sz="1100" spc="-20">
                          <a:solidFill>
                            <a:srgbClr val="152D49"/>
                          </a:solidFill>
                          <a:effectLst/>
                        </a:rPr>
                        <a:t> </a:t>
                      </a:r>
                      <a:r>
                        <a:rPr lang="en-US" sz="1100" spc="-10">
                          <a:solidFill>
                            <a:srgbClr val="152D49"/>
                          </a:solidFill>
                          <a:effectLst/>
                        </a:rPr>
                        <a:t>Employment/Education/Military</a:t>
                      </a:r>
                      <a:endParaRPr lang="en-US" sz="1100">
                        <a:solidFill>
                          <a:srgbClr val="152D49"/>
                        </a:solidFill>
                        <a:effectLst/>
                      </a:endParaRPr>
                    </a:p>
                    <a:p>
                      <a:pPr marL="67945" marR="0" algn="just">
                        <a:spcBef>
                          <a:spcPts val="300"/>
                        </a:spcBef>
                        <a:spcAft>
                          <a:spcPts val="0"/>
                        </a:spcAft>
                      </a:pPr>
                      <a:r>
                        <a:rPr lang="en-US" sz="1100">
                          <a:solidFill>
                            <a:srgbClr val="152D49"/>
                          </a:solidFill>
                          <a:effectLst/>
                        </a:rPr>
                        <a:t>2</a:t>
                      </a:r>
                      <a:r>
                        <a:rPr lang="en-US" sz="1100" baseline="30000">
                          <a:solidFill>
                            <a:srgbClr val="152D49"/>
                          </a:solidFill>
                          <a:effectLst/>
                        </a:rPr>
                        <a:t>nd</a:t>
                      </a:r>
                      <a:r>
                        <a:rPr lang="en-US" sz="1100" spc="-15">
                          <a:solidFill>
                            <a:srgbClr val="152D49"/>
                          </a:solidFill>
                          <a:effectLst/>
                        </a:rPr>
                        <a:t> </a:t>
                      </a:r>
                      <a:r>
                        <a:rPr lang="en-US" sz="1100">
                          <a:solidFill>
                            <a:srgbClr val="152D49"/>
                          </a:solidFill>
                          <a:effectLst/>
                        </a:rPr>
                        <a:t>Quarter</a:t>
                      </a:r>
                      <a:r>
                        <a:rPr lang="en-US" sz="1100" spc="-10">
                          <a:solidFill>
                            <a:srgbClr val="152D49"/>
                          </a:solidFill>
                          <a:effectLst/>
                        </a:rPr>
                        <a:t> </a:t>
                      </a:r>
                      <a:r>
                        <a:rPr lang="en-US" sz="1100">
                          <a:solidFill>
                            <a:srgbClr val="152D49"/>
                          </a:solidFill>
                          <a:effectLst/>
                        </a:rPr>
                        <a:t>After</a:t>
                      </a:r>
                      <a:r>
                        <a:rPr lang="en-US" sz="1100" spc="-20">
                          <a:solidFill>
                            <a:srgbClr val="152D49"/>
                          </a:solidFill>
                          <a:effectLst/>
                        </a:rPr>
                        <a:t> Exit</a:t>
                      </a:r>
                      <a:endParaRPr lang="en-US" sz="110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137362976"/>
                  </a:ext>
                </a:extLst>
              </a:tr>
              <a:tr h="401852">
                <a:tc>
                  <a:txBody>
                    <a:bodyPr/>
                    <a:lstStyle/>
                    <a:p>
                      <a:pPr marL="67945" marR="0" algn="just">
                        <a:spcBef>
                          <a:spcPts val="300"/>
                        </a:spcBef>
                        <a:spcAft>
                          <a:spcPts val="0"/>
                        </a:spcAft>
                      </a:pPr>
                      <a:r>
                        <a:rPr lang="en-US" sz="1100">
                          <a:solidFill>
                            <a:srgbClr val="152D49"/>
                          </a:solidFill>
                          <a:effectLst/>
                        </a:rPr>
                        <a:t>Placement</a:t>
                      </a:r>
                      <a:r>
                        <a:rPr lang="en-US" sz="1100" spc="-35">
                          <a:solidFill>
                            <a:srgbClr val="152D49"/>
                          </a:solidFill>
                          <a:effectLst/>
                        </a:rPr>
                        <a:t> </a:t>
                      </a:r>
                      <a:r>
                        <a:rPr lang="en-US" sz="1100">
                          <a:solidFill>
                            <a:srgbClr val="152D49"/>
                          </a:solidFill>
                          <a:effectLst/>
                        </a:rPr>
                        <a:t>in</a:t>
                      </a:r>
                      <a:r>
                        <a:rPr lang="en-US" sz="1100" spc="-25">
                          <a:solidFill>
                            <a:srgbClr val="152D49"/>
                          </a:solidFill>
                          <a:effectLst/>
                        </a:rPr>
                        <a:t> </a:t>
                      </a:r>
                      <a:r>
                        <a:rPr lang="en-US" sz="1100" spc="-10">
                          <a:solidFill>
                            <a:srgbClr val="152D49"/>
                          </a:solidFill>
                          <a:effectLst/>
                        </a:rPr>
                        <a:t>Employment/Education/Military</a:t>
                      </a:r>
                      <a:endParaRPr lang="en-US" sz="1100">
                        <a:solidFill>
                          <a:srgbClr val="152D49"/>
                        </a:solidFill>
                        <a:effectLst/>
                      </a:endParaRPr>
                    </a:p>
                    <a:p>
                      <a:pPr marL="67945" marR="0" algn="just">
                        <a:spcBef>
                          <a:spcPts val="300"/>
                        </a:spcBef>
                        <a:spcAft>
                          <a:spcPts val="0"/>
                        </a:spcAft>
                      </a:pPr>
                      <a:r>
                        <a:rPr lang="en-US" sz="1100">
                          <a:solidFill>
                            <a:srgbClr val="152D49"/>
                          </a:solidFill>
                          <a:effectLst/>
                        </a:rPr>
                        <a:t>4</a:t>
                      </a:r>
                      <a:r>
                        <a:rPr lang="en-US" sz="1100" baseline="30000">
                          <a:solidFill>
                            <a:srgbClr val="152D49"/>
                          </a:solidFill>
                          <a:effectLst/>
                        </a:rPr>
                        <a:t>th</a:t>
                      </a:r>
                      <a:r>
                        <a:rPr lang="en-US" sz="1100" spc="-20">
                          <a:solidFill>
                            <a:srgbClr val="152D49"/>
                          </a:solidFill>
                          <a:effectLst/>
                        </a:rPr>
                        <a:t> </a:t>
                      </a:r>
                      <a:r>
                        <a:rPr lang="en-US" sz="1100">
                          <a:solidFill>
                            <a:srgbClr val="152D49"/>
                          </a:solidFill>
                          <a:effectLst/>
                        </a:rPr>
                        <a:t>Quarter</a:t>
                      </a:r>
                      <a:r>
                        <a:rPr lang="en-US" sz="1100" spc="-20">
                          <a:solidFill>
                            <a:srgbClr val="152D49"/>
                          </a:solidFill>
                          <a:effectLst/>
                        </a:rPr>
                        <a:t> </a:t>
                      </a:r>
                      <a:r>
                        <a:rPr lang="en-US" sz="1100">
                          <a:solidFill>
                            <a:srgbClr val="152D49"/>
                          </a:solidFill>
                          <a:effectLst/>
                        </a:rPr>
                        <a:t>After</a:t>
                      </a:r>
                      <a:r>
                        <a:rPr lang="en-US" sz="1100" spc="-20">
                          <a:solidFill>
                            <a:srgbClr val="152D49"/>
                          </a:solidFill>
                          <a:effectLst/>
                        </a:rPr>
                        <a:t> Exit</a:t>
                      </a:r>
                      <a:endParaRPr lang="en-US" sz="110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004153064"/>
                  </a:ext>
                </a:extLst>
              </a:tr>
              <a:tr h="366998">
                <a:tc>
                  <a:txBody>
                    <a:bodyPr/>
                    <a:lstStyle/>
                    <a:p>
                      <a:pPr marL="67945" marR="0" algn="just">
                        <a:spcBef>
                          <a:spcPts val="300"/>
                        </a:spcBef>
                        <a:spcAft>
                          <a:spcPts val="0"/>
                        </a:spcAft>
                      </a:pPr>
                      <a:r>
                        <a:rPr lang="en-US" sz="1100">
                          <a:solidFill>
                            <a:srgbClr val="152D49"/>
                          </a:solidFill>
                          <a:effectLst/>
                        </a:rPr>
                        <a:t>Median</a:t>
                      </a:r>
                      <a:r>
                        <a:rPr lang="en-US" sz="1100" spc="-25">
                          <a:solidFill>
                            <a:srgbClr val="152D49"/>
                          </a:solidFill>
                          <a:effectLst/>
                        </a:rPr>
                        <a:t> </a:t>
                      </a:r>
                      <a:r>
                        <a:rPr lang="en-US" sz="1100">
                          <a:solidFill>
                            <a:srgbClr val="152D49"/>
                          </a:solidFill>
                          <a:effectLst/>
                        </a:rPr>
                        <a:t>Earnings</a:t>
                      </a:r>
                      <a:r>
                        <a:rPr lang="en-US" sz="1100" spc="-30">
                          <a:solidFill>
                            <a:srgbClr val="152D49"/>
                          </a:solidFill>
                          <a:effectLst/>
                        </a:rPr>
                        <a:t> </a:t>
                      </a:r>
                      <a:r>
                        <a:rPr lang="en-US" sz="1100">
                          <a:solidFill>
                            <a:srgbClr val="152D49"/>
                          </a:solidFill>
                          <a:effectLst/>
                        </a:rPr>
                        <a:t>2</a:t>
                      </a:r>
                      <a:r>
                        <a:rPr lang="en-US" sz="1100" baseline="30000">
                          <a:solidFill>
                            <a:srgbClr val="152D49"/>
                          </a:solidFill>
                          <a:effectLst/>
                        </a:rPr>
                        <a:t>nd</a:t>
                      </a:r>
                      <a:r>
                        <a:rPr lang="en-US" sz="1100" spc="-15">
                          <a:solidFill>
                            <a:srgbClr val="152D49"/>
                          </a:solidFill>
                          <a:effectLst/>
                        </a:rPr>
                        <a:t> </a:t>
                      </a:r>
                      <a:r>
                        <a:rPr lang="en-US" sz="1100">
                          <a:solidFill>
                            <a:srgbClr val="152D49"/>
                          </a:solidFill>
                          <a:effectLst/>
                        </a:rPr>
                        <a:t>Quarter</a:t>
                      </a:r>
                      <a:r>
                        <a:rPr lang="en-US" sz="1100" spc="-20">
                          <a:solidFill>
                            <a:srgbClr val="152D49"/>
                          </a:solidFill>
                          <a:effectLst/>
                        </a:rPr>
                        <a:t> </a:t>
                      </a:r>
                      <a:r>
                        <a:rPr lang="en-US" sz="1100">
                          <a:solidFill>
                            <a:srgbClr val="152D49"/>
                          </a:solidFill>
                          <a:effectLst/>
                        </a:rPr>
                        <a:t>after</a:t>
                      </a:r>
                      <a:r>
                        <a:rPr lang="en-US" sz="1100" spc="-15">
                          <a:solidFill>
                            <a:srgbClr val="152D49"/>
                          </a:solidFill>
                          <a:effectLst/>
                        </a:rPr>
                        <a:t> </a:t>
                      </a:r>
                      <a:r>
                        <a:rPr lang="en-US" sz="1100" spc="-20">
                          <a:solidFill>
                            <a:srgbClr val="152D49"/>
                          </a:solidFill>
                          <a:effectLst/>
                        </a:rPr>
                        <a:t>exit</a:t>
                      </a:r>
                      <a:endParaRPr lang="en-US" sz="110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49506421"/>
                  </a:ext>
                </a:extLst>
              </a:tr>
              <a:tr h="1101677">
                <a:tc>
                  <a:txBody>
                    <a:bodyPr/>
                    <a:lstStyle/>
                    <a:p>
                      <a:pPr marL="67945" marR="0" algn="just">
                        <a:spcBef>
                          <a:spcPts val="300"/>
                        </a:spcBef>
                        <a:spcAft>
                          <a:spcPts val="0"/>
                        </a:spcAft>
                      </a:pPr>
                      <a:r>
                        <a:rPr lang="en-US" sz="1100" dirty="0">
                          <a:solidFill>
                            <a:srgbClr val="152D49"/>
                          </a:solidFill>
                          <a:effectLst/>
                        </a:rPr>
                        <a:t>Credential</a:t>
                      </a:r>
                      <a:r>
                        <a:rPr lang="en-US" sz="1100" spc="-30" dirty="0">
                          <a:solidFill>
                            <a:srgbClr val="152D49"/>
                          </a:solidFill>
                          <a:effectLst/>
                        </a:rPr>
                        <a:t> </a:t>
                      </a:r>
                      <a:r>
                        <a:rPr lang="en-US" sz="1100" dirty="0">
                          <a:solidFill>
                            <a:srgbClr val="152D49"/>
                          </a:solidFill>
                          <a:effectLst/>
                        </a:rPr>
                        <a:t>Attainment</a:t>
                      </a:r>
                      <a:r>
                        <a:rPr lang="en-US" sz="1100" spc="-15" dirty="0">
                          <a:solidFill>
                            <a:srgbClr val="152D49"/>
                          </a:solidFill>
                          <a:effectLst/>
                        </a:rPr>
                        <a:t> </a:t>
                      </a:r>
                      <a:r>
                        <a:rPr lang="en-US" sz="1100" dirty="0">
                          <a:solidFill>
                            <a:srgbClr val="152D49"/>
                          </a:solidFill>
                          <a:effectLst/>
                        </a:rPr>
                        <a:t>(up</a:t>
                      </a:r>
                      <a:r>
                        <a:rPr lang="en-US" sz="1100" spc="-30" dirty="0">
                          <a:solidFill>
                            <a:srgbClr val="152D49"/>
                          </a:solidFill>
                          <a:effectLst/>
                        </a:rPr>
                        <a:t> </a:t>
                      </a:r>
                      <a:r>
                        <a:rPr lang="en-US" sz="1100" dirty="0">
                          <a:solidFill>
                            <a:srgbClr val="152D49"/>
                          </a:solidFill>
                          <a:effectLst/>
                        </a:rPr>
                        <a:t>to</a:t>
                      </a:r>
                      <a:r>
                        <a:rPr lang="en-US" sz="1100" spc="-20" dirty="0">
                          <a:solidFill>
                            <a:srgbClr val="152D49"/>
                          </a:solidFill>
                          <a:effectLst/>
                        </a:rPr>
                        <a:t> </a:t>
                      </a:r>
                      <a:r>
                        <a:rPr lang="en-US" sz="1100" dirty="0">
                          <a:solidFill>
                            <a:srgbClr val="152D49"/>
                          </a:solidFill>
                          <a:effectLst/>
                        </a:rPr>
                        <a:t>1</a:t>
                      </a:r>
                      <a:r>
                        <a:rPr lang="en-US" sz="1100" spc="-20" dirty="0">
                          <a:solidFill>
                            <a:srgbClr val="152D49"/>
                          </a:solidFill>
                          <a:effectLst/>
                        </a:rPr>
                        <a:t> </a:t>
                      </a:r>
                      <a:r>
                        <a:rPr lang="en-US" sz="1100" dirty="0">
                          <a:solidFill>
                            <a:srgbClr val="152D49"/>
                          </a:solidFill>
                          <a:effectLst/>
                        </a:rPr>
                        <a:t>year</a:t>
                      </a:r>
                      <a:r>
                        <a:rPr lang="en-US" sz="1100" spc="-20" dirty="0">
                          <a:solidFill>
                            <a:srgbClr val="152D49"/>
                          </a:solidFill>
                          <a:effectLst/>
                        </a:rPr>
                        <a:t> </a:t>
                      </a:r>
                      <a:r>
                        <a:rPr lang="en-US" sz="1100" dirty="0">
                          <a:solidFill>
                            <a:srgbClr val="152D49"/>
                          </a:solidFill>
                          <a:effectLst/>
                        </a:rPr>
                        <a:t>after</a:t>
                      </a:r>
                      <a:r>
                        <a:rPr lang="en-US" sz="1100" spc="-20" dirty="0">
                          <a:solidFill>
                            <a:srgbClr val="152D49"/>
                          </a:solidFill>
                          <a:effectLst/>
                        </a:rPr>
                        <a:t> exit)</a:t>
                      </a:r>
                      <a:endParaRPr lang="en-US" sz="11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93194027"/>
                  </a:ext>
                </a:extLst>
              </a:tr>
              <a:tr h="2016779">
                <a:tc>
                  <a:txBody>
                    <a:bodyPr/>
                    <a:lstStyle/>
                    <a:p>
                      <a:pPr marL="67945" marR="0" algn="just">
                        <a:spcBef>
                          <a:spcPts val="300"/>
                        </a:spcBef>
                        <a:spcAft>
                          <a:spcPts val="0"/>
                        </a:spcAft>
                      </a:pPr>
                      <a:r>
                        <a:rPr lang="en-US" sz="1100" dirty="0">
                          <a:solidFill>
                            <a:srgbClr val="152D49"/>
                          </a:solidFill>
                          <a:effectLst/>
                        </a:rPr>
                        <a:t>Measurable</a:t>
                      </a:r>
                      <a:r>
                        <a:rPr lang="en-US" sz="1100" spc="-25" dirty="0">
                          <a:solidFill>
                            <a:srgbClr val="152D49"/>
                          </a:solidFill>
                          <a:effectLst/>
                        </a:rPr>
                        <a:t> </a:t>
                      </a:r>
                      <a:r>
                        <a:rPr lang="en-US" sz="1100" dirty="0">
                          <a:solidFill>
                            <a:srgbClr val="152D49"/>
                          </a:solidFill>
                          <a:effectLst/>
                        </a:rPr>
                        <a:t>Skills</a:t>
                      </a:r>
                      <a:r>
                        <a:rPr lang="en-US" sz="1100" spc="-5" dirty="0">
                          <a:solidFill>
                            <a:srgbClr val="152D49"/>
                          </a:solidFill>
                          <a:effectLst/>
                        </a:rPr>
                        <a:t> </a:t>
                      </a:r>
                      <a:r>
                        <a:rPr lang="en-US" sz="1100" spc="-20" dirty="0">
                          <a:solidFill>
                            <a:srgbClr val="152D49"/>
                          </a:solidFill>
                          <a:effectLst/>
                        </a:rPr>
                        <a:t>Gain</a:t>
                      </a:r>
                      <a:endParaRPr lang="en-US" sz="11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05303351"/>
                  </a:ext>
                </a:extLst>
              </a:tr>
              <a:tr h="365630">
                <a:tc>
                  <a:txBody>
                    <a:bodyPr/>
                    <a:lstStyle/>
                    <a:p>
                      <a:pPr marL="67945" marR="0" algn="just">
                        <a:spcBef>
                          <a:spcPts val="300"/>
                        </a:spcBef>
                        <a:spcAft>
                          <a:spcPts val="0"/>
                        </a:spcAft>
                      </a:pPr>
                      <a:r>
                        <a:rPr lang="en-US" sz="1100" dirty="0">
                          <a:solidFill>
                            <a:srgbClr val="152D49"/>
                          </a:solidFill>
                          <a:effectLst/>
                        </a:rPr>
                        <a:t>Effectiveness</a:t>
                      </a:r>
                      <a:r>
                        <a:rPr lang="en-US" sz="1100" spc="-25" dirty="0">
                          <a:solidFill>
                            <a:srgbClr val="152D49"/>
                          </a:solidFill>
                          <a:effectLst/>
                        </a:rPr>
                        <a:t> </a:t>
                      </a:r>
                      <a:r>
                        <a:rPr lang="en-US" sz="1100" dirty="0">
                          <a:solidFill>
                            <a:srgbClr val="152D49"/>
                          </a:solidFill>
                          <a:effectLst/>
                        </a:rPr>
                        <a:t>in</a:t>
                      </a:r>
                      <a:r>
                        <a:rPr lang="en-US" sz="1100" spc="-25" dirty="0">
                          <a:solidFill>
                            <a:srgbClr val="152D49"/>
                          </a:solidFill>
                          <a:effectLst/>
                        </a:rPr>
                        <a:t> </a:t>
                      </a:r>
                      <a:r>
                        <a:rPr lang="en-US" sz="1100" dirty="0">
                          <a:solidFill>
                            <a:srgbClr val="152D49"/>
                          </a:solidFill>
                          <a:effectLst/>
                        </a:rPr>
                        <a:t>Serving</a:t>
                      </a:r>
                      <a:r>
                        <a:rPr lang="en-US" sz="1100" spc="-25" dirty="0">
                          <a:solidFill>
                            <a:srgbClr val="152D49"/>
                          </a:solidFill>
                          <a:effectLst/>
                        </a:rPr>
                        <a:t> </a:t>
                      </a:r>
                      <a:r>
                        <a:rPr lang="en-US" sz="1100" spc="-10" dirty="0">
                          <a:solidFill>
                            <a:srgbClr val="152D49"/>
                          </a:solidFill>
                          <a:effectLst/>
                        </a:rPr>
                        <a:t>Employers</a:t>
                      </a:r>
                      <a:endParaRPr lang="en-US" sz="11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551771384"/>
                  </a:ext>
                </a:extLst>
              </a:tr>
            </a:tbl>
          </a:graphicData>
        </a:graphic>
      </p:graphicFrame>
      <p:graphicFrame>
        <p:nvGraphicFramePr>
          <p:cNvPr id="13" name="Table 12">
            <a:extLst>
              <a:ext uri="{FF2B5EF4-FFF2-40B4-BE49-F238E27FC236}">
                <a16:creationId xmlns:a16="http://schemas.microsoft.com/office/drawing/2014/main" id="{7945D5D7-5057-8EB2-F97F-C3447A2C026C}"/>
              </a:ext>
            </a:extLst>
          </p:cNvPr>
          <p:cNvGraphicFramePr>
            <a:graphicFrameLocks noGrp="1"/>
          </p:cNvGraphicFramePr>
          <p:nvPr>
            <p:extLst>
              <p:ext uri="{D42A27DB-BD31-4B8C-83A1-F6EECF244321}">
                <p14:modId xmlns:p14="http://schemas.microsoft.com/office/powerpoint/2010/main" val="14522048"/>
              </p:ext>
            </p:extLst>
          </p:nvPr>
        </p:nvGraphicFramePr>
        <p:xfrm>
          <a:off x="4311607" y="1361724"/>
          <a:ext cx="4178385" cy="4693905"/>
        </p:xfrm>
        <a:graphic>
          <a:graphicData uri="http://schemas.openxmlformats.org/drawingml/2006/table">
            <a:tbl>
              <a:tblPr firstRow="1" firstCol="1" lastRow="1" lastCol="1" bandRow="1" bandCol="1">
                <a:tableStyleId>{5C22544A-7EE6-4342-B048-85BDC9FD1C3A}</a:tableStyleId>
              </a:tblPr>
              <a:tblGrid>
                <a:gridCol w="4178385">
                  <a:extLst>
                    <a:ext uri="{9D8B030D-6E8A-4147-A177-3AD203B41FA5}">
                      <a16:colId xmlns:a16="http://schemas.microsoft.com/office/drawing/2014/main" val="3759164788"/>
                    </a:ext>
                  </a:extLst>
                </a:gridCol>
              </a:tblGrid>
              <a:tr h="140072">
                <a:tc>
                  <a:txBody>
                    <a:bodyPr/>
                    <a:lstStyle/>
                    <a:p>
                      <a:pPr marL="67945" marR="0" algn="ctr">
                        <a:spcBef>
                          <a:spcPts val="300"/>
                        </a:spcBef>
                        <a:spcAft>
                          <a:spcPts val="0"/>
                        </a:spcAft>
                      </a:pPr>
                      <a:r>
                        <a:rPr lang="en-US" sz="900">
                          <a:solidFill>
                            <a:srgbClr val="152D49"/>
                          </a:solidFill>
                          <a:effectLst/>
                          <a:highlight>
                            <a:srgbClr val="C2D69B"/>
                          </a:highlight>
                        </a:rPr>
                        <a:t>OUTCOME</a:t>
                      </a:r>
                      <a:r>
                        <a:rPr lang="en-US" sz="900" spc="-20">
                          <a:solidFill>
                            <a:srgbClr val="152D49"/>
                          </a:solidFill>
                          <a:effectLst/>
                          <a:highlight>
                            <a:srgbClr val="C2D69B"/>
                          </a:highlight>
                        </a:rPr>
                        <a:t> </a:t>
                      </a:r>
                      <a:r>
                        <a:rPr lang="en-US" sz="900" spc="-10">
                          <a:solidFill>
                            <a:srgbClr val="152D49"/>
                          </a:solidFill>
                          <a:effectLst/>
                          <a:highlight>
                            <a:srgbClr val="C2D69B"/>
                          </a:highlight>
                        </a:rPr>
                        <a:t>DESCRIPTION</a:t>
                      </a:r>
                      <a:endParaRPr lang="en-US" sz="800">
                        <a:solidFill>
                          <a:srgbClr val="152D49"/>
                        </a:solidFill>
                        <a:effectLst/>
                        <a:highlight>
                          <a:srgbClr val="C2D69B"/>
                        </a:highligh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786534322"/>
                  </a:ext>
                </a:extLst>
              </a:tr>
              <a:tr h="393616">
                <a:tc>
                  <a:txBody>
                    <a:bodyPr/>
                    <a:lstStyle/>
                    <a:p>
                      <a:pPr marL="67945" marR="0">
                        <a:spcBef>
                          <a:spcPts val="300"/>
                        </a:spcBef>
                        <a:spcAft>
                          <a:spcPts val="0"/>
                        </a:spcAft>
                      </a:pPr>
                      <a:r>
                        <a:rPr lang="en-US" sz="800">
                          <a:solidFill>
                            <a:srgbClr val="152D49"/>
                          </a:solidFill>
                          <a:effectLst/>
                        </a:rPr>
                        <a:t>%</a:t>
                      </a:r>
                      <a:r>
                        <a:rPr lang="en-US" sz="800" spc="-20">
                          <a:solidFill>
                            <a:srgbClr val="152D49"/>
                          </a:solidFill>
                          <a:effectLst/>
                        </a:rPr>
                        <a:t> </a:t>
                      </a:r>
                      <a:r>
                        <a:rPr lang="en-US" sz="800">
                          <a:solidFill>
                            <a:srgbClr val="152D49"/>
                          </a:solidFill>
                          <a:effectLst/>
                        </a:rPr>
                        <a:t>of</a:t>
                      </a:r>
                      <a:r>
                        <a:rPr lang="en-US" sz="800" spc="-20">
                          <a:solidFill>
                            <a:srgbClr val="152D49"/>
                          </a:solidFill>
                          <a:effectLst/>
                        </a:rPr>
                        <a:t> </a:t>
                      </a:r>
                      <a:r>
                        <a:rPr lang="en-US" sz="800">
                          <a:solidFill>
                            <a:srgbClr val="152D49"/>
                          </a:solidFill>
                          <a:effectLst/>
                        </a:rPr>
                        <a:t>all</a:t>
                      </a:r>
                      <a:r>
                        <a:rPr lang="en-US" sz="800" spc="-15">
                          <a:solidFill>
                            <a:srgbClr val="152D49"/>
                          </a:solidFill>
                          <a:effectLst/>
                        </a:rPr>
                        <a:t> </a:t>
                      </a:r>
                      <a:r>
                        <a:rPr lang="en-US" sz="800">
                          <a:solidFill>
                            <a:srgbClr val="152D49"/>
                          </a:solidFill>
                          <a:effectLst/>
                        </a:rPr>
                        <a:t>exited</a:t>
                      </a:r>
                      <a:r>
                        <a:rPr lang="en-US" sz="800" spc="-30">
                          <a:solidFill>
                            <a:srgbClr val="152D49"/>
                          </a:solidFill>
                          <a:effectLst/>
                        </a:rPr>
                        <a:t> </a:t>
                      </a:r>
                      <a:r>
                        <a:rPr lang="en-US" sz="800">
                          <a:solidFill>
                            <a:srgbClr val="152D49"/>
                          </a:solidFill>
                          <a:effectLst/>
                        </a:rPr>
                        <a:t>youth</a:t>
                      </a:r>
                      <a:r>
                        <a:rPr lang="en-US" sz="800" spc="-10">
                          <a:solidFill>
                            <a:srgbClr val="152D49"/>
                          </a:solidFill>
                          <a:effectLst/>
                        </a:rPr>
                        <a:t> </a:t>
                      </a:r>
                      <a:r>
                        <a:rPr lang="en-US" sz="800">
                          <a:solidFill>
                            <a:srgbClr val="152D49"/>
                          </a:solidFill>
                          <a:effectLst/>
                        </a:rPr>
                        <a:t>participants</a:t>
                      </a:r>
                      <a:r>
                        <a:rPr lang="en-US" sz="800" spc="-5">
                          <a:solidFill>
                            <a:srgbClr val="152D49"/>
                          </a:solidFill>
                          <a:effectLst/>
                        </a:rPr>
                        <a:t> </a:t>
                      </a:r>
                      <a:r>
                        <a:rPr lang="en-US" sz="800">
                          <a:solidFill>
                            <a:srgbClr val="152D49"/>
                          </a:solidFill>
                          <a:effectLst/>
                        </a:rPr>
                        <a:t>who</a:t>
                      </a:r>
                      <a:r>
                        <a:rPr lang="en-US" sz="800" spc="-20">
                          <a:solidFill>
                            <a:srgbClr val="152D49"/>
                          </a:solidFill>
                          <a:effectLst/>
                        </a:rPr>
                        <a:t> </a:t>
                      </a:r>
                      <a:r>
                        <a:rPr lang="en-US" sz="800">
                          <a:solidFill>
                            <a:srgbClr val="152D49"/>
                          </a:solidFill>
                          <a:effectLst/>
                        </a:rPr>
                        <a:t>are</a:t>
                      </a:r>
                      <a:r>
                        <a:rPr lang="en-US" sz="800" spc="-10">
                          <a:solidFill>
                            <a:srgbClr val="152D49"/>
                          </a:solidFill>
                          <a:effectLst/>
                        </a:rPr>
                        <a:t> </a:t>
                      </a:r>
                      <a:r>
                        <a:rPr lang="en-US" sz="800">
                          <a:solidFill>
                            <a:srgbClr val="152D49"/>
                          </a:solidFill>
                          <a:effectLst/>
                        </a:rPr>
                        <a:t>in</a:t>
                      </a:r>
                      <a:r>
                        <a:rPr lang="en-US" sz="800" spc="-25">
                          <a:solidFill>
                            <a:srgbClr val="152D49"/>
                          </a:solidFill>
                          <a:effectLst/>
                        </a:rPr>
                        <a:t> </a:t>
                      </a:r>
                      <a:r>
                        <a:rPr lang="en-US" sz="800">
                          <a:solidFill>
                            <a:srgbClr val="152D49"/>
                          </a:solidFill>
                          <a:effectLst/>
                        </a:rPr>
                        <a:t>in</a:t>
                      </a:r>
                      <a:r>
                        <a:rPr lang="en-US" sz="800" spc="-20">
                          <a:solidFill>
                            <a:srgbClr val="152D49"/>
                          </a:solidFill>
                          <a:effectLst/>
                        </a:rPr>
                        <a:t> </a:t>
                      </a:r>
                      <a:r>
                        <a:rPr lang="en-US" sz="800">
                          <a:solidFill>
                            <a:srgbClr val="152D49"/>
                          </a:solidFill>
                          <a:effectLst/>
                        </a:rPr>
                        <a:t>post-secondary</a:t>
                      </a:r>
                      <a:r>
                        <a:rPr lang="en-US" sz="800" spc="-20">
                          <a:solidFill>
                            <a:srgbClr val="152D49"/>
                          </a:solidFill>
                          <a:effectLst/>
                        </a:rPr>
                        <a:t> </a:t>
                      </a:r>
                      <a:r>
                        <a:rPr lang="en-US" sz="800" spc="-10">
                          <a:solidFill>
                            <a:srgbClr val="152D49"/>
                          </a:solidFill>
                          <a:effectLst/>
                        </a:rPr>
                        <a:t>education </a:t>
                      </a:r>
                      <a:r>
                        <a:rPr lang="en-US" sz="800">
                          <a:solidFill>
                            <a:srgbClr val="152D49"/>
                          </a:solidFill>
                          <a:effectLst/>
                        </a:rPr>
                        <a:t>or</a:t>
                      </a:r>
                      <a:r>
                        <a:rPr lang="en-US" sz="800" spc="-25">
                          <a:solidFill>
                            <a:srgbClr val="152D49"/>
                          </a:solidFill>
                          <a:effectLst/>
                        </a:rPr>
                        <a:t> </a:t>
                      </a:r>
                      <a:r>
                        <a:rPr lang="en-US" sz="800">
                          <a:solidFill>
                            <a:srgbClr val="152D49"/>
                          </a:solidFill>
                          <a:effectLst/>
                        </a:rPr>
                        <a:t>training</a:t>
                      </a:r>
                      <a:r>
                        <a:rPr lang="en-US" sz="800" spc="-25">
                          <a:solidFill>
                            <a:srgbClr val="152D49"/>
                          </a:solidFill>
                          <a:effectLst/>
                        </a:rPr>
                        <a:t> </a:t>
                      </a:r>
                      <a:r>
                        <a:rPr lang="en-US" sz="800">
                          <a:solidFill>
                            <a:srgbClr val="152D49"/>
                          </a:solidFill>
                          <a:effectLst/>
                        </a:rPr>
                        <a:t>or</a:t>
                      </a:r>
                      <a:r>
                        <a:rPr lang="en-US" sz="800" spc="-15">
                          <a:solidFill>
                            <a:srgbClr val="152D49"/>
                          </a:solidFill>
                          <a:effectLst/>
                        </a:rPr>
                        <a:t> </a:t>
                      </a:r>
                      <a:r>
                        <a:rPr lang="en-US" sz="800">
                          <a:solidFill>
                            <a:srgbClr val="152D49"/>
                          </a:solidFill>
                          <a:effectLst/>
                        </a:rPr>
                        <a:t>employed</a:t>
                      </a:r>
                      <a:r>
                        <a:rPr lang="en-US" sz="800" spc="-10">
                          <a:solidFill>
                            <a:srgbClr val="152D49"/>
                          </a:solidFill>
                          <a:effectLst/>
                        </a:rPr>
                        <a:t> </a:t>
                      </a:r>
                      <a:r>
                        <a:rPr lang="en-US" sz="800">
                          <a:solidFill>
                            <a:srgbClr val="152D49"/>
                          </a:solidFill>
                          <a:effectLst/>
                        </a:rPr>
                        <a:t>during</a:t>
                      </a:r>
                      <a:r>
                        <a:rPr lang="en-US" sz="800" spc="-15">
                          <a:solidFill>
                            <a:srgbClr val="152D49"/>
                          </a:solidFill>
                          <a:effectLst/>
                        </a:rPr>
                        <a:t> </a:t>
                      </a:r>
                      <a:r>
                        <a:rPr lang="en-US" sz="800">
                          <a:solidFill>
                            <a:srgbClr val="152D49"/>
                          </a:solidFill>
                          <a:effectLst/>
                        </a:rPr>
                        <a:t>2nd</a:t>
                      </a:r>
                      <a:r>
                        <a:rPr lang="en-US" sz="800" spc="-20">
                          <a:solidFill>
                            <a:srgbClr val="152D49"/>
                          </a:solidFill>
                          <a:effectLst/>
                        </a:rPr>
                        <a:t> </a:t>
                      </a:r>
                      <a:r>
                        <a:rPr lang="en-US" sz="800">
                          <a:solidFill>
                            <a:srgbClr val="152D49"/>
                          </a:solidFill>
                          <a:effectLst/>
                        </a:rPr>
                        <a:t>Quarter</a:t>
                      </a:r>
                      <a:r>
                        <a:rPr lang="en-US" sz="800" spc="-20">
                          <a:solidFill>
                            <a:srgbClr val="152D49"/>
                          </a:solidFill>
                          <a:effectLst/>
                        </a:rPr>
                        <a:t> </a:t>
                      </a:r>
                      <a:r>
                        <a:rPr lang="en-US" sz="800">
                          <a:solidFill>
                            <a:srgbClr val="152D49"/>
                          </a:solidFill>
                          <a:effectLst/>
                        </a:rPr>
                        <a:t>after</a:t>
                      </a:r>
                      <a:r>
                        <a:rPr lang="en-US" sz="800" spc="-10">
                          <a:solidFill>
                            <a:srgbClr val="152D49"/>
                          </a:solidFill>
                          <a:effectLst/>
                        </a:rPr>
                        <a:t> exit.</a:t>
                      </a:r>
                      <a:endParaRPr lang="en-US" sz="80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786645723"/>
                  </a:ext>
                </a:extLst>
              </a:tr>
              <a:tr h="405727">
                <a:tc>
                  <a:txBody>
                    <a:bodyPr/>
                    <a:lstStyle/>
                    <a:p>
                      <a:pPr marL="67945" marR="0">
                        <a:spcBef>
                          <a:spcPts val="300"/>
                        </a:spcBef>
                        <a:spcAft>
                          <a:spcPts val="0"/>
                        </a:spcAft>
                      </a:pPr>
                      <a:r>
                        <a:rPr lang="en-US" sz="800">
                          <a:solidFill>
                            <a:srgbClr val="152D49"/>
                          </a:solidFill>
                          <a:effectLst/>
                        </a:rPr>
                        <a:t>%</a:t>
                      </a:r>
                      <a:r>
                        <a:rPr lang="en-US" sz="800" spc="-20">
                          <a:solidFill>
                            <a:srgbClr val="152D49"/>
                          </a:solidFill>
                          <a:effectLst/>
                        </a:rPr>
                        <a:t> </a:t>
                      </a:r>
                      <a:r>
                        <a:rPr lang="en-US" sz="800">
                          <a:solidFill>
                            <a:srgbClr val="152D49"/>
                          </a:solidFill>
                          <a:effectLst/>
                        </a:rPr>
                        <a:t>of</a:t>
                      </a:r>
                      <a:r>
                        <a:rPr lang="en-US" sz="800" spc="-20">
                          <a:solidFill>
                            <a:srgbClr val="152D49"/>
                          </a:solidFill>
                          <a:effectLst/>
                        </a:rPr>
                        <a:t> </a:t>
                      </a:r>
                      <a:r>
                        <a:rPr lang="en-US" sz="800">
                          <a:solidFill>
                            <a:srgbClr val="152D49"/>
                          </a:solidFill>
                          <a:effectLst/>
                        </a:rPr>
                        <a:t>all</a:t>
                      </a:r>
                      <a:r>
                        <a:rPr lang="en-US" sz="800" spc="-15">
                          <a:solidFill>
                            <a:srgbClr val="152D49"/>
                          </a:solidFill>
                          <a:effectLst/>
                        </a:rPr>
                        <a:t> </a:t>
                      </a:r>
                      <a:r>
                        <a:rPr lang="en-US" sz="800">
                          <a:solidFill>
                            <a:srgbClr val="152D49"/>
                          </a:solidFill>
                          <a:effectLst/>
                        </a:rPr>
                        <a:t>exited</a:t>
                      </a:r>
                      <a:r>
                        <a:rPr lang="en-US" sz="800" spc="-30">
                          <a:solidFill>
                            <a:srgbClr val="152D49"/>
                          </a:solidFill>
                          <a:effectLst/>
                        </a:rPr>
                        <a:t> </a:t>
                      </a:r>
                      <a:r>
                        <a:rPr lang="en-US" sz="800">
                          <a:solidFill>
                            <a:srgbClr val="152D49"/>
                          </a:solidFill>
                          <a:effectLst/>
                        </a:rPr>
                        <a:t>youth</a:t>
                      </a:r>
                      <a:r>
                        <a:rPr lang="en-US" sz="800" spc="-10">
                          <a:solidFill>
                            <a:srgbClr val="152D49"/>
                          </a:solidFill>
                          <a:effectLst/>
                        </a:rPr>
                        <a:t> </a:t>
                      </a:r>
                      <a:r>
                        <a:rPr lang="en-US" sz="800">
                          <a:solidFill>
                            <a:srgbClr val="152D49"/>
                          </a:solidFill>
                          <a:effectLst/>
                        </a:rPr>
                        <a:t>participants</a:t>
                      </a:r>
                      <a:r>
                        <a:rPr lang="en-US" sz="800" spc="-10">
                          <a:solidFill>
                            <a:srgbClr val="152D49"/>
                          </a:solidFill>
                          <a:effectLst/>
                        </a:rPr>
                        <a:t> </a:t>
                      </a:r>
                      <a:r>
                        <a:rPr lang="en-US" sz="800">
                          <a:solidFill>
                            <a:srgbClr val="152D49"/>
                          </a:solidFill>
                          <a:effectLst/>
                        </a:rPr>
                        <a:t>who</a:t>
                      </a:r>
                      <a:r>
                        <a:rPr lang="en-US" sz="800" spc="-25">
                          <a:solidFill>
                            <a:srgbClr val="152D49"/>
                          </a:solidFill>
                          <a:effectLst/>
                        </a:rPr>
                        <a:t> </a:t>
                      </a:r>
                      <a:r>
                        <a:rPr lang="en-US" sz="800">
                          <a:solidFill>
                            <a:srgbClr val="152D49"/>
                          </a:solidFill>
                          <a:effectLst/>
                        </a:rPr>
                        <a:t>are</a:t>
                      </a:r>
                      <a:r>
                        <a:rPr lang="en-US" sz="800" spc="-5">
                          <a:solidFill>
                            <a:srgbClr val="152D49"/>
                          </a:solidFill>
                          <a:effectLst/>
                        </a:rPr>
                        <a:t> </a:t>
                      </a:r>
                      <a:r>
                        <a:rPr lang="en-US" sz="800">
                          <a:solidFill>
                            <a:srgbClr val="152D49"/>
                          </a:solidFill>
                          <a:effectLst/>
                        </a:rPr>
                        <a:t>in</a:t>
                      </a:r>
                      <a:r>
                        <a:rPr lang="en-US" sz="800" spc="-25">
                          <a:solidFill>
                            <a:srgbClr val="152D49"/>
                          </a:solidFill>
                          <a:effectLst/>
                        </a:rPr>
                        <a:t> </a:t>
                      </a:r>
                      <a:r>
                        <a:rPr lang="en-US" sz="800">
                          <a:solidFill>
                            <a:srgbClr val="152D49"/>
                          </a:solidFill>
                          <a:effectLst/>
                        </a:rPr>
                        <a:t>post-secondary</a:t>
                      </a:r>
                      <a:r>
                        <a:rPr lang="en-US" sz="800" spc="-10">
                          <a:solidFill>
                            <a:srgbClr val="152D49"/>
                          </a:solidFill>
                          <a:effectLst/>
                        </a:rPr>
                        <a:t> education </a:t>
                      </a:r>
                      <a:r>
                        <a:rPr lang="en-US" sz="800">
                          <a:solidFill>
                            <a:srgbClr val="152D49"/>
                          </a:solidFill>
                          <a:effectLst/>
                        </a:rPr>
                        <a:t>or</a:t>
                      </a:r>
                      <a:r>
                        <a:rPr lang="en-US" sz="800" spc="-25">
                          <a:solidFill>
                            <a:srgbClr val="152D49"/>
                          </a:solidFill>
                          <a:effectLst/>
                        </a:rPr>
                        <a:t> </a:t>
                      </a:r>
                      <a:r>
                        <a:rPr lang="en-US" sz="800">
                          <a:solidFill>
                            <a:srgbClr val="152D49"/>
                          </a:solidFill>
                          <a:effectLst/>
                        </a:rPr>
                        <a:t>training</a:t>
                      </a:r>
                      <a:r>
                        <a:rPr lang="en-US" sz="800" spc="-30">
                          <a:solidFill>
                            <a:srgbClr val="152D49"/>
                          </a:solidFill>
                          <a:effectLst/>
                        </a:rPr>
                        <a:t> </a:t>
                      </a:r>
                      <a:r>
                        <a:rPr lang="en-US" sz="800">
                          <a:solidFill>
                            <a:srgbClr val="152D49"/>
                          </a:solidFill>
                          <a:effectLst/>
                        </a:rPr>
                        <a:t>or</a:t>
                      </a:r>
                      <a:r>
                        <a:rPr lang="en-US" sz="800" spc="-10">
                          <a:solidFill>
                            <a:srgbClr val="152D49"/>
                          </a:solidFill>
                          <a:effectLst/>
                        </a:rPr>
                        <a:t> </a:t>
                      </a:r>
                      <a:r>
                        <a:rPr lang="en-US" sz="800">
                          <a:solidFill>
                            <a:srgbClr val="152D49"/>
                          </a:solidFill>
                          <a:effectLst/>
                        </a:rPr>
                        <a:t>employed</a:t>
                      </a:r>
                      <a:r>
                        <a:rPr lang="en-US" sz="800" spc="-15">
                          <a:solidFill>
                            <a:srgbClr val="152D49"/>
                          </a:solidFill>
                          <a:effectLst/>
                        </a:rPr>
                        <a:t> </a:t>
                      </a:r>
                      <a:r>
                        <a:rPr lang="en-US" sz="800">
                          <a:solidFill>
                            <a:srgbClr val="152D49"/>
                          </a:solidFill>
                          <a:effectLst/>
                        </a:rPr>
                        <a:t>during</a:t>
                      </a:r>
                      <a:r>
                        <a:rPr lang="en-US" sz="800" spc="-20">
                          <a:solidFill>
                            <a:srgbClr val="152D49"/>
                          </a:solidFill>
                          <a:effectLst/>
                        </a:rPr>
                        <a:t> </a:t>
                      </a:r>
                      <a:r>
                        <a:rPr lang="en-US" sz="800">
                          <a:solidFill>
                            <a:srgbClr val="152D49"/>
                          </a:solidFill>
                          <a:effectLst/>
                        </a:rPr>
                        <a:t>4th</a:t>
                      </a:r>
                      <a:r>
                        <a:rPr lang="en-US" sz="800" spc="-10">
                          <a:solidFill>
                            <a:srgbClr val="152D49"/>
                          </a:solidFill>
                          <a:effectLst/>
                        </a:rPr>
                        <a:t> </a:t>
                      </a:r>
                      <a:r>
                        <a:rPr lang="en-US" sz="800">
                          <a:solidFill>
                            <a:srgbClr val="152D49"/>
                          </a:solidFill>
                          <a:effectLst/>
                        </a:rPr>
                        <a:t>Quarter</a:t>
                      </a:r>
                      <a:r>
                        <a:rPr lang="en-US" sz="800" spc="-15">
                          <a:solidFill>
                            <a:srgbClr val="152D49"/>
                          </a:solidFill>
                          <a:effectLst/>
                        </a:rPr>
                        <a:t> </a:t>
                      </a:r>
                      <a:r>
                        <a:rPr lang="en-US" sz="800">
                          <a:solidFill>
                            <a:srgbClr val="152D49"/>
                          </a:solidFill>
                          <a:effectLst/>
                        </a:rPr>
                        <a:t>after</a:t>
                      </a:r>
                      <a:r>
                        <a:rPr lang="en-US" sz="800" spc="-20">
                          <a:solidFill>
                            <a:srgbClr val="152D49"/>
                          </a:solidFill>
                          <a:effectLst/>
                        </a:rPr>
                        <a:t> exit</a:t>
                      </a:r>
                      <a:endParaRPr lang="en-US" sz="8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25391033"/>
                  </a:ext>
                </a:extLst>
              </a:tr>
              <a:tr h="345171">
                <a:tc>
                  <a:txBody>
                    <a:bodyPr/>
                    <a:lstStyle/>
                    <a:p>
                      <a:pPr marL="67945" marR="0">
                        <a:spcBef>
                          <a:spcPts val="300"/>
                        </a:spcBef>
                        <a:spcAft>
                          <a:spcPts val="0"/>
                        </a:spcAft>
                      </a:pPr>
                      <a:r>
                        <a:rPr lang="en-US" sz="800">
                          <a:solidFill>
                            <a:srgbClr val="152D49"/>
                          </a:solidFill>
                          <a:effectLst/>
                        </a:rPr>
                        <a:t>Median</a:t>
                      </a:r>
                      <a:r>
                        <a:rPr lang="en-US" sz="800" spc="-35">
                          <a:solidFill>
                            <a:srgbClr val="152D49"/>
                          </a:solidFill>
                          <a:effectLst/>
                        </a:rPr>
                        <a:t> </a:t>
                      </a:r>
                      <a:r>
                        <a:rPr lang="en-US" sz="800">
                          <a:solidFill>
                            <a:srgbClr val="152D49"/>
                          </a:solidFill>
                          <a:effectLst/>
                        </a:rPr>
                        <a:t>wages</a:t>
                      </a:r>
                      <a:r>
                        <a:rPr lang="en-US" sz="800" spc="-15">
                          <a:solidFill>
                            <a:srgbClr val="152D49"/>
                          </a:solidFill>
                          <a:effectLst/>
                        </a:rPr>
                        <a:t> </a:t>
                      </a:r>
                      <a:r>
                        <a:rPr lang="en-US" sz="800">
                          <a:solidFill>
                            <a:srgbClr val="152D49"/>
                          </a:solidFill>
                          <a:effectLst/>
                        </a:rPr>
                        <a:t>for</a:t>
                      </a:r>
                      <a:r>
                        <a:rPr lang="en-US" sz="800" spc="-30">
                          <a:solidFill>
                            <a:srgbClr val="152D49"/>
                          </a:solidFill>
                          <a:effectLst/>
                        </a:rPr>
                        <a:t> </a:t>
                      </a:r>
                      <a:r>
                        <a:rPr lang="en-US" sz="800">
                          <a:solidFill>
                            <a:srgbClr val="152D49"/>
                          </a:solidFill>
                          <a:effectLst/>
                        </a:rPr>
                        <a:t>exited</a:t>
                      </a:r>
                      <a:r>
                        <a:rPr lang="en-US" sz="800" spc="-20">
                          <a:solidFill>
                            <a:srgbClr val="152D49"/>
                          </a:solidFill>
                          <a:effectLst/>
                        </a:rPr>
                        <a:t> </a:t>
                      </a:r>
                      <a:r>
                        <a:rPr lang="en-US" sz="800">
                          <a:solidFill>
                            <a:srgbClr val="152D49"/>
                          </a:solidFill>
                          <a:effectLst/>
                        </a:rPr>
                        <a:t>participants</a:t>
                      </a:r>
                      <a:r>
                        <a:rPr lang="en-US" sz="800" spc="-30">
                          <a:solidFill>
                            <a:srgbClr val="152D49"/>
                          </a:solidFill>
                          <a:effectLst/>
                        </a:rPr>
                        <a:t> </a:t>
                      </a:r>
                      <a:r>
                        <a:rPr lang="en-US" sz="800">
                          <a:solidFill>
                            <a:srgbClr val="152D49"/>
                          </a:solidFill>
                          <a:effectLst/>
                        </a:rPr>
                        <a:t>who</a:t>
                      </a:r>
                      <a:r>
                        <a:rPr lang="en-US" sz="800" spc="-20">
                          <a:solidFill>
                            <a:srgbClr val="152D49"/>
                          </a:solidFill>
                          <a:effectLst/>
                        </a:rPr>
                        <a:t> </a:t>
                      </a:r>
                      <a:r>
                        <a:rPr lang="en-US" sz="800">
                          <a:solidFill>
                            <a:srgbClr val="152D49"/>
                          </a:solidFill>
                          <a:effectLst/>
                        </a:rPr>
                        <a:t>are</a:t>
                      </a:r>
                      <a:r>
                        <a:rPr lang="en-US" sz="800" spc="-20">
                          <a:solidFill>
                            <a:srgbClr val="152D49"/>
                          </a:solidFill>
                          <a:effectLst/>
                        </a:rPr>
                        <a:t> </a:t>
                      </a:r>
                      <a:r>
                        <a:rPr lang="en-US" sz="800">
                          <a:solidFill>
                            <a:srgbClr val="152D49"/>
                          </a:solidFill>
                          <a:effectLst/>
                        </a:rPr>
                        <a:t>employed</a:t>
                      </a:r>
                      <a:r>
                        <a:rPr lang="en-US" sz="800" spc="-20">
                          <a:solidFill>
                            <a:srgbClr val="152D49"/>
                          </a:solidFill>
                          <a:effectLst/>
                        </a:rPr>
                        <a:t> </a:t>
                      </a:r>
                      <a:r>
                        <a:rPr lang="en-US" sz="800">
                          <a:solidFill>
                            <a:srgbClr val="152D49"/>
                          </a:solidFill>
                          <a:effectLst/>
                        </a:rPr>
                        <a:t>during</a:t>
                      </a:r>
                      <a:r>
                        <a:rPr lang="en-US" sz="800" spc="-25">
                          <a:solidFill>
                            <a:srgbClr val="152D49"/>
                          </a:solidFill>
                          <a:effectLst/>
                        </a:rPr>
                        <a:t> </a:t>
                      </a:r>
                      <a:r>
                        <a:rPr lang="en-US" sz="800">
                          <a:solidFill>
                            <a:srgbClr val="152D49"/>
                          </a:solidFill>
                          <a:effectLst/>
                        </a:rPr>
                        <a:t>the</a:t>
                      </a:r>
                      <a:r>
                        <a:rPr lang="en-US" sz="800" spc="-15">
                          <a:solidFill>
                            <a:srgbClr val="152D49"/>
                          </a:solidFill>
                          <a:effectLst/>
                        </a:rPr>
                        <a:t> </a:t>
                      </a:r>
                      <a:r>
                        <a:rPr lang="en-US" sz="800" spc="-25">
                          <a:solidFill>
                            <a:srgbClr val="152D49"/>
                          </a:solidFill>
                          <a:effectLst/>
                        </a:rPr>
                        <a:t>2</a:t>
                      </a:r>
                      <a:r>
                        <a:rPr lang="en-US" sz="800" spc="-25" baseline="30000">
                          <a:solidFill>
                            <a:srgbClr val="152D49"/>
                          </a:solidFill>
                          <a:effectLst/>
                        </a:rPr>
                        <a:t>nd </a:t>
                      </a:r>
                      <a:r>
                        <a:rPr lang="en-US" sz="800">
                          <a:solidFill>
                            <a:srgbClr val="152D49"/>
                          </a:solidFill>
                          <a:effectLst/>
                        </a:rPr>
                        <a:t>quarter</a:t>
                      </a:r>
                      <a:r>
                        <a:rPr lang="en-US" sz="800" spc="-25">
                          <a:solidFill>
                            <a:srgbClr val="152D49"/>
                          </a:solidFill>
                          <a:effectLst/>
                        </a:rPr>
                        <a:t> </a:t>
                      </a:r>
                      <a:r>
                        <a:rPr lang="en-US" sz="800">
                          <a:solidFill>
                            <a:srgbClr val="152D49"/>
                          </a:solidFill>
                          <a:effectLst/>
                        </a:rPr>
                        <a:t>after</a:t>
                      </a:r>
                      <a:r>
                        <a:rPr lang="en-US" sz="800" spc="-10">
                          <a:solidFill>
                            <a:srgbClr val="152D49"/>
                          </a:solidFill>
                          <a:effectLst/>
                        </a:rPr>
                        <a:t> </a:t>
                      </a:r>
                      <a:r>
                        <a:rPr lang="en-US" sz="800" spc="-20">
                          <a:solidFill>
                            <a:srgbClr val="152D49"/>
                          </a:solidFill>
                          <a:effectLst/>
                        </a:rPr>
                        <a:t>exit</a:t>
                      </a:r>
                      <a:endParaRPr lang="en-US" sz="80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943112431"/>
                  </a:ext>
                </a:extLst>
              </a:tr>
              <a:tr h="1090013">
                <a:tc>
                  <a:txBody>
                    <a:bodyPr/>
                    <a:lstStyle/>
                    <a:p>
                      <a:pPr marL="67945" marR="0">
                        <a:spcBef>
                          <a:spcPts val="300"/>
                        </a:spcBef>
                        <a:spcAft>
                          <a:spcPts val="0"/>
                        </a:spcAft>
                      </a:pPr>
                      <a:r>
                        <a:rPr lang="en-US" sz="800" dirty="0">
                          <a:solidFill>
                            <a:srgbClr val="152D49"/>
                          </a:solidFill>
                          <a:effectLst/>
                        </a:rPr>
                        <a:t>%</a:t>
                      </a:r>
                      <a:r>
                        <a:rPr lang="en-US" sz="800" spc="-10" dirty="0">
                          <a:solidFill>
                            <a:srgbClr val="152D49"/>
                          </a:solidFill>
                          <a:effectLst/>
                        </a:rPr>
                        <a:t> </a:t>
                      </a:r>
                      <a:r>
                        <a:rPr lang="en-US" sz="800" dirty="0">
                          <a:solidFill>
                            <a:srgbClr val="152D49"/>
                          </a:solidFill>
                          <a:effectLst/>
                        </a:rPr>
                        <a:t>of</a:t>
                      </a:r>
                      <a:r>
                        <a:rPr lang="en-US" sz="800" spc="-30" dirty="0">
                          <a:solidFill>
                            <a:srgbClr val="152D49"/>
                          </a:solidFill>
                          <a:effectLst/>
                        </a:rPr>
                        <a:t> </a:t>
                      </a:r>
                      <a:r>
                        <a:rPr lang="en-US" sz="800" dirty="0">
                          <a:solidFill>
                            <a:srgbClr val="152D49"/>
                          </a:solidFill>
                          <a:effectLst/>
                        </a:rPr>
                        <a:t>youth</a:t>
                      </a:r>
                      <a:r>
                        <a:rPr lang="en-US" sz="800" spc="-30" dirty="0">
                          <a:solidFill>
                            <a:srgbClr val="152D49"/>
                          </a:solidFill>
                          <a:effectLst/>
                        </a:rPr>
                        <a:t> </a:t>
                      </a:r>
                      <a:r>
                        <a:rPr lang="en-US" sz="800" dirty="0">
                          <a:solidFill>
                            <a:srgbClr val="152D49"/>
                          </a:solidFill>
                          <a:effectLst/>
                        </a:rPr>
                        <a:t>who</a:t>
                      </a:r>
                      <a:r>
                        <a:rPr lang="en-US" sz="800" spc="-25" dirty="0">
                          <a:solidFill>
                            <a:srgbClr val="152D49"/>
                          </a:solidFill>
                          <a:effectLst/>
                        </a:rPr>
                        <a:t> </a:t>
                      </a:r>
                      <a:r>
                        <a:rPr lang="en-US" sz="800" dirty="0">
                          <a:solidFill>
                            <a:srgbClr val="152D49"/>
                          </a:solidFill>
                          <a:effectLst/>
                        </a:rPr>
                        <a:t>obtain</a:t>
                      </a:r>
                      <a:r>
                        <a:rPr lang="en-US" sz="800" spc="-20" dirty="0">
                          <a:solidFill>
                            <a:srgbClr val="152D49"/>
                          </a:solidFill>
                          <a:effectLst/>
                        </a:rPr>
                        <a:t> </a:t>
                      </a:r>
                      <a:r>
                        <a:rPr lang="en-US" sz="800" dirty="0">
                          <a:solidFill>
                            <a:srgbClr val="152D49"/>
                          </a:solidFill>
                          <a:effectLst/>
                        </a:rPr>
                        <a:t>a</a:t>
                      </a:r>
                      <a:r>
                        <a:rPr lang="en-US" sz="800" spc="-25" dirty="0">
                          <a:solidFill>
                            <a:srgbClr val="152D49"/>
                          </a:solidFill>
                          <a:effectLst/>
                        </a:rPr>
                        <a:t> </a:t>
                      </a:r>
                      <a:r>
                        <a:rPr lang="en-US" sz="800" dirty="0">
                          <a:solidFill>
                            <a:srgbClr val="152D49"/>
                          </a:solidFill>
                          <a:effectLst/>
                        </a:rPr>
                        <a:t>post-secondary</a:t>
                      </a:r>
                      <a:r>
                        <a:rPr lang="en-US" sz="800" spc="-15" dirty="0">
                          <a:solidFill>
                            <a:srgbClr val="152D49"/>
                          </a:solidFill>
                          <a:effectLst/>
                        </a:rPr>
                        <a:t> </a:t>
                      </a:r>
                      <a:r>
                        <a:rPr lang="en-US" sz="800" dirty="0">
                          <a:solidFill>
                            <a:srgbClr val="152D49"/>
                          </a:solidFill>
                          <a:effectLst/>
                        </a:rPr>
                        <a:t>credential,</a:t>
                      </a:r>
                      <a:r>
                        <a:rPr lang="en-US" sz="800" spc="-10" dirty="0">
                          <a:solidFill>
                            <a:srgbClr val="152D49"/>
                          </a:solidFill>
                          <a:effectLst/>
                        </a:rPr>
                        <a:t> </a:t>
                      </a:r>
                      <a:r>
                        <a:rPr lang="en-US" sz="800" dirty="0">
                          <a:solidFill>
                            <a:srgbClr val="152D49"/>
                          </a:solidFill>
                          <a:effectLst/>
                        </a:rPr>
                        <a:t>license,</a:t>
                      </a:r>
                      <a:r>
                        <a:rPr lang="en-US" sz="800" spc="-25" dirty="0">
                          <a:solidFill>
                            <a:srgbClr val="152D49"/>
                          </a:solidFill>
                          <a:effectLst/>
                        </a:rPr>
                        <a:t> </a:t>
                      </a:r>
                      <a:r>
                        <a:rPr lang="en-US" sz="800" dirty="0">
                          <a:solidFill>
                            <a:srgbClr val="152D49"/>
                          </a:solidFill>
                          <a:effectLst/>
                        </a:rPr>
                        <a:t>or</a:t>
                      </a:r>
                      <a:r>
                        <a:rPr lang="en-US" sz="800" spc="-15" dirty="0">
                          <a:solidFill>
                            <a:srgbClr val="152D49"/>
                          </a:solidFill>
                          <a:effectLst/>
                        </a:rPr>
                        <a:t> </a:t>
                      </a:r>
                      <a:r>
                        <a:rPr lang="en-US" sz="800" dirty="0">
                          <a:solidFill>
                            <a:srgbClr val="152D49"/>
                          </a:solidFill>
                          <a:effectLst/>
                        </a:rPr>
                        <a:t>industry recognized credential during program or within 1 year of exit</a:t>
                      </a:r>
                    </a:p>
                    <a:p>
                      <a:pPr marL="67945" marR="0">
                        <a:spcBef>
                          <a:spcPts val="300"/>
                        </a:spcBef>
                        <a:spcAft>
                          <a:spcPts val="0"/>
                        </a:spcAft>
                      </a:pPr>
                      <a:r>
                        <a:rPr lang="en-US" sz="800" spc="-25" dirty="0">
                          <a:solidFill>
                            <a:srgbClr val="152D49"/>
                          </a:solidFill>
                          <a:effectLst/>
                        </a:rPr>
                        <a:t>OR</a:t>
                      </a:r>
                      <a:endParaRPr lang="en-US" sz="800" dirty="0">
                        <a:solidFill>
                          <a:srgbClr val="152D49"/>
                        </a:solidFill>
                        <a:effectLst/>
                      </a:endParaRPr>
                    </a:p>
                    <a:p>
                      <a:pPr marL="67945" marR="0">
                        <a:spcBef>
                          <a:spcPts val="300"/>
                        </a:spcBef>
                        <a:spcAft>
                          <a:spcPts val="0"/>
                        </a:spcAft>
                      </a:pPr>
                      <a:r>
                        <a:rPr lang="en-US" sz="800" dirty="0">
                          <a:solidFill>
                            <a:srgbClr val="152D49"/>
                          </a:solidFill>
                          <a:effectLst/>
                        </a:rPr>
                        <a:t>% of youth who obtain diploma/equivalency AND have obtained or retained</a:t>
                      </a:r>
                      <a:r>
                        <a:rPr lang="en-US" sz="800" spc="-15" dirty="0">
                          <a:solidFill>
                            <a:srgbClr val="152D49"/>
                          </a:solidFill>
                          <a:effectLst/>
                        </a:rPr>
                        <a:t> </a:t>
                      </a:r>
                      <a:r>
                        <a:rPr lang="en-US" sz="800" dirty="0">
                          <a:solidFill>
                            <a:srgbClr val="152D49"/>
                          </a:solidFill>
                          <a:effectLst/>
                        </a:rPr>
                        <a:t>a</a:t>
                      </a:r>
                      <a:r>
                        <a:rPr lang="en-US" sz="800" spc="-20" dirty="0">
                          <a:solidFill>
                            <a:srgbClr val="152D49"/>
                          </a:solidFill>
                          <a:effectLst/>
                        </a:rPr>
                        <a:t> </a:t>
                      </a:r>
                      <a:r>
                        <a:rPr lang="en-US" sz="800" dirty="0">
                          <a:solidFill>
                            <a:srgbClr val="152D49"/>
                          </a:solidFill>
                          <a:effectLst/>
                        </a:rPr>
                        <a:t>job</a:t>
                      </a:r>
                      <a:r>
                        <a:rPr lang="en-US" sz="800" spc="-25" dirty="0">
                          <a:solidFill>
                            <a:srgbClr val="152D49"/>
                          </a:solidFill>
                          <a:effectLst/>
                        </a:rPr>
                        <a:t> </a:t>
                      </a:r>
                      <a:r>
                        <a:rPr lang="en-US" sz="800" dirty="0">
                          <a:solidFill>
                            <a:srgbClr val="152D49"/>
                          </a:solidFill>
                          <a:effectLst/>
                        </a:rPr>
                        <a:t>OR</a:t>
                      </a:r>
                      <a:r>
                        <a:rPr lang="en-US" sz="800" spc="-10" dirty="0">
                          <a:solidFill>
                            <a:srgbClr val="152D49"/>
                          </a:solidFill>
                          <a:effectLst/>
                        </a:rPr>
                        <a:t> </a:t>
                      </a:r>
                      <a:r>
                        <a:rPr lang="en-US" sz="800" dirty="0">
                          <a:solidFill>
                            <a:srgbClr val="152D49"/>
                          </a:solidFill>
                          <a:effectLst/>
                        </a:rPr>
                        <a:t>are</a:t>
                      </a:r>
                      <a:r>
                        <a:rPr lang="en-US" sz="800" spc="-10" dirty="0">
                          <a:solidFill>
                            <a:srgbClr val="152D49"/>
                          </a:solidFill>
                          <a:effectLst/>
                        </a:rPr>
                        <a:t> </a:t>
                      </a:r>
                      <a:r>
                        <a:rPr lang="en-US" sz="800" dirty="0">
                          <a:solidFill>
                            <a:srgbClr val="152D49"/>
                          </a:solidFill>
                          <a:effectLst/>
                        </a:rPr>
                        <a:t>in</a:t>
                      </a:r>
                      <a:r>
                        <a:rPr lang="en-US" sz="800" spc="-20" dirty="0">
                          <a:solidFill>
                            <a:srgbClr val="152D49"/>
                          </a:solidFill>
                          <a:effectLst/>
                        </a:rPr>
                        <a:t> </a:t>
                      </a:r>
                      <a:r>
                        <a:rPr lang="en-US" sz="800" dirty="0">
                          <a:solidFill>
                            <a:srgbClr val="152D49"/>
                          </a:solidFill>
                          <a:effectLst/>
                        </a:rPr>
                        <a:t>an</a:t>
                      </a:r>
                      <a:r>
                        <a:rPr lang="en-US" sz="800" spc="-25" dirty="0">
                          <a:solidFill>
                            <a:srgbClr val="152D49"/>
                          </a:solidFill>
                          <a:effectLst/>
                        </a:rPr>
                        <a:t> </a:t>
                      </a:r>
                      <a:r>
                        <a:rPr lang="en-US" sz="800" dirty="0">
                          <a:solidFill>
                            <a:srgbClr val="152D49"/>
                          </a:solidFill>
                          <a:effectLst/>
                        </a:rPr>
                        <a:t>education</a:t>
                      </a:r>
                      <a:r>
                        <a:rPr lang="en-US" sz="800" spc="-25" dirty="0">
                          <a:solidFill>
                            <a:srgbClr val="152D49"/>
                          </a:solidFill>
                          <a:effectLst/>
                        </a:rPr>
                        <a:t> </a:t>
                      </a:r>
                      <a:r>
                        <a:rPr lang="en-US" sz="800" dirty="0">
                          <a:solidFill>
                            <a:srgbClr val="152D49"/>
                          </a:solidFill>
                          <a:effectLst/>
                        </a:rPr>
                        <a:t>or</a:t>
                      </a:r>
                      <a:r>
                        <a:rPr lang="en-US" sz="800" spc="-20" dirty="0">
                          <a:solidFill>
                            <a:srgbClr val="152D49"/>
                          </a:solidFill>
                          <a:effectLst/>
                        </a:rPr>
                        <a:t> </a:t>
                      </a:r>
                      <a:r>
                        <a:rPr lang="en-US" sz="800" dirty="0">
                          <a:solidFill>
                            <a:srgbClr val="152D49"/>
                          </a:solidFill>
                          <a:effectLst/>
                        </a:rPr>
                        <a:t>training</a:t>
                      </a:r>
                      <a:r>
                        <a:rPr lang="en-US" sz="800" spc="-15" dirty="0">
                          <a:solidFill>
                            <a:srgbClr val="152D49"/>
                          </a:solidFill>
                          <a:effectLst/>
                        </a:rPr>
                        <a:t> </a:t>
                      </a:r>
                      <a:r>
                        <a:rPr lang="en-US" sz="800" dirty="0">
                          <a:solidFill>
                            <a:srgbClr val="152D49"/>
                          </a:solidFill>
                          <a:effectLst/>
                        </a:rPr>
                        <a:t>program</a:t>
                      </a:r>
                      <a:r>
                        <a:rPr lang="en-US" sz="800" spc="-5" dirty="0">
                          <a:solidFill>
                            <a:srgbClr val="152D49"/>
                          </a:solidFill>
                          <a:effectLst/>
                        </a:rPr>
                        <a:t> </a:t>
                      </a:r>
                      <a:r>
                        <a:rPr lang="en-US" sz="800" dirty="0">
                          <a:solidFill>
                            <a:srgbClr val="152D49"/>
                          </a:solidFill>
                          <a:effectLst/>
                        </a:rPr>
                        <a:t>that</a:t>
                      </a:r>
                      <a:r>
                        <a:rPr lang="en-US" sz="800" spc="-10" dirty="0">
                          <a:solidFill>
                            <a:srgbClr val="152D49"/>
                          </a:solidFill>
                          <a:effectLst/>
                        </a:rPr>
                        <a:t> </a:t>
                      </a:r>
                      <a:r>
                        <a:rPr lang="en-US" sz="800" dirty="0">
                          <a:solidFill>
                            <a:srgbClr val="152D49"/>
                          </a:solidFill>
                          <a:effectLst/>
                        </a:rPr>
                        <a:t>leads</a:t>
                      </a:r>
                      <a:r>
                        <a:rPr lang="en-US" sz="800" spc="-25" dirty="0">
                          <a:solidFill>
                            <a:srgbClr val="152D49"/>
                          </a:solidFill>
                          <a:effectLst/>
                        </a:rPr>
                        <a:t> </a:t>
                      </a:r>
                      <a:r>
                        <a:rPr lang="en-US" sz="800" dirty="0">
                          <a:solidFill>
                            <a:srgbClr val="152D49"/>
                          </a:solidFill>
                          <a:effectLst/>
                        </a:rPr>
                        <a:t>to</a:t>
                      </a:r>
                      <a:r>
                        <a:rPr lang="en-US" sz="800" spc="-5" dirty="0">
                          <a:solidFill>
                            <a:srgbClr val="152D49"/>
                          </a:solidFill>
                          <a:effectLst/>
                        </a:rPr>
                        <a:t> </a:t>
                      </a:r>
                      <a:r>
                        <a:rPr lang="en-US" sz="800" dirty="0">
                          <a:solidFill>
                            <a:srgbClr val="152D49"/>
                          </a:solidFill>
                          <a:effectLst/>
                        </a:rPr>
                        <a:t>a license or industry recognized credential within 1 year of exit</a:t>
                      </a:r>
                      <a:endParaRPr lang="en-US" sz="8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44593557"/>
                  </a:ext>
                </a:extLst>
              </a:tr>
              <a:tr h="2022580">
                <a:tc>
                  <a:txBody>
                    <a:bodyPr/>
                    <a:lstStyle/>
                    <a:p>
                      <a:pPr marL="67945" marR="0">
                        <a:spcBef>
                          <a:spcPts val="300"/>
                        </a:spcBef>
                        <a:spcAft>
                          <a:spcPts val="0"/>
                        </a:spcAft>
                      </a:pPr>
                      <a:r>
                        <a:rPr lang="en-US" sz="800">
                          <a:solidFill>
                            <a:srgbClr val="152D49"/>
                          </a:solidFill>
                          <a:effectLst/>
                        </a:rPr>
                        <a:t>%</a:t>
                      </a:r>
                      <a:r>
                        <a:rPr lang="en-US" sz="800" spc="-15">
                          <a:solidFill>
                            <a:srgbClr val="152D49"/>
                          </a:solidFill>
                          <a:effectLst/>
                        </a:rPr>
                        <a:t> </a:t>
                      </a:r>
                      <a:r>
                        <a:rPr lang="en-US" sz="800">
                          <a:solidFill>
                            <a:srgbClr val="152D49"/>
                          </a:solidFill>
                          <a:effectLst/>
                        </a:rPr>
                        <a:t>of</a:t>
                      </a:r>
                      <a:r>
                        <a:rPr lang="en-US" sz="800" spc="-25">
                          <a:solidFill>
                            <a:srgbClr val="152D49"/>
                          </a:solidFill>
                          <a:effectLst/>
                        </a:rPr>
                        <a:t> </a:t>
                      </a:r>
                      <a:r>
                        <a:rPr lang="en-US" sz="800">
                          <a:solidFill>
                            <a:srgbClr val="152D49"/>
                          </a:solidFill>
                          <a:effectLst/>
                        </a:rPr>
                        <a:t>youth</a:t>
                      </a:r>
                      <a:r>
                        <a:rPr lang="en-US" sz="800" spc="-10">
                          <a:solidFill>
                            <a:srgbClr val="152D49"/>
                          </a:solidFill>
                          <a:effectLst/>
                        </a:rPr>
                        <a:t> </a:t>
                      </a:r>
                      <a:r>
                        <a:rPr lang="en-US" sz="800">
                          <a:solidFill>
                            <a:srgbClr val="152D49"/>
                          </a:solidFill>
                          <a:effectLst/>
                        </a:rPr>
                        <a:t>in</a:t>
                      </a:r>
                      <a:r>
                        <a:rPr lang="en-US" sz="800" spc="-15">
                          <a:solidFill>
                            <a:srgbClr val="152D49"/>
                          </a:solidFill>
                          <a:effectLst/>
                        </a:rPr>
                        <a:t> </a:t>
                      </a:r>
                      <a:r>
                        <a:rPr lang="en-US" sz="800">
                          <a:solidFill>
                            <a:srgbClr val="152D49"/>
                          </a:solidFill>
                          <a:effectLst/>
                        </a:rPr>
                        <a:t>an</a:t>
                      </a:r>
                      <a:r>
                        <a:rPr lang="en-US" sz="800" spc="-25">
                          <a:solidFill>
                            <a:srgbClr val="152D49"/>
                          </a:solidFill>
                          <a:effectLst/>
                        </a:rPr>
                        <a:t> </a:t>
                      </a:r>
                      <a:r>
                        <a:rPr lang="en-US" sz="800">
                          <a:solidFill>
                            <a:srgbClr val="152D49"/>
                          </a:solidFill>
                          <a:effectLst/>
                        </a:rPr>
                        <a:t>education</a:t>
                      </a:r>
                      <a:r>
                        <a:rPr lang="en-US" sz="800" spc="-25">
                          <a:solidFill>
                            <a:srgbClr val="152D49"/>
                          </a:solidFill>
                          <a:effectLst/>
                        </a:rPr>
                        <a:t> </a:t>
                      </a:r>
                      <a:r>
                        <a:rPr lang="en-US" sz="800">
                          <a:solidFill>
                            <a:srgbClr val="152D49"/>
                          </a:solidFill>
                          <a:effectLst/>
                        </a:rPr>
                        <a:t>or</a:t>
                      </a:r>
                      <a:r>
                        <a:rPr lang="en-US" sz="800" spc="-10">
                          <a:solidFill>
                            <a:srgbClr val="152D49"/>
                          </a:solidFill>
                          <a:effectLst/>
                        </a:rPr>
                        <a:t> </a:t>
                      </a:r>
                      <a:r>
                        <a:rPr lang="en-US" sz="800">
                          <a:solidFill>
                            <a:srgbClr val="152D49"/>
                          </a:solidFill>
                          <a:effectLst/>
                        </a:rPr>
                        <a:t>training</a:t>
                      </a:r>
                      <a:r>
                        <a:rPr lang="en-US" sz="800" spc="-15">
                          <a:solidFill>
                            <a:srgbClr val="152D49"/>
                          </a:solidFill>
                          <a:effectLst/>
                        </a:rPr>
                        <a:t> </a:t>
                      </a:r>
                      <a:r>
                        <a:rPr lang="en-US" sz="800">
                          <a:solidFill>
                            <a:srgbClr val="152D49"/>
                          </a:solidFill>
                          <a:effectLst/>
                        </a:rPr>
                        <a:t>program</a:t>
                      </a:r>
                      <a:r>
                        <a:rPr lang="en-US" sz="800" spc="-20">
                          <a:solidFill>
                            <a:srgbClr val="152D49"/>
                          </a:solidFill>
                          <a:effectLst/>
                        </a:rPr>
                        <a:t> </a:t>
                      </a:r>
                      <a:r>
                        <a:rPr lang="en-US" sz="800">
                          <a:solidFill>
                            <a:srgbClr val="152D49"/>
                          </a:solidFill>
                          <a:effectLst/>
                        </a:rPr>
                        <a:t>that</a:t>
                      </a:r>
                      <a:r>
                        <a:rPr lang="en-US" sz="800" spc="-10">
                          <a:solidFill>
                            <a:srgbClr val="152D49"/>
                          </a:solidFill>
                          <a:effectLst/>
                        </a:rPr>
                        <a:t> </a:t>
                      </a:r>
                      <a:r>
                        <a:rPr lang="en-US" sz="800">
                          <a:solidFill>
                            <a:srgbClr val="152D49"/>
                          </a:solidFill>
                          <a:effectLst/>
                        </a:rPr>
                        <a:t>leads</a:t>
                      </a:r>
                      <a:r>
                        <a:rPr lang="en-US" sz="800" spc="-10">
                          <a:solidFill>
                            <a:srgbClr val="152D49"/>
                          </a:solidFill>
                          <a:effectLst/>
                        </a:rPr>
                        <a:t> </a:t>
                      </a:r>
                      <a:r>
                        <a:rPr lang="en-US" sz="800">
                          <a:solidFill>
                            <a:srgbClr val="152D49"/>
                          </a:solidFill>
                          <a:effectLst/>
                        </a:rPr>
                        <a:t>to</a:t>
                      </a:r>
                      <a:r>
                        <a:rPr lang="en-US" sz="800" spc="-20">
                          <a:solidFill>
                            <a:srgbClr val="152D49"/>
                          </a:solidFill>
                          <a:effectLst/>
                        </a:rPr>
                        <a:t> </a:t>
                      </a:r>
                      <a:r>
                        <a:rPr lang="en-US" sz="800">
                          <a:solidFill>
                            <a:srgbClr val="152D49"/>
                          </a:solidFill>
                          <a:effectLst/>
                        </a:rPr>
                        <a:t>a</a:t>
                      </a:r>
                      <a:r>
                        <a:rPr lang="en-US" sz="800" spc="-5">
                          <a:solidFill>
                            <a:srgbClr val="152D49"/>
                          </a:solidFill>
                          <a:effectLst/>
                        </a:rPr>
                        <a:t> </a:t>
                      </a:r>
                      <a:r>
                        <a:rPr lang="en-US" sz="800" spc="-10">
                          <a:solidFill>
                            <a:srgbClr val="152D49"/>
                          </a:solidFill>
                          <a:effectLst/>
                        </a:rPr>
                        <a:t>credential </a:t>
                      </a:r>
                      <a:r>
                        <a:rPr lang="en-US" sz="800">
                          <a:solidFill>
                            <a:srgbClr val="152D49"/>
                          </a:solidFill>
                          <a:effectLst/>
                        </a:rPr>
                        <a:t>or</a:t>
                      </a:r>
                      <a:r>
                        <a:rPr lang="en-US" sz="800" spc="-25">
                          <a:solidFill>
                            <a:srgbClr val="152D49"/>
                          </a:solidFill>
                          <a:effectLst/>
                        </a:rPr>
                        <a:t> </a:t>
                      </a:r>
                      <a:r>
                        <a:rPr lang="en-US" sz="800">
                          <a:solidFill>
                            <a:srgbClr val="152D49"/>
                          </a:solidFill>
                          <a:effectLst/>
                        </a:rPr>
                        <a:t>employment</a:t>
                      </a:r>
                      <a:r>
                        <a:rPr lang="en-US" sz="800" spc="-40">
                          <a:solidFill>
                            <a:srgbClr val="152D49"/>
                          </a:solidFill>
                          <a:effectLst/>
                        </a:rPr>
                        <a:t> </a:t>
                      </a:r>
                      <a:r>
                        <a:rPr lang="en-US" sz="800">
                          <a:solidFill>
                            <a:srgbClr val="152D49"/>
                          </a:solidFill>
                          <a:effectLst/>
                        </a:rPr>
                        <a:t>and</a:t>
                      </a:r>
                      <a:r>
                        <a:rPr lang="en-US" sz="800" spc="-35">
                          <a:solidFill>
                            <a:srgbClr val="152D49"/>
                          </a:solidFill>
                          <a:effectLst/>
                        </a:rPr>
                        <a:t> </a:t>
                      </a:r>
                      <a:r>
                        <a:rPr lang="en-US" sz="800">
                          <a:solidFill>
                            <a:srgbClr val="152D49"/>
                          </a:solidFill>
                          <a:effectLst/>
                        </a:rPr>
                        <a:t>who</a:t>
                      </a:r>
                      <a:r>
                        <a:rPr lang="en-US" sz="800" spc="-20">
                          <a:solidFill>
                            <a:srgbClr val="152D49"/>
                          </a:solidFill>
                          <a:effectLst/>
                        </a:rPr>
                        <a:t> </a:t>
                      </a:r>
                      <a:r>
                        <a:rPr lang="en-US" sz="800">
                          <a:solidFill>
                            <a:srgbClr val="152D49"/>
                          </a:solidFill>
                          <a:effectLst/>
                        </a:rPr>
                        <a:t>are</a:t>
                      </a:r>
                      <a:r>
                        <a:rPr lang="en-US" sz="800" spc="-25">
                          <a:solidFill>
                            <a:srgbClr val="152D49"/>
                          </a:solidFill>
                          <a:effectLst/>
                        </a:rPr>
                        <a:t> </a:t>
                      </a:r>
                      <a:r>
                        <a:rPr lang="en-US" sz="800">
                          <a:solidFill>
                            <a:srgbClr val="152D49"/>
                          </a:solidFill>
                          <a:effectLst/>
                        </a:rPr>
                        <a:t>achieving</a:t>
                      </a:r>
                      <a:r>
                        <a:rPr lang="en-US" sz="800" spc="-30">
                          <a:solidFill>
                            <a:srgbClr val="152D49"/>
                          </a:solidFill>
                          <a:effectLst/>
                        </a:rPr>
                        <a:t> </a:t>
                      </a:r>
                      <a:r>
                        <a:rPr lang="en-US" sz="800">
                          <a:solidFill>
                            <a:srgbClr val="152D49"/>
                          </a:solidFill>
                          <a:effectLst/>
                        </a:rPr>
                        <a:t>“measurable</a:t>
                      </a:r>
                      <a:r>
                        <a:rPr lang="en-US" sz="800" spc="-25">
                          <a:solidFill>
                            <a:srgbClr val="152D49"/>
                          </a:solidFill>
                          <a:effectLst/>
                        </a:rPr>
                        <a:t> </a:t>
                      </a:r>
                      <a:r>
                        <a:rPr lang="en-US" sz="800">
                          <a:solidFill>
                            <a:srgbClr val="152D49"/>
                          </a:solidFill>
                          <a:effectLst/>
                        </a:rPr>
                        <a:t>skills</a:t>
                      </a:r>
                      <a:r>
                        <a:rPr lang="en-US" sz="800" spc="-20">
                          <a:solidFill>
                            <a:srgbClr val="152D49"/>
                          </a:solidFill>
                          <a:effectLst/>
                        </a:rPr>
                        <a:t> </a:t>
                      </a:r>
                      <a:r>
                        <a:rPr lang="en-US" sz="800" spc="-10">
                          <a:solidFill>
                            <a:srgbClr val="152D49"/>
                          </a:solidFill>
                          <a:effectLst/>
                        </a:rPr>
                        <a:t>gains”</a:t>
                      </a:r>
                      <a:endParaRPr lang="en-US" sz="800">
                        <a:solidFill>
                          <a:srgbClr val="152D49"/>
                        </a:solidFill>
                        <a:effectLst/>
                      </a:endParaRPr>
                    </a:p>
                    <a:p>
                      <a:pPr marL="67945" marR="0">
                        <a:spcBef>
                          <a:spcPts val="300"/>
                        </a:spcBef>
                        <a:spcAft>
                          <a:spcPts val="0"/>
                        </a:spcAft>
                      </a:pPr>
                      <a:r>
                        <a:rPr lang="en-US" sz="800">
                          <a:solidFill>
                            <a:srgbClr val="152D49"/>
                          </a:solidFill>
                          <a:effectLst/>
                        </a:rPr>
                        <a:t>Meeting</a:t>
                      </a:r>
                      <a:r>
                        <a:rPr lang="en-US" sz="800" spc="-25">
                          <a:solidFill>
                            <a:srgbClr val="152D49"/>
                          </a:solidFill>
                          <a:effectLst/>
                        </a:rPr>
                        <a:t> </a:t>
                      </a:r>
                      <a:r>
                        <a:rPr lang="en-US" sz="800">
                          <a:solidFill>
                            <a:srgbClr val="152D49"/>
                          </a:solidFill>
                          <a:effectLst/>
                        </a:rPr>
                        <a:t>one</a:t>
                      </a:r>
                      <a:r>
                        <a:rPr lang="en-US" sz="800" spc="-15">
                          <a:solidFill>
                            <a:srgbClr val="152D49"/>
                          </a:solidFill>
                          <a:effectLst/>
                        </a:rPr>
                        <a:t> </a:t>
                      </a:r>
                      <a:r>
                        <a:rPr lang="en-US" sz="800">
                          <a:solidFill>
                            <a:srgbClr val="152D49"/>
                          </a:solidFill>
                          <a:effectLst/>
                        </a:rPr>
                        <a:t>or</a:t>
                      </a:r>
                      <a:r>
                        <a:rPr lang="en-US" sz="800" spc="-10">
                          <a:solidFill>
                            <a:srgbClr val="152D49"/>
                          </a:solidFill>
                          <a:effectLst/>
                        </a:rPr>
                        <a:t> </a:t>
                      </a:r>
                      <a:r>
                        <a:rPr lang="en-US" sz="800" spc="-20">
                          <a:solidFill>
                            <a:srgbClr val="152D49"/>
                          </a:solidFill>
                          <a:effectLst/>
                        </a:rPr>
                        <a:t>more</a:t>
                      </a:r>
                      <a:endParaRPr lang="en-US" sz="800">
                        <a:solidFill>
                          <a:srgbClr val="152D49"/>
                        </a:solidFill>
                        <a:effectLst/>
                      </a:endParaRPr>
                    </a:p>
                    <a:p>
                      <a:pPr marL="67945" marR="0">
                        <a:spcBef>
                          <a:spcPts val="300"/>
                        </a:spcBef>
                        <a:spcAft>
                          <a:spcPts val="0"/>
                        </a:spcAft>
                      </a:pPr>
                      <a:r>
                        <a:rPr lang="en-US" sz="800">
                          <a:solidFill>
                            <a:srgbClr val="152D49"/>
                          </a:solidFill>
                          <a:effectLst/>
                        </a:rPr>
                        <a:t>“Measurable</a:t>
                      </a:r>
                      <a:r>
                        <a:rPr lang="en-US" sz="800" spc="-15">
                          <a:solidFill>
                            <a:srgbClr val="152D49"/>
                          </a:solidFill>
                          <a:effectLst/>
                        </a:rPr>
                        <a:t> </a:t>
                      </a:r>
                      <a:r>
                        <a:rPr lang="en-US" sz="800">
                          <a:solidFill>
                            <a:srgbClr val="152D49"/>
                          </a:solidFill>
                          <a:effectLst/>
                        </a:rPr>
                        <a:t>skill</a:t>
                      </a:r>
                      <a:r>
                        <a:rPr lang="en-US" sz="800" spc="-20">
                          <a:solidFill>
                            <a:srgbClr val="152D49"/>
                          </a:solidFill>
                          <a:effectLst/>
                        </a:rPr>
                        <a:t> </a:t>
                      </a:r>
                      <a:r>
                        <a:rPr lang="en-US" sz="800">
                          <a:solidFill>
                            <a:srgbClr val="152D49"/>
                          </a:solidFill>
                          <a:effectLst/>
                        </a:rPr>
                        <a:t>gains”</a:t>
                      </a:r>
                      <a:r>
                        <a:rPr lang="en-US" sz="800" spc="-20">
                          <a:solidFill>
                            <a:srgbClr val="152D49"/>
                          </a:solidFill>
                          <a:effectLst/>
                        </a:rPr>
                        <a:t> </a:t>
                      </a:r>
                      <a:r>
                        <a:rPr lang="en-US" sz="800" spc="-10">
                          <a:solidFill>
                            <a:srgbClr val="152D49"/>
                          </a:solidFill>
                          <a:effectLst/>
                        </a:rPr>
                        <a:t>include:</a:t>
                      </a:r>
                      <a:endParaRPr lang="en-US" sz="800">
                        <a:solidFill>
                          <a:srgbClr val="152D49"/>
                        </a:solidFill>
                        <a:effectLst/>
                      </a:endParaRPr>
                    </a:p>
                    <a:p>
                      <a:pPr marL="342900" marR="0" lvl="0" indent="-342900">
                        <a:spcBef>
                          <a:spcPts val="300"/>
                        </a:spcBef>
                        <a:spcAft>
                          <a:spcPts val="0"/>
                        </a:spcAft>
                        <a:buSzPts val="1100"/>
                        <a:buFont typeface="Calibri" panose="020F0502020204030204" pitchFamily="34" charset="0"/>
                        <a:buAutoNum type="arabicParenR"/>
                        <a:tabLst>
                          <a:tab pos="247650" algn="l"/>
                        </a:tabLst>
                      </a:pPr>
                      <a:r>
                        <a:rPr lang="en-US" sz="800" spc="-5">
                          <a:solidFill>
                            <a:srgbClr val="152D49"/>
                          </a:solidFill>
                          <a:effectLst/>
                        </a:rPr>
                        <a:t>Attainment</a:t>
                      </a:r>
                      <a:r>
                        <a:rPr lang="en-US" sz="800" spc="-25">
                          <a:solidFill>
                            <a:srgbClr val="152D49"/>
                          </a:solidFill>
                          <a:effectLst/>
                        </a:rPr>
                        <a:t> </a:t>
                      </a:r>
                      <a:r>
                        <a:rPr lang="en-US" sz="800" spc="-5">
                          <a:solidFill>
                            <a:srgbClr val="152D49"/>
                          </a:solidFill>
                          <a:effectLst/>
                        </a:rPr>
                        <a:t>of</a:t>
                      </a:r>
                      <a:r>
                        <a:rPr lang="en-US" sz="800" spc="-15">
                          <a:solidFill>
                            <a:srgbClr val="152D49"/>
                          </a:solidFill>
                          <a:effectLst/>
                        </a:rPr>
                        <a:t> </a:t>
                      </a:r>
                      <a:r>
                        <a:rPr lang="en-US" sz="800" spc="-5">
                          <a:solidFill>
                            <a:srgbClr val="152D49"/>
                          </a:solidFill>
                          <a:effectLst/>
                        </a:rPr>
                        <a:t>a</a:t>
                      </a:r>
                      <a:r>
                        <a:rPr lang="en-US" sz="800" spc="-10">
                          <a:solidFill>
                            <a:srgbClr val="152D49"/>
                          </a:solidFill>
                          <a:effectLst/>
                        </a:rPr>
                        <a:t> </a:t>
                      </a:r>
                      <a:r>
                        <a:rPr lang="en-US" sz="800" spc="-5">
                          <a:solidFill>
                            <a:srgbClr val="152D49"/>
                          </a:solidFill>
                          <a:effectLst/>
                        </a:rPr>
                        <a:t>high</a:t>
                      </a:r>
                      <a:r>
                        <a:rPr lang="en-US" sz="800" spc="-20">
                          <a:solidFill>
                            <a:srgbClr val="152D49"/>
                          </a:solidFill>
                          <a:effectLst/>
                        </a:rPr>
                        <a:t> </a:t>
                      </a:r>
                      <a:r>
                        <a:rPr lang="en-US" sz="800" spc="-5">
                          <a:solidFill>
                            <a:srgbClr val="152D49"/>
                          </a:solidFill>
                          <a:effectLst/>
                        </a:rPr>
                        <a:t>school</a:t>
                      </a:r>
                      <a:r>
                        <a:rPr lang="en-US" sz="800" spc="-10">
                          <a:solidFill>
                            <a:srgbClr val="152D49"/>
                          </a:solidFill>
                          <a:effectLst/>
                        </a:rPr>
                        <a:t> diploma</a:t>
                      </a:r>
                      <a:endParaRPr lang="en-US" sz="800" spc="-5">
                        <a:solidFill>
                          <a:srgbClr val="152D49"/>
                        </a:solidFill>
                        <a:effectLst/>
                      </a:endParaRPr>
                    </a:p>
                    <a:p>
                      <a:pPr marL="342900" marR="0" lvl="0" indent="-342900">
                        <a:spcBef>
                          <a:spcPts val="300"/>
                        </a:spcBef>
                        <a:spcAft>
                          <a:spcPts val="0"/>
                        </a:spcAft>
                        <a:buSzPts val="1100"/>
                        <a:buFont typeface="Calibri" panose="020F0502020204030204" pitchFamily="34" charset="0"/>
                        <a:buAutoNum type="arabicParenR"/>
                        <a:tabLst>
                          <a:tab pos="247650" algn="l"/>
                        </a:tabLst>
                      </a:pPr>
                      <a:r>
                        <a:rPr lang="en-US" sz="800" spc="-5">
                          <a:solidFill>
                            <a:srgbClr val="152D49"/>
                          </a:solidFill>
                          <a:effectLst/>
                        </a:rPr>
                        <a:t>Achievement</a:t>
                      </a:r>
                      <a:r>
                        <a:rPr lang="en-US" sz="800" spc="-35">
                          <a:solidFill>
                            <a:srgbClr val="152D49"/>
                          </a:solidFill>
                          <a:effectLst/>
                        </a:rPr>
                        <a:t> </a:t>
                      </a:r>
                      <a:r>
                        <a:rPr lang="en-US" sz="800" spc="-5">
                          <a:solidFill>
                            <a:srgbClr val="152D49"/>
                          </a:solidFill>
                          <a:effectLst/>
                        </a:rPr>
                        <a:t>of</a:t>
                      </a:r>
                      <a:r>
                        <a:rPr lang="en-US" sz="800" spc="-40">
                          <a:solidFill>
                            <a:srgbClr val="152D49"/>
                          </a:solidFill>
                          <a:effectLst/>
                        </a:rPr>
                        <a:t> </a:t>
                      </a:r>
                      <a:r>
                        <a:rPr lang="en-US" sz="800" spc="-5">
                          <a:solidFill>
                            <a:srgbClr val="152D49"/>
                          </a:solidFill>
                          <a:effectLst/>
                        </a:rPr>
                        <a:t>an</a:t>
                      </a:r>
                      <a:r>
                        <a:rPr lang="en-US" sz="800" spc="-25">
                          <a:solidFill>
                            <a:srgbClr val="152D49"/>
                          </a:solidFill>
                          <a:effectLst/>
                        </a:rPr>
                        <a:t> </a:t>
                      </a:r>
                      <a:r>
                        <a:rPr lang="en-US" sz="800" spc="-5">
                          <a:solidFill>
                            <a:srgbClr val="152D49"/>
                          </a:solidFill>
                          <a:effectLst/>
                        </a:rPr>
                        <a:t>educational</a:t>
                      </a:r>
                      <a:r>
                        <a:rPr lang="en-US" sz="800" spc="-25">
                          <a:solidFill>
                            <a:srgbClr val="152D49"/>
                          </a:solidFill>
                          <a:effectLst/>
                        </a:rPr>
                        <a:t> </a:t>
                      </a:r>
                      <a:r>
                        <a:rPr lang="en-US" sz="800" spc="-5">
                          <a:solidFill>
                            <a:srgbClr val="152D49"/>
                          </a:solidFill>
                          <a:effectLst/>
                        </a:rPr>
                        <a:t>function</a:t>
                      </a:r>
                      <a:r>
                        <a:rPr lang="en-US" sz="800" spc="-25">
                          <a:solidFill>
                            <a:srgbClr val="152D49"/>
                          </a:solidFill>
                          <a:effectLst/>
                        </a:rPr>
                        <a:t> </a:t>
                      </a:r>
                      <a:r>
                        <a:rPr lang="en-US" sz="800" spc="-10">
                          <a:solidFill>
                            <a:srgbClr val="152D49"/>
                          </a:solidFill>
                          <a:effectLst/>
                        </a:rPr>
                        <a:t>level</a:t>
                      </a:r>
                      <a:endParaRPr lang="en-US" sz="800" spc="-5">
                        <a:solidFill>
                          <a:srgbClr val="152D49"/>
                        </a:solidFill>
                        <a:effectLst/>
                      </a:endParaRPr>
                    </a:p>
                    <a:p>
                      <a:pPr marL="342900" marR="0" lvl="0" indent="-342900">
                        <a:spcBef>
                          <a:spcPts val="300"/>
                        </a:spcBef>
                        <a:spcAft>
                          <a:spcPts val="0"/>
                        </a:spcAft>
                        <a:buSzPts val="1100"/>
                        <a:buFont typeface="Calibri" panose="020F0502020204030204" pitchFamily="34" charset="0"/>
                        <a:buAutoNum type="arabicParenR"/>
                        <a:tabLst>
                          <a:tab pos="247650" algn="l"/>
                        </a:tabLst>
                      </a:pPr>
                      <a:r>
                        <a:rPr lang="en-US" sz="800" spc="-5">
                          <a:solidFill>
                            <a:srgbClr val="152D49"/>
                          </a:solidFill>
                          <a:effectLst/>
                        </a:rPr>
                        <a:t>Transcript</a:t>
                      </a:r>
                      <a:r>
                        <a:rPr lang="en-US" sz="800" spc="-45">
                          <a:solidFill>
                            <a:srgbClr val="152D49"/>
                          </a:solidFill>
                          <a:effectLst/>
                        </a:rPr>
                        <a:t> </a:t>
                      </a:r>
                      <a:r>
                        <a:rPr lang="en-US" sz="800" spc="-5">
                          <a:solidFill>
                            <a:srgbClr val="152D49"/>
                          </a:solidFill>
                          <a:effectLst/>
                        </a:rPr>
                        <a:t>/</a:t>
                      </a:r>
                      <a:r>
                        <a:rPr lang="en-US" sz="800" spc="-20">
                          <a:solidFill>
                            <a:srgbClr val="152D49"/>
                          </a:solidFill>
                          <a:effectLst/>
                        </a:rPr>
                        <a:t> </a:t>
                      </a:r>
                      <a:r>
                        <a:rPr lang="en-US" sz="800" spc="-5">
                          <a:solidFill>
                            <a:srgbClr val="152D49"/>
                          </a:solidFill>
                          <a:effectLst/>
                        </a:rPr>
                        <a:t>Report</a:t>
                      </a:r>
                      <a:r>
                        <a:rPr lang="en-US" sz="800" spc="-35">
                          <a:solidFill>
                            <a:srgbClr val="152D49"/>
                          </a:solidFill>
                          <a:effectLst/>
                        </a:rPr>
                        <a:t> </a:t>
                      </a:r>
                      <a:r>
                        <a:rPr lang="en-US" sz="800" spc="-5">
                          <a:solidFill>
                            <a:srgbClr val="152D49"/>
                          </a:solidFill>
                          <a:effectLst/>
                        </a:rPr>
                        <a:t>Card</a:t>
                      </a:r>
                      <a:r>
                        <a:rPr lang="en-US" sz="800" spc="-40">
                          <a:solidFill>
                            <a:srgbClr val="152D49"/>
                          </a:solidFill>
                          <a:effectLst/>
                        </a:rPr>
                        <a:t> </a:t>
                      </a:r>
                      <a:r>
                        <a:rPr lang="en-US" sz="800" spc="-10">
                          <a:solidFill>
                            <a:srgbClr val="152D49"/>
                          </a:solidFill>
                          <a:effectLst/>
                        </a:rPr>
                        <a:t>achievement</a:t>
                      </a:r>
                      <a:endParaRPr lang="en-US" sz="800" spc="-5">
                        <a:solidFill>
                          <a:srgbClr val="152D49"/>
                        </a:solidFill>
                        <a:effectLst/>
                      </a:endParaRPr>
                    </a:p>
                    <a:p>
                      <a:pPr marL="342900" marR="424815" lvl="0" indent="-342900">
                        <a:spcBef>
                          <a:spcPts val="300"/>
                        </a:spcBef>
                        <a:spcAft>
                          <a:spcPts val="0"/>
                        </a:spcAft>
                        <a:buSzPts val="1100"/>
                        <a:buFont typeface="Calibri" panose="020F0502020204030204" pitchFamily="34" charset="0"/>
                        <a:buAutoNum type="arabicParenR"/>
                        <a:tabLst>
                          <a:tab pos="247650" algn="l"/>
                        </a:tabLst>
                      </a:pPr>
                      <a:r>
                        <a:rPr lang="en-US" sz="800" spc="-5">
                          <a:solidFill>
                            <a:srgbClr val="152D49"/>
                          </a:solidFill>
                          <a:effectLst/>
                        </a:rPr>
                        <a:t>Achievement</a:t>
                      </a:r>
                      <a:r>
                        <a:rPr lang="en-US" sz="800" spc="-25">
                          <a:solidFill>
                            <a:srgbClr val="152D49"/>
                          </a:solidFill>
                          <a:effectLst/>
                        </a:rPr>
                        <a:t> </a:t>
                      </a:r>
                      <a:r>
                        <a:rPr lang="en-US" sz="800" spc="-5">
                          <a:solidFill>
                            <a:srgbClr val="152D49"/>
                          </a:solidFill>
                          <a:effectLst/>
                        </a:rPr>
                        <a:t>of</a:t>
                      </a:r>
                      <a:r>
                        <a:rPr lang="en-US" sz="800" spc="-35">
                          <a:solidFill>
                            <a:srgbClr val="152D49"/>
                          </a:solidFill>
                          <a:effectLst/>
                        </a:rPr>
                        <a:t> </a:t>
                      </a:r>
                      <a:r>
                        <a:rPr lang="en-US" sz="800" spc="-5">
                          <a:solidFill>
                            <a:srgbClr val="152D49"/>
                          </a:solidFill>
                          <a:effectLst/>
                        </a:rPr>
                        <a:t>a</a:t>
                      </a:r>
                      <a:r>
                        <a:rPr lang="en-US" sz="800" spc="-35">
                          <a:solidFill>
                            <a:srgbClr val="152D49"/>
                          </a:solidFill>
                          <a:effectLst/>
                        </a:rPr>
                        <a:t> </a:t>
                      </a:r>
                      <a:r>
                        <a:rPr lang="en-US" sz="800" spc="-5">
                          <a:solidFill>
                            <a:srgbClr val="152D49"/>
                          </a:solidFill>
                          <a:effectLst/>
                        </a:rPr>
                        <a:t>milestone</a:t>
                      </a:r>
                      <a:r>
                        <a:rPr lang="en-US" sz="800" spc="-25">
                          <a:solidFill>
                            <a:srgbClr val="152D49"/>
                          </a:solidFill>
                          <a:effectLst/>
                        </a:rPr>
                        <a:t> </a:t>
                      </a:r>
                      <a:r>
                        <a:rPr lang="en-US" sz="800" spc="-5">
                          <a:solidFill>
                            <a:srgbClr val="152D49"/>
                          </a:solidFill>
                          <a:effectLst/>
                        </a:rPr>
                        <a:t>(completion</a:t>
                      </a:r>
                      <a:r>
                        <a:rPr lang="en-US" sz="800" spc="-35">
                          <a:solidFill>
                            <a:srgbClr val="152D49"/>
                          </a:solidFill>
                          <a:effectLst/>
                        </a:rPr>
                        <a:t> </a:t>
                      </a:r>
                      <a:r>
                        <a:rPr lang="en-US" sz="800" spc="-5">
                          <a:solidFill>
                            <a:srgbClr val="152D49"/>
                          </a:solidFill>
                          <a:effectLst/>
                        </a:rPr>
                        <a:t>of</a:t>
                      </a:r>
                      <a:r>
                        <a:rPr lang="en-US" sz="800" spc="-25">
                          <a:solidFill>
                            <a:srgbClr val="152D49"/>
                          </a:solidFill>
                          <a:effectLst/>
                        </a:rPr>
                        <a:t> </a:t>
                      </a:r>
                      <a:r>
                        <a:rPr lang="en-US" sz="800" spc="-5">
                          <a:solidFill>
                            <a:srgbClr val="152D49"/>
                          </a:solidFill>
                          <a:effectLst/>
                        </a:rPr>
                        <a:t>OJT,</a:t>
                      </a:r>
                      <a:r>
                        <a:rPr lang="en-US" sz="800" spc="-25">
                          <a:solidFill>
                            <a:srgbClr val="152D49"/>
                          </a:solidFill>
                          <a:effectLst/>
                        </a:rPr>
                        <a:t> </a:t>
                      </a:r>
                      <a:r>
                        <a:rPr lang="en-US" sz="800" spc="-5">
                          <a:solidFill>
                            <a:srgbClr val="152D49"/>
                          </a:solidFill>
                          <a:effectLst/>
                        </a:rPr>
                        <a:t>apprenticeship program, any training achievement)</a:t>
                      </a:r>
                    </a:p>
                    <a:p>
                      <a:pPr marL="342900" marR="577850" lvl="0" indent="-342900">
                        <a:spcBef>
                          <a:spcPts val="300"/>
                        </a:spcBef>
                        <a:spcAft>
                          <a:spcPts val="0"/>
                        </a:spcAft>
                        <a:buSzPts val="1100"/>
                        <a:buFont typeface="Calibri" panose="020F0502020204030204" pitchFamily="34" charset="0"/>
                        <a:buAutoNum type="arabicParenR"/>
                        <a:tabLst>
                          <a:tab pos="247650" algn="l"/>
                        </a:tabLst>
                      </a:pPr>
                      <a:r>
                        <a:rPr lang="en-US" sz="800" spc="-5">
                          <a:solidFill>
                            <a:srgbClr val="152D49"/>
                          </a:solidFill>
                          <a:effectLst/>
                        </a:rPr>
                        <a:t>Achievement</a:t>
                      </a:r>
                      <a:r>
                        <a:rPr lang="en-US" sz="800" spc="-30">
                          <a:solidFill>
                            <a:srgbClr val="152D49"/>
                          </a:solidFill>
                          <a:effectLst/>
                        </a:rPr>
                        <a:t> </a:t>
                      </a:r>
                      <a:r>
                        <a:rPr lang="en-US" sz="800" spc="-5">
                          <a:solidFill>
                            <a:srgbClr val="152D49"/>
                          </a:solidFill>
                          <a:effectLst/>
                        </a:rPr>
                        <a:t>of</a:t>
                      </a:r>
                      <a:r>
                        <a:rPr lang="en-US" sz="800" spc="-40">
                          <a:solidFill>
                            <a:srgbClr val="152D49"/>
                          </a:solidFill>
                          <a:effectLst/>
                        </a:rPr>
                        <a:t> </a:t>
                      </a:r>
                      <a:r>
                        <a:rPr lang="en-US" sz="800" spc="-5">
                          <a:solidFill>
                            <a:srgbClr val="152D49"/>
                          </a:solidFill>
                          <a:effectLst/>
                        </a:rPr>
                        <a:t>a</a:t>
                      </a:r>
                      <a:r>
                        <a:rPr lang="en-US" sz="800" spc="-30">
                          <a:solidFill>
                            <a:srgbClr val="152D49"/>
                          </a:solidFill>
                          <a:effectLst/>
                        </a:rPr>
                        <a:t> </a:t>
                      </a:r>
                      <a:r>
                        <a:rPr lang="en-US" sz="800" spc="-5">
                          <a:solidFill>
                            <a:srgbClr val="152D49"/>
                          </a:solidFill>
                          <a:effectLst/>
                        </a:rPr>
                        <a:t>trade-related</a:t>
                      </a:r>
                      <a:r>
                        <a:rPr lang="en-US" sz="800" spc="-30">
                          <a:solidFill>
                            <a:srgbClr val="152D49"/>
                          </a:solidFill>
                          <a:effectLst/>
                        </a:rPr>
                        <a:t> </a:t>
                      </a:r>
                      <a:r>
                        <a:rPr lang="en-US" sz="800" spc="-5">
                          <a:solidFill>
                            <a:srgbClr val="152D49"/>
                          </a:solidFill>
                          <a:effectLst/>
                        </a:rPr>
                        <a:t>benchmark</a:t>
                      </a:r>
                      <a:r>
                        <a:rPr lang="en-US" sz="800" spc="-30">
                          <a:solidFill>
                            <a:srgbClr val="152D49"/>
                          </a:solidFill>
                          <a:effectLst/>
                        </a:rPr>
                        <a:t> </a:t>
                      </a:r>
                      <a:r>
                        <a:rPr lang="en-US" sz="800" spc="-5">
                          <a:solidFill>
                            <a:srgbClr val="152D49"/>
                          </a:solidFill>
                          <a:effectLst/>
                        </a:rPr>
                        <a:t>/skill</a:t>
                      </a:r>
                      <a:r>
                        <a:rPr lang="en-US" sz="800" spc="-35">
                          <a:solidFill>
                            <a:srgbClr val="152D49"/>
                          </a:solidFill>
                          <a:effectLst/>
                        </a:rPr>
                        <a:t> </a:t>
                      </a:r>
                      <a:r>
                        <a:rPr lang="en-US" sz="800" spc="-5">
                          <a:solidFill>
                            <a:srgbClr val="152D49"/>
                          </a:solidFill>
                          <a:effectLst/>
                        </a:rPr>
                        <a:t>progression (knowledge-based exams)</a:t>
                      </a:r>
                      <a:endParaRPr lang="en-US" sz="800" spc="-5">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056515822"/>
                  </a:ext>
                </a:extLst>
              </a:tr>
              <a:tr h="296726">
                <a:tc>
                  <a:txBody>
                    <a:bodyPr/>
                    <a:lstStyle/>
                    <a:p>
                      <a:pPr marL="67945" marR="0">
                        <a:spcBef>
                          <a:spcPts val="300"/>
                        </a:spcBef>
                        <a:spcAft>
                          <a:spcPts val="0"/>
                        </a:spcAft>
                      </a:pPr>
                      <a:r>
                        <a:rPr lang="en-US" sz="800" dirty="0">
                          <a:solidFill>
                            <a:srgbClr val="152D49"/>
                          </a:solidFill>
                          <a:effectLst/>
                        </a:rPr>
                        <a:t>%</a:t>
                      </a:r>
                      <a:r>
                        <a:rPr lang="en-US" sz="800" spc="-20" dirty="0">
                          <a:solidFill>
                            <a:srgbClr val="152D49"/>
                          </a:solidFill>
                          <a:effectLst/>
                        </a:rPr>
                        <a:t> </a:t>
                      </a:r>
                      <a:r>
                        <a:rPr lang="en-US" sz="800" dirty="0">
                          <a:solidFill>
                            <a:srgbClr val="152D49"/>
                          </a:solidFill>
                          <a:effectLst/>
                        </a:rPr>
                        <a:t>of</a:t>
                      </a:r>
                      <a:r>
                        <a:rPr lang="en-US" sz="800" spc="-25" dirty="0">
                          <a:solidFill>
                            <a:srgbClr val="152D49"/>
                          </a:solidFill>
                          <a:effectLst/>
                        </a:rPr>
                        <a:t> </a:t>
                      </a:r>
                      <a:r>
                        <a:rPr lang="en-US" sz="800" dirty="0">
                          <a:solidFill>
                            <a:srgbClr val="152D49"/>
                          </a:solidFill>
                          <a:effectLst/>
                        </a:rPr>
                        <a:t>youth</a:t>
                      </a:r>
                      <a:r>
                        <a:rPr lang="en-US" sz="800" spc="-10" dirty="0">
                          <a:solidFill>
                            <a:srgbClr val="152D49"/>
                          </a:solidFill>
                          <a:effectLst/>
                        </a:rPr>
                        <a:t> </a:t>
                      </a:r>
                      <a:r>
                        <a:rPr lang="en-US" sz="800" dirty="0">
                          <a:solidFill>
                            <a:srgbClr val="152D49"/>
                          </a:solidFill>
                          <a:effectLst/>
                        </a:rPr>
                        <a:t>employed</a:t>
                      </a:r>
                      <a:r>
                        <a:rPr lang="en-US" sz="800" spc="-15" dirty="0">
                          <a:solidFill>
                            <a:srgbClr val="152D49"/>
                          </a:solidFill>
                          <a:effectLst/>
                        </a:rPr>
                        <a:t> </a:t>
                      </a:r>
                      <a:r>
                        <a:rPr lang="en-US" sz="800" dirty="0">
                          <a:solidFill>
                            <a:srgbClr val="152D49"/>
                          </a:solidFill>
                          <a:effectLst/>
                        </a:rPr>
                        <a:t>with</a:t>
                      </a:r>
                      <a:r>
                        <a:rPr lang="en-US" sz="800" spc="-35" dirty="0">
                          <a:solidFill>
                            <a:srgbClr val="152D49"/>
                          </a:solidFill>
                          <a:effectLst/>
                        </a:rPr>
                        <a:t> </a:t>
                      </a:r>
                      <a:r>
                        <a:rPr lang="en-US" sz="800" dirty="0">
                          <a:solidFill>
                            <a:srgbClr val="152D49"/>
                          </a:solidFill>
                          <a:effectLst/>
                        </a:rPr>
                        <a:t>the</a:t>
                      </a:r>
                      <a:r>
                        <a:rPr lang="en-US" sz="800" spc="-10" dirty="0">
                          <a:solidFill>
                            <a:srgbClr val="152D49"/>
                          </a:solidFill>
                          <a:effectLst/>
                        </a:rPr>
                        <a:t> </a:t>
                      </a:r>
                      <a:r>
                        <a:rPr lang="en-US" sz="800" dirty="0">
                          <a:solidFill>
                            <a:srgbClr val="152D49"/>
                          </a:solidFill>
                          <a:effectLst/>
                        </a:rPr>
                        <a:t>same</a:t>
                      </a:r>
                      <a:r>
                        <a:rPr lang="en-US" sz="800" spc="-20" dirty="0">
                          <a:solidFill>
                            <a:srgbClr val="152D49"/>
                          </a:solidFill>
                          <a:effectLst/>
                        </a:rPr>
                        <a:t> </a:t>
                      </a:r>
                      <a:r>
                        <a:rPr lang="en-US" sz="800" dirty="0">
                          <a:solidFill>
                            <a:srgbClr val="152D49"/>
                          </a:solidFill>
                          <a:effectLst/>
                        </a:rPr>
                        <a:t>employer</a:t>
                      </a:r>
                      <a:r>
                        <a:rPr lang="en-US" sz="800" spc="-15" dirty="0">
                          <a:solidFill>
                            <a:srgbClr val="152D49"/>
                          </a:solidFill>
                          <a:effectLst/>
                        </a:rPr>
                        <a:t> </a:t>
                      </a:r>
                      <a:r>
                        <a:rPr lang="en-US" sz="800" dirty="0">
                          <a:solidFill>
                            <a:srgbClr val="152D49"/>
                          </a:solidFill>
                          <a:effectLst/>
                        </a:rPr>
                        <a:t>in</a:t>
                      </a:r>
                      <a:r>
                        <a:rPr lang="en-US" sz="800" spc="-30" dirty="0">
                          <a:solidFill>
                            <a:srgbClr val="152D49"/>
                          </a:solidFill>
                          <a:effectLst/>
                        </a:rPr>
                        <a:t> </a:t>
                      </a:r>
                      <a:r>
                        <a:rPr lang="en-US" sz="800" dirty="0">
                          <a:solidFill>
                            <a:srgbClr val="152D49"/>
                          </a:solidFill>
                          <a:effectLst/>
                        </a:rPr>
                        <a:t>the</a:t>
                      </a:r>
                      <a:r>
                        <a:rPr lang="en-US" sz="800" spc="-20" dirty="0">
                          <a:solidFill>
                            <a:srgbClr val="152D49"/>
                          </a:solidFill>
                          <a:effectLst/>
                        </a:rPr>
                        <a:t> </a:t>
                      </a:r>
                      <a:r>
                        <a:rPr lang="en-US" sz="800" dirty="0">
                          <a:solidFill>
                            <a:srgbClr val="152D49"/>
                          </a:solidFill>
                          <a:effectLst/>
                        </a:rPr>
                        <a:t>2nd</a:t>
                      </a:r>
                      <a:r>
                        <a:rPr lang="en-US" sz="800" spc="-15" dirty="0">
                          <a:solidFill>
                            <a:srgbClr val="152D49"/>
                          </a:solidFill>
                          <a:effectLst/>
                        </a:rPr>
                        <a:t> </a:t>
                      </a:r>
                      <a:r>
                        <a:rPr lang="en-US" sz="800" dirty="0">
                          <a:solidFill>
                            <a:srgbClr val="152D49"/>
                          </a:solidFill>
                          <a:effectLst/>
                        </a:rPr>
                        <a:t>and</a:t>
                      </a:r>
                      <a:r>
                        <a:rPr lang="en-US" sz="800" spc="-20" dirty="0">
                          <a:solidFill>
                            <a:srgbClr val="152D49"/>
                          </a:solidFill>
                          <a:effectLst/>
                        </a:rPr>
                        <a:t> </a:t>
                      </a:r>
                      <a:r>
                        <a:rPr lang="en-US" sz="800" spc="-25" dirty="0">
                          <a:solidFill>
                            <a:srgbClr val="152D49"/>
                          </a:solidFill>
                          <a:effectLst/>
                        </a:rPr>
                        <a:t>4</a:t>
                      </a:r>
                      <a:r>
                        <a:rPr lang="en-US" sz="800" spc="-25" baseline="30000" dirty="0">
                          <a:solidFill>
                            <a:srgbClr val="152D49"/>
                          </a:solidFill>
                          <a:effectLst/>
                        </a:rPr>
                        <a:t>th</a:t>
                      </a:r>
                      <a:r>
                        <a:rPr lang="en-US" sz="800" spc="-25" dirty="0">
                          <a:solidFill>
                            <a:srgbClr val="152D49"/>
                          </a:solidFill>
                          <a:effectLst/>
                        </a:rPr>
                        <a:t> </a:t>
                      </a:r>
                      <a:r>
                        <a:rPr lang="en-US" sz="800" dirty="0">
                          <a:solidFill>
                            <a:srgbClr val="152D49"/>
                          </a:solidFill>
                          <a:effectLst/>
                        </a:rPr>
                        <a:t>quarters</a:t>
                      </a:r>
                      <a:r>
                        <a:rPr lang="en-US" sz="800" spc="-25" dirty="0">
                          <a:solidFill>
                            <a:srgbClr val="152D49"/>
                          </a:solidFill>
                          <a:effectLst/>
                        </a:rPr>
                        <a:t> </a:t>
                      </a:r>
                      <a:r>
                        <a:rPr lang="en-US" sz="800" dirty="0">
                          <a:solidFill>
                            <a:srgbClr val="152D49"/>
                          </a:solidFill>
                          <a:effectLst/>
                        </a:rPr>
                        <a:t>after</a:t>
                      </a:r>
                      <a:r>
                        <a:rPr lang="en-US" sz="800" spc="-25" dirty="0">
                          <a:solidFill>
                            <a:srgbClr val="152D49"/>
                          </a:solidFill>
                          <a:effectLst/>
                        </a:rPr>
                        <a:t> </a:t>
                      </a:r>
                      <a:r>
                        <a:rPr lang="en-US" sz="800" spc="-10" dirty="0">
                          <a:solidFill>
                            <a:srgbClr val="152D49"/>
                          </a:solidFill>
                          <a:effectLst/>
                        </a:rPr>
                        <a:t>exit.</a:t>
                      </a:r>
                      <a:endParaRPr lang="en-US" sz="8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28518117"/>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677119605"/>
              </p:ext>
            </p:extLst>
          </p:nvPr>
        </p:nvGraphicFramePr>
        <p:xfrm>
          <a:off x="399672" y="1332238"/>
          <a:ext cx="8287127" cy="4081493"/>
        </p:xfrm>
        <a:graphic>
          <a:graphicData uri="http://schemas.openxmlformats.org/drawingml/2006/table">
            <a:tbl>
              <a:tblPr firstRow="1" bandRow="1">
                <a:tableStyleId>{2D5ABB26-0587-4C30-8999-92F81FD0307C}</a:tableStyleId>
              </a:tblPr>
              <a:tblGrid>
                <a:gridCol w="6974998">
                  <a:extLst>
                    <a:ext uri="{9D8B030D-6E8A-4147-A177-3AD203B41FA5}">
                      <a16:colId xmlns:a16="http://schemas.microsoft.com/office/drawing/2014/main" val="20000"/>
                    </a:ext>
                  </a:extLst>
                </a:gridCol>
                <a:gridCol w="1312129">
                  <a:extLst>
                    <a:ext uri="{9D8B030D-6E8A-4147-A177-3AD203B41FA5}">
                      <a16:colId xmlns:a16="http://schemas.microsoft.com/office/drawing/2014/main" val="20001"/>
                    </a:ext>
                  </a:extLst>
                </a:gridCol>
              </a:tblGrid>
              <a:tr h="529426">
                <a:tc>
                  <a:txBody>
                    <a:bodyPr/>
                    <a:lstStyle/>
                    <a:p>
                      <a:pPr algn="ctr">
                        <a:lnSpc>
                          <a:spcPct val="100000"/>
                        </a:lnSpc>
                        <a:spcBef>
                          <a:spcPts val="1610"/>
                        </a:spcBef>
                      </a:pPr>
                      <a:r>
                        <a:rPr sz="2000" b="1" spc="-5" dirty="0">
                          <a:solidFill>
                            <a:srgbClr val="FFFFFF"/>
                          </a:solidFill>
                          <a:latin typeface="Calibri"/>
                          <a:cs typeface="Calibri"/>
                        </a:rPr>
                        <a:t>Measures</a:t>
                      </a:r>
                      <a:endParaRPr sz="2000" dirty="0">
                        <a:latin typeface="Calibri"/>
                        <a:cs typeface="Calibri"/>
                      </a:endParaRPr>
                    </a:p>
                  </a:txBody>
                  <a:tcPr marL="0" marR="0" marT="204470" marB="0">
                    <a:lnL w="12700">
                      <a:solidFill>
                        <a:srgbClr val="FFFFFF"/>
                      </a:solidFill>
                      <a:prstDash val="solid"/>
                    </a:lnL>
                    <a:lnR w="12700" cap="flat" cmpd="sng" algn="ctr">
                      <a:solidFill>
                        <a:srgbClr val="FFFFFF"/>
                      </a:solidFill>
                      <a:prstDash val="solid"/>
                      <a:round/>
                      <a:headEnd type="none" w="med" len="med"/>
                      <a:tailEnd type="none" w="med" len="med"/>
                    </a:lnR>
                    <a:lnB w="38100">
                      <a:solidFill>
                        <a:srgbClr val="FFFFFF"/>
                      </a:solidFill>
                      <a:prstDash val="solid"/>
                    </a:lnB>
                    <a:solidFill>
                      <a:srgbClr val="032B4A"/>
                    </a:solidFill>
                  </a:tcPr>
                </a:tc>
                <a:tc>
                  <a:txBody>
                    <a:bodyPr/>
                    <a:lstStyle/>
                    <a:p>
                      <a:pPr marR="635" algn="ctr">
                        <a:lnSpc>
                          <a:spcPct val="100000"/>
                        </a:lnSpc>
                        <a:spcBef>
                          <a:spcPts val="1610"/>
                        </a:spcBef>
                      </a:pPr>
                      <a:r>
                        <a:rPr sz="2000" b="1" spc="-5" dirty="0">
                          <a:solidFill>
                            <a:srgbClr val="FFFFFF"/>
                          </a:solidFill>
                          <a:latin typeface="Calibri"/>
                          <a:cs typeface="Calibri"/>
                        </a:rPr>
                        <a:t>Goals</a:t>
                      </a:r>
                      <a:endParaRPr sz="2000" dirty="0">
                        <a:latin typeface="Calibri"/>
                        <a:cs typeface="Calibri"/>
                      </a:endParaRPr>
                    </a:p>
                  </a:txBody>
                  <a:tcPr marL="0" marR="0" marT="204470" marB="0">
                    <a:lnL w="12700" cap="flat" cmpd="sng" algn="ctr">
                      <a:solidFill>
                        <a:srgbClr val="FFFFFF"/>
                      </a:solidFill>
                      <a:prstDash val="solid"/>
                      <a:round/>
                      <a:headEnd type="none" w="med" len="med"/>
                      <a:tailEnd type="none" w="med" len="med"/>
                    </a:lnL>
                    <a:lnB w="38100">
                      <a:solidFill>
                        <a:srgbClr val="FFFFFF"/>
                      </a:solidFill>
                      <a:prstDash val="solid"/>
                    </a:lnB>
                    <a:solidFill>
                      <a:srgbClr val="032B4A"/>
                    </a:solidFill>
                  </a:tcPr>
                </a:tc>
                <a:extLst>
                  <a:ext uri="{0D108BD9-81ED-4DB2-BD59-A6C34878D82A}">
                    <a16:rowId xmlns:a16="http://schemas.microsoft.com/office/drawing/2014/main" val="10001"/>
                  </a:ext>
                </a:extLst>
              </a:tr>
              <a:tr h="596474">
                <a:tc>
                  <a:txBody>
                    <a:bodyPr/>
                    <a:lstStyle/>
                    <a:p>
                      <a:pPr marL="50165">
                        <a:lnSpc>
                          <a:spcPct val="100000"/>
                        </a:lnSpc>
                        <a:spcBef>
                          <a:spcPts val="1625"/>
                        </a:spcBef>
                      </a:pPr>
                      <a:r>
                        <a:rPr sz="2000" b="1" spc="-5" dirty="0">
                          <a:solidFill>
                            <a:srgbClr val="032B4A"/>
                          </a:solidFill>
                          <a:latin typeface="Calibri"/>
                          <a:cs typeface="Calibri"/>
                        </a:rPr>
                        <a:t>Employment, </a:t>
                      </a:r>
                      <a:r>
                        <a:rPr sz="2000" b="1" spc="-10" dirty="0">
                          <a:solidFill>
                            <a:srgbClr val="032B4A"/>
                          </a:solidFill>
                          <a:latin typeface="Calibri"/>
                          <a:cs typeface="Calibri"/>
                        </a:rPr>
                        <a:t>Education, </a:t>
                      </a:r>
                      <a:r>
                        <a:rPr sz="2000" b="1" dirty="0">
                          <a:solidFill>
                            <a:srgbClr val="032B4A"/>
                          </a:solidFill>
                          <a:latin typeface="Calibri"/>
                          <a:cs typeface="Calibri"/>
                        </a:rPr>
                        <a:t>or </a:t>
                      </a:r>
                      <a:r>
                        <a:rPr sz="2000" b="1" spc="-25" dirty="0">
                          <a:solidFill>
                            <a:srgbClr val="032B4A"/>
                          </a:solidFill>
                          <a:latin typeface="Calibri"/>
                          <a:cs typeface="Calibri"/>
                        </a:rPr>
                        <a:t>Training </a:t>
                      </a:r>
                      <a:r>
                        <a:rPr sz="2000" b="1" dirty="0">
                          <a:solidFill>
                            <a:srgbClr val="032B4A"/>
                          </a:solidFill>
                          <a:latin typeface="Calibri"/>
                          <a:cs typeface="Calibri"/>
                        </a:rPr>
                        <a:t>in the </a:t>
                      </a:r>
                      <a:r>
                        <a:rPr sz="2000" b="1" spc="15" dirty="0">
                          <a:solidFill>
                            <a:srgbClr val="032B4A"/>
                          </a:solidFill>
                          <a:latin typeface="Calibri"/>
                          <a:cs typeface="Calibri"/>
                        </a:rPr>
                        <a:t>2</a:t>
                      </a:r>
                      <a:r>
                        <a:rPr sz="1950" b="1" spc="22" baseline="25641" dirty="0">
                          <a:solidFill>
                            <a:srgbClr val="032B4A"/>
                          </a:solidFill>
                          <a:latin typeface="Calibri"/>
                          <a:cs typeface="Calibri"/>
                        </a:rPr>
                        <a:t>nd </a:t>
                      </a:r>
                      <a:r>
                        <a:rPr sz="2000" b="1" spc="-5" dirty="0">
                          <a:solidFill>
                            <a:srgbClr val="032B4A"/>
                          </a:solidFill>
                          <a:latin typeface="Calibri"/>
                          <a:cs typeface="Calibri"/>
                        </a:rPr>
                        <a:t>Quarter </a:t>
                      </a:r>
                      <a:r>
                        <a:rPr sz="2000" b="1" spc="-10" dirty="0">
                          <a:solidFill>
                            <a:srgbClr val="032B4A"/>
                          </a:solidFill>
                          <a:latin typeface="Calibri"/>
                          <a:cs typeface="Calibri"/>
                        </a:rPr>
                        <a:t>After</a:t>
                      </a:r>
                      <a:r>
                        <a:rPr sz="2000" b="1" spc="-70" dirty="0">
                          <a:solidFill>
                            <a:srgbClr val="032B4A"/>
                          </a:solidFill>
                          <a:latin typeface="Calibri"/>
                          <a:cs typeface="Calibri"/>
                        </a:rPr>
                        <a:t> </a:t>
                      </a:r>
                      <a:r>
                        <a:rPr sz="2000" b="1" spc="-5" dirty="0">
                          <a:solidFill>
                            <a:srgbClr val="032B4A"/>
                          </a:solidFill>
                          <a:latin typeface="Calibri"/>
                          <a:cs typeface="Calibri"/>
                        </a:rPr>
                        <a:t>Exit</a:t>
                      </a:r>
                      <a:endParaRPr sz="2000">
                        <a:latin typeface="Calibri"/>
                        <a:cs typeface="Calibri"/>
                      </a:endParaRPr>
                    </a:p>
                  </a:txBody>
                  <a:tcPr marL="0" marR="0" marT="20637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1D3D4"/>
                    </a:solidFill>
                  </a:tcPr>
                </a:tc>
                <a:tc>
                  <a:txBody>
                    <a:bodyPr/>
                    <a:lstStyle/>
                    <a:p>
                      <a:pPr marR="635" algn="ctr">
                        <a:lnSpc>
                          <a:spcPct val="100000"/>
                        </a:lnSpc>
                        <a:spcBef>
                          <a:spcPts val="1375"/>
                        </a:spcBef>
                      </a:pPr>
                      <a:r>
                        <a:rPr lang="en-US" sz="2400" b="1" spc="-5" dirty="0">
                          <a:solidFill>
                            <a:srgbClr val="152D49"/>
                          </a:solidFill>
                          <a:latin typeface="Calibri"/>
                          <a:cs typeface="Calibri"/>
                        </a:rPr>
                        <a:t>75%</a:t>
                      </a:r>
                      <a:endParaRPr lang="en-US" sz="2400" dirty="0">
                        <a:solidFill>
                          <a:srgbClr val="152D49"/>
                        </a:solidFill>
                        <a:latin typeface="Calibri"/>
                        <a:cs typeface="Calibri"/>
                      </a:endParaRPr>
                    </a:p>
                  </a:txBody>
                  <a:tcPr marL="0" marR="0" marT="174625" marB="0">
                    <a:lnL w="12700">
                      <a:solidFill>
                        <a:srgbClr val="FFFFFF"/>
                      </a:solidFill>
                      <a:prstDash val="solid"/>
                    </a:lnL>
                    <a:lnT w="381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2"/>
                  </a:ext>
                </a:extLst>
              </a:tr>
              <a:tr h="615439">
                <a:tc>
                  <a:txBody>
                    <a:bodyPr/>
                    <a:lstStyle/>
                    <a:p>
                      <a:pPr>
                        <a:lnSpc>
                          <a:spcPct val="100000"/>
                        </a:lnSpc>
                        <a:spcBef>
                          <a:spcPts val="40"/>
                        </a:spcBef>
                      </a:pPr>
                      <a:endParaRPr sz="1550" dirty="0">
                        <a:latin typeface="Times New Roman"/>
                        <a:cs typeface="Times New Roman"/>
                      </a:endParaRPr>
                    </a:p>
                    <a:p>
                      <a:pPr marL="50165">
                        <a:lnSpc>
                          <a:spcPct val="100000"/>
                        </a:lnSpc>
                      </a:pPr>
                      <a:r>
                        <a:rPr sz="2000" b="1" spc="-5" dirty="0">
                          <a:solidFill>
                            <a:srgbClr val="032B4A"/>
                          </a:solidFill>
                          <a:latin typeface="Calibri"/>
                          <a:cs typeface="Calibri"/>
                        </a:rPr>
                        <a:t>Employment, </a:t>
                      </a:r>
                      <a:r>
                        <a:rPr sz="2000" b="1" spc="-10" dirty="0">
                          <a:solidFill>
                            <a:srgbClr val="032B4A"/>
                          </a:solidFill>
                          <a:latin typeface="Calibri"/>
                          <a:cs typeface="Calibri"/>
                        </a:rPr>
                        <a:t>Education, </a:t>
                      </a:r>
                      <a:r>
                        <a:rPr sz="2000" b="1" dirty="0">
                          <a:solidFill>
                            <a:srgbClr val="032B4A"/>
                          </a:solidFill>
                          <a:latin typeface="Calibri"/>
                          <a:cs typeface="Calibri"/>
                        </a:rPr>
                        <a:t>or </a:t>
                      </a:r>
                      <a:r>
                        <a:rPr sz="2000" b="1" spc="-25" dirty="0">
                          <a:solidFill>
                            <a:srgbClr val="032B4A"/>
                          </a:solidFill>
                          <a:latin typeface="Calibri"/>
                          <a:cs typeface="Calibri"/>
                        </a:rPr>
                        <a:t>Training </a:t>
                      </a:r>
                      <a:r>
                        <a:rPr sz="2000" b="1" dirty="0">
                          <a:solidFill>
                            <a:srgbClr val="032B4A"/>
                          </a:solidFill>
                          <a:latin typeface="Calibri"/>
                          <a:cs typeface="Calibri"/>
                        </a:rPr>
                        <a:t>in the 4th </a:t>
                      </a:r>
                      <a:r>
                        <a:rPr sz="2000" b="1" spc="-5" dirty="0">
                          <a:solidFill>
                            <a:srgbClr val="032B4A"/>
                          </a:solidFill>
                          <a:latin typeface="Calibri"/>
                          <a:cs typeface="Calibri"/>
                        </a:rPr>
                        <a:t>Quarter </a:t>
                      </a:r>
                      <a:r>
                        <a:rPr sz="2000" b="1" spc="-10" dirty="0">
                          <a:solidFill>
                            <a:srgbClr val="032B4A"/>
                          </a:solidFill>
                          <a:latin typeface="Calibri"/>
                          <a:cs typeface="Calibri"/>
                        </a:rPr>
                        <a:t>After</a:t>
                      </a:r>
                      <a:r>
                        <a:rPr sz="2000" b="1" spc="-70" dirty="0">
                          <a:solidFill>
                            <a:srgbClr val="032B4A"/>
                          </a:solidFill>
                          <a:latin typeface="Calibri"/>
                          <a:cs typeface="Calibri"/>
                        </a:rPr>
                        <a:t> </a:t>
                      </a:r>
                      <a:r>
                        <a:rPr sz="2000" b="1" spc="-5" dirty="0">
                          <a:solidFill>
                            <a:srgbClr val="032B4A"/>
                          </a:solidFill>
                          <a:latin typeface="Calibri"/>
                          <a:cs typeface="Calibri"/>
                        </a:rPr>
                        <a:t>Exit</a:t>
                      </a:r>
                      <a:endParaRPr sz="2000" dirty="0">
                        <a:latin typeface="Calibri"/>
                        <a:cs typeface="Calibri"/>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marR="635" algn="ctr">
                        <a:lnSpc>
                          <a:spcPct val="100000"/>
                        </a:lnSpc>
                        <a:spcBef>
                          <a:spcPts val="1570"/>
                        </a:spcBef>
                      </a:pPr>
                      <a:r>
                        <a:rPr lang="en-US" sz="2400" b="1" spc="-5">
                          <a:solidFill>
                            <a:srgbClr val="152D49"/>
                          </a:solidFill>
                          <a:latin typeface="Calibri"/>
                          <a:cs typeface="Calibri"/>
                        </a:rPr>
                        <a:t>72%</a:t>
                      </a:r>
                      <a:endParaRPr lang="en-US" sz="2400" dirty="0">
                        <a:solidFill>
                          <a:srgbClr val="152D49"/>
                        </a:solidFill>
                        <a:latin typeface="Calibri"/>
                        <a:cs typeface="Calibri"/>
                      </a:endParaRPr>
                    </a:p>
                  </a:txBody>
                  <a:tcPr marL="0" marR="0" marT="199390" marB="0">
                    <a:lnL w="12700">
                      <a:solidFill>
                        <a:srgbClr val="FFFFFF"/>
                      </a:solidFill>
                      <a:prstDash val="solid"/>
                    </a:lnL>
                    <a:lnT w="12700">
                      <a:solidFill>
                        <a:srgbClr val="FFFFFF"/>
                      </a:solidFill>
                      <a:prstDash val="solid"/>
                    </a:lnT>
                    <a:lnB w="12700">
                      <a:solidFill>
                        <a:srgbClr val="FFFFFF"/>
                      </a:solidFill>
                      <a:prstDash val="solid"/>
                    </a:lnB>
                    <a:solidFill>
                      <a:srgbClr val="F7F7F7"/>
                    </a:solidFill>
                  </a:tcPr>
                </a:tc>
                <a:extLst>
                  <a:ext uri="{0D108BD9-81ED-4DB2-BD59-A6C34878D82A}">
                    <a16:rowId xmlns:a16="http://schemas.microsoft.com/office/drawing/2014/main" val="10003"/>
                  </a:ext>
                </a:extLst>
              </a:tr>
              <a:tr h="615440">
                <a:tc>
                  <a:txBody>
                    <a:bodyPr/>
                    <a:lstStyle/>
                    <a:p>
                      <a:pPr>
                        <a:lnSpc>
                          <a:spcPct val="100000"/>
                        </a:lnSpc>
                        <a:spcBef>
                          <a:spcPts val="40"/>
                        </a:spcBef>
                      </a:pPr>
                      <a:endParaRPr sz="1550" dirty="0">
                        <a:latin typeface="Times New Roman"/>
                        <a:cs typeface="Times New Roman"/>
                      </a:endParaRPr>
                    </a:p>
                    <a:p>
                      <a:pPr marL="50165">
                        <a:lnSpc>
                          <a:spcPct val="100000"/>
                        </a:lnSpc>
                      </a:pPr>
                      <a:r>
                        <a:rPr sz="2000" b="1" spc="-5" dirty="0">
                          <a:solidFill>
                            <a:srgbClr val="032B4A"/>
                          </a:solidFill>
                          <a:latin typeface="Calibri"/>
                          <a:cs typeface="Calibri"/>
                        </a:rPr>
                        <a:t>Median </a:t>
                      </a:r>
                      <a:r>
                        <a:rPr sz="2000" b="1" spc="-25" dirty="0">
                          <a:solidFill>
                            <a:srgbClr val="032B4A"/>
                          </a:solidFill>
                          <a:latin typeface="Calibri"/>
                          <a:cs typeface="Calibri"/>
                        </a:rPr>
                        <a:t>Wages </a:t>
                      </a:r>
                      <a:r>
                        <a:rPr sz="2000" b="1" dirty="0">
                          <a:solidFill>
                            <a:srgbClr val="032B4A"/>
                          </a:solidFill>
                          <a:latin typeface="Calibri"/>
                          <a:cs typeface="Calibri"/>
                        </a:rPr>
                        <a:t>2nd </a:t>
                      </a:r>
                      <a:r>
                        <a:rPr sz="2000" b="1" spc="-5" dirty="0">
                          <a:solidFill>
                            <a:srgbClr val="032B4A"/>
                          </a:solidFill>
                          <a:latin typeface="Calibri"/>
                          <a:cs typeface="Calibri"/>
                        </a:rPr>
                        <a:t>Quarter </a:t>
                      </a:r>
                      <a:r>
                        <a:rPr sz="2000" b="1" spc="-10" dirty="0">
                          <a:solidFill>
                            <a:srgbClr val="032B4A"/>
                          </a:solidFill>
                          <a:latin typeface="Calibri"/>
                          <a:cs typeface="Calibri"/>
                        </a:rPr>
                        <a:t>After</a:t>
                      </a:r>
                      <a:r>
                        <a:rPr sz="2000" b="1" spc="-20" dirty="0">
                          <a:solidFill>
                            <a:srgbClr val="032B4A"/>
                          </a:solidFill>
                          <a:latin typeface="Calibri"/>
                          <a:cs typeface="Calibri"/>
                        </a:rPr>
                        <a:t> </a:t>
                      </a:r>
                      <a:r>
                        <a:rPr sz="2000" b="1" spc="-5" dirty="0">
                          <a:solidFill>
                            <a:srgbClr val="032B4A"/>
                          </a:solidFill>
                          <a:latin typeface="Calibri"/>
                          <a:cs typeface="Calibri"/>
                        </a:rPr>
                        <a:t>Exit</a:t>
                      </a:r>
                      <a:endParaRPr sz="2000" dirty="0">
                        <a:latin typeface="Calibri"/>
                        <a:cs typeface="Calibri"/>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algn="ctr">
                        <a:lnSpc>
                          <a:spcPct val="100000"/>
                        </a:lnSpc>
                        <a:spcBef>
                          <a:spcPts val="1570"/>
                        </a:spcBef>
                      </a:pPr>
                      <a:r>
                        <a:rPr lang="en-US" sz="2400" b="1" spc="-5" dirty="0">
                          <a:solidFill>
                            <a:srgbClr val="152D49"/>
                          </a:solidFill>
                          <a:latin typeface="Calibri"/>
                          <a:cs typeface="Calibri"/>
                        </a:rPr>
                        <a:t>$4,500</a:t>
                      </a:r>
                      <a:endParaRPr lang="en-US" sz="2400" dirty="0">
                        <a:solidFill>
                          <a:srgbClr val="152D49"/>
                        </a:solidFill>
                        <a:latin typeface="Calibri"/>
                        <a:cs typeface="Calibri"/>
                      </a:endParaRPr>
                    </a:p>
                  </a:txBody>
                  <a:tcPr marL="0" marR="0" marT="199390" marB="0">
                    <a:lnL w="12700">
                      <a:solidFill>
                        <a:srgbClr val="FFFFFF"/>
                      </a:solidFill>
                      <a:prstDash val="solid"/>
                    </a:lnL>
                    <a:lnT w="127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4"/>
                  </a:ext>
                </a:extLst>
              </a:tr>
              <a:tr h="446910">
                <a:tc>
                  <a:txBody>
                    <a:bodyPr/>
                    <a:lstStyle/>
                    <a:p>
                      <a:pPr marL="50165">
                        <a:lnSpc>
                          <a:spcPct val="100000"/>
                        </a:lnSpc>
                        <a:spcBef>
                          <a:spcPts val="755"/>
                        </a:spcBef>
                      </a:pPr>
                      <a:r>
                        <a:rPr sz="2000" b="1" spc="-10" dirty="0">
                          <a:solidFill>
                            <a:srgbClr val="032B4A"/>
                          </a:solidFill>
                          <a:latin typeface="Calibri"/>
                          <a:cs typeface="Calibri"/>
                        </a:rPr>
                        <a:t>Credential </a:t>
                      </a:r>
                      <a:r>
                        <a:rPr sz="2000" b="1" spc="-15" dirty="0">
                          <a:solidFill>
                            <a:srgbClr val="032B4A"/>
                          </a:solidFill>
                          <a:latin typeface="Calibri"/>
                          <a:cs typeface="Calibri"/>
                        </a:rPr>
                        <a:t>Attainment </a:t>
                      </a:r>
                      <a:r>
                        <a:rPr sz="2000" b="1" spc="-5" dirty="0">
                          <a:solidFill>
                            <a:srgbClr val="032B4A"/>
                          </a:solidFill>
                          <a:latin typeface="Calibri"/>
                          <a:cs typeface="Calibri"/>
                        </a:rPr>
                        <a:t>within </a:t>
                      </a:r>
                      <a:r>
                        <a:rPr sz="2000" b="1" dirty="0">
                          <a:solidFill>
                            <a:srgbClr val="032B4A"/>
                          </a:solidFill>
                          <a:latin typeface="Calibri"/>
                          <a:cs typeface="Calibri"/>
                        </a:rPr>
                        <a:t>1 </a:t>
                      </a:r>
                      <a:r>
                        <a:rPr sz="2000" b="1" spc="-10" dirty="0">
                          <a:solidFill>
                            <a:srgbClr val="032B4A"/>
                          </a:solidFill>
                          <a:latin typeface="Calibri"/>
                          <a:cs typeface="Calibri"/>
                        </a:rPr>
                        <a:t>year After</a:t>
                      </a:r>
                      <a:r>
                        <a:rPr sz="2000" b="1" spc="-20" dirty="0">
                          <a:solidFill>
                            <a:srgbClr val="032B4A"/>
                          </a:solidFill>
                          <a:latin typeface="Calibri"/>
                          <a:cs typeface="Calibri"/>
                        </a:rPr>
                        <a:t> </a:t>
                      </a:r>
                      <a:r>
                        <a:rPr sz="2000" b="1" spc="-5" dirty="0">
                          <a:solidFill>
                            <a:srgbClr val="032B4A"/>
                          </a:solidFill>
                          <a:latin typeface="Calibri"/>
                          <a:cs typeface="Calibri"/>
                        </a:rPr>
                        <a:t>Exit</a:t>
                      </a:r>
                      <a:endParaRPr sz="2000">
                        <a:latin typeface="Calibri"/>
                        <a:cs typeface="Calibri"/>
                      </a:endParaRPr>
                    </a:p>
                  </a:txBody>
                  <a:tcPr marL="0" marR="0" marT="9588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marR="635" algn="ctr">
                        <a:lnSpc>
                          <a:spcPct val="100000"/>
                        </a:lnSpc>
                        <a:spcBef>
                          <a:spcPts val="505"/>
                        </a:spcBef>
                      </a:pPr>
                      <a:r>
                        <a:rPr lang="en-US" sz="2400" b="1" spc="-5" dirty="0">
                          <a:solidFill>
                            <a:srgbClr val="152D49"/>
                          </a:solidFill>
                          <a:latin typeface="Calibri"/>
                          <a:cs typeface="Calibri"/>
                        </a:rPr>
                        <a:t>60%</a:t>
                      </a:r>
                      <a:endParaRPr lang="en-US" sz="2400" dirty="0">
                        <a:solidFill>
                          <a:srgbClr val="152D49"/>
                        </a:solidFill>
                        <a:latin typeface="Calibri"/>
                        <a:cs typeface="Calibri"/>
                      </a:endParaRPr>
                    </a:p>
                  </a:txBody>
                  <a:tcPr marL="0" marR="0" marT="64135" marB="0">
                    <a:lnL w="12700">
                      <a:solidFill>
                        <a:srgbClr val="FFFFFF"/>
                      </a:solidFill>
                      <a:prstDash val="solid"/>
                    </a:lnL>
                    <a:lnT w="12700">
                      <a:solidFill>
                        <a:srgbClr val="FFFFFF"/>
                      </a:solidFill>
                      <a:prstDash val="solid"/>
                    </a:lnT>
                    <a:lnB w="12700">
                      <a:solidFill>
                        <a:srgbClr val="FFFFFF"/>
                      </a:solidFill>
                      <a:prstDash val="solid"/>
                    </a:lnB>
                    <a:solidFill>
                      <a:srgbClr val="F7F7F7"/>
                    </a:solidFill>
                  </a:tcPr>
                </a:tc>
                <a:extLst>
                  <a:ext uri="{0D108BD9-81ED-4DB2-BD59-A6C34878D82A}">
                    <a16:rowId xmlns:a16="http://schemas.microsoft.com/office/drawing/2014/main" val="10005"/>
                  </a:ext>
                </a:extLst>
              </a:tr>
              <a:tr h="638902">
                <a:tc>
                  <a:txBody>
                    <a:bodyPr/>
                    <a:lstStyle/>
                    <a:p>
                      <a:pPr>
                        <a:lnSpc>
                          <a:spcPct val="100000"/>
                        </a:lnSpc>
                        <a:spcBef>
                          <a:spcPts val="40"/>
                        </a:spcBef>
                      </a:pPr>
                      <a:endParaRPr sz="1650">
                        <a:latin typeface="Times New Roman"/>
                        <a:cs typeface="Times New Roman"/>
                      </a:endParaRPr>
                    </a:p>
                    <a:p>
                      <a:pPr marL="50165">
                        <a:lnSpc>
                          <a:spcPct val="100000"/>
                        </a:lnSpc>
                        <a:spcBef>
                          <a:spcPts val="5"/>
                        </a:spcBef>
                      </a:pPr>
                      <a:r>
                        <a:rPr sz="2000" b="1" spc="-10" dirty="0">
                          <a:solidFill>
                            <a:srgbClr val="032B4A"/>
                          </a:solidFill>
                          <a:latin typeface="Calibri"/>
                          <a:cs typeface="Calibri"/>
                        </a:rPr>
                        <a:t>Measurable  </a:t>
                      </a:r>
                      <a:r>
                        <a:rPr sz="2000" b="1" spc="-5" dirty="0">
                          <a:solidFill>
                            <a:srgbClr val="032B4A"/>
                          </a:solidFill>
                          <a:latin typeface="Calibri"/>
                          <a:cs typeface="Calibri"/>
                        </a:rPr>
                        <a:t>Skill Gain </a:t>
                      </a:r>
                      <a:r>
                        <a:rPr sz="2000" dirty="0">
                          <a:solidFill>
                            <a:srgbClr val="032B4A"/>
                          </a:solidFill>
                          <a:latin typeface="Calibri"/>
                          <a:cs typeface="Calibri"/>
                        </a:rPr>
                        <a:t>(during</a:t>
                      </a:r>
                      <a:r>
                        <a:rPr sz="2000" spc="-5" dirty="0">
                          <a:solidFill>
                            <a:srgbClr val="032B4A"/>
                          </a:solidFill>
                          <a:latin typeface="Calibri"/>
                          <a:cs typeface="Calibri"/>
                        </a:rPr>
                        <a:t> </a:t>
                      </a:r>
                      <a:r>
                        <a:rPr sz="2000" spc="-10" dirty="0">
                          <a:solidFill>
                            <a:srgbClr val="032B4A"/>
                          </a:solidFill>
                          <a:latin typeface="Calibri"/>
                          <a:cs typeface="Calibri"/>
                        </a:rPr>
                        <a:t>enrollment)</a:t>
                      </a:r>
                      <a:endParaRPr sz="2000">
                        <a:latin typeface="Calibri"/>
                        <a:cs typeface="Calibri"/>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marR="635" algn="ctr">
                        <a:lnSpc>
                          <a:spcPct val="100000"/>
                        </a:lnSpc>
                        <a:spcBef>
                          <a:spcPts val="30"/>
                        </a:spcBef>
                      </a:pPr>
                      <a:r>
                        <a:rPr lang="en-US" sz="2400" b="1" spc="-5" dirty="0">
                          <a:solidFill>
                            <a:srgbClr val="152D49"/>
                          </a:solidFill>
                          <a:latin typeface="Calibri"/>
                          <a:cs typeface="Calibri"/>
                        </a:rPr>
                        <a:t>45%</a:t>
                      </a:r>
                      <a:endParaRPr lang="en-US" sz="2400" dirty="0">
                        <a:solidFill>
                          <a:srgbClr val="152D49"/>
                        </a:solidFill>
                        <a:latin typeface="Calibri"/>
                        <a:cs typeface="Calibri"/>
                      </a:endParaRPr>
                    </a:p>
                  </a:txBody>
                  <a:tcPr marL="0" marR="0" marT="3810" marB="0">
                    <a:lnL w="12700">
                      <a:solidFill>
                        <a:srgbClr val="FFFFFF"/>
                      </a:solidFill>
                      <a:prstDash val="solid"/>
                    </a:lnL>
                    <a:lnT w="127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6"/>
                  </a:ext>
                </a:extLst>
              </a:tr>
              <a:tr h="638902">
                <a:tc>
                  <a:txBody>
                    <a:bodyPr/>
                    <a:lstStyle/>
                    <a:p>
                      <a:pPr>
                        <a:lnSpc>
                          <a:spcPct val="100000"/>
                        </a:lnSpc>
                        <a:spcBef>
                          <a:spcPts val="40"/>
                        </a:spcBef>
                      </a:pPr>
                      <a:endParaRPr sz="1650" dirty="0">
                        <a:latin typeface="Times New Roman"/>
                        <a:cs typeface="Times New Roman"/>
                      </a:endParaRPr>
                    </a:p>
                    <a:p>
                      <a:pPr marL="50165">
                        <a:lnSpc>
                          <a:spcPct val="100000"/>
                        </a:lnSpc>
                        <a:spcBef>
                          <a:spcPts val="5"/>
                        </a:spcBef>
                      </a:pPr>
                      <a:r>
                        <a:rPr sz="2000" b="1" spc="-10" dirty="0">
                          <a:solidFill>
                            <a:srgbClr val="032B4A"/>
                          </a:solidFill>
                          <a:latin typeface="Calibri"/>
                          <a:cs typeface="Calibri"/>
                        </a:rPr>
                        <a:t>Employer Retention</a:t>
                      </a:r>
                      <a:r>
                        <a:rPr sz="2000" b="1" spc="-80" dirty="0">
                          <a:solidFill>
                            <a:srgbClr val="032B4A"/>
                          </a:solidFill>
                          <a:latin typeface="Calibri"/>
                          <a:cs typeface="Calibri"/>
                        </a:rPr>
                        <a:t> </a:t>
                      </a:r>
                      <a:r>
                        <a:rPr sz="2000" b="1" spc="-5" dirty="0">
                          <a:solidFill>
                            <a:srgbClr val="032B4A"/>
                          </a:solidFill>
                          <a:latin typeface="Calibri"/>
                          <a:cs typeface="Calibri"/>
                        </a:rPr>
                        <a:t>Measure</a:t>
                      </a:r>
                      <a:endParaRPr sz="2000" dirty="0">
                        <a:latin typeface="Calibri"/>
                        <a:cs typeface="Calibri"/>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algn="ctr">
                        <a:lnSpc>
                          <a:spcPct val="100000"/>
                        </a:lnSpc>
                        <a:spcBef>
                          <a:spcPts val="30"/>
                        </a:spcBef>
                      </a:pPr>
                      <a:r>
                        <a:rPr lang="en-US" sz="2400" b="1" spc="-5" dirty="0">
                          <a:solidFill>
                            <a:srgbClr val="152D49"/>
                          </a:solidFill>
                          <a:latin typeface="Calibri"/>
                          <a:cs typeface="Calibri"/>
                        </a:rPr>
                        <a:t>TBD</a:t>
                      </a:r>
                      <a:endParaRPr lang="en-US" sz="2400" dirty="0">
                        <a:solidFill>
                          <a:srgbClr val="152D49"/>
                        </a:solidFill>
                        <a:latin typeface="Calibri"/>
                        <a:cs typeface="Calibri"/>
                      </a:endParaRPr>
                    </a:p>
                  </a:txBody>
                  <a:tcPr marL="0" marR="0" marT="3810" marB="0">
                    <a:lnL w="12700">
                      <a:solidFill>
                        <a:srgbClr val="FFFFFF"/>
                      </a:solidFill>
                      <a:prstDash val="solid"/>
                    </a:lnL>
                    <a:lnT w="12700">
                      <a:solidFill>
                        <a:srgbClr val="FFFFFF"/>
                      </a:solidFill>
                      <a:prstDash val="solid"/>
                    </a:lnT>
                    <a:lnB w="12700">
                      <a:solidFill>
                        <a:srgbClr val="FFFFFF"/>
                      </a:solidFill>
                      <a:prstDash val="solid"/>
                    </a:lnB>
                    <a:solidFill>
                      <a:srgbClr val="F7F7F7"/>
                    </a:solidFill>
                  </a:tcPr>
                </a:tc>
                <a:extLst>
                  <a:ext uri="{0D108BD9-81ED-4DB2-BD59-A6C34878D82A}">
                    <a16:rowId xmlns:a16="http://schemas.microsoft.com/office/drawing/2014/main" val="10007"/>
                  </a:ext>
                </a:extLst>
              </a:tr>
            </a:tbl>
          </a:graphicData>
        </a:graphic>
      </p:graphicFrame>
      <p:sp>
        <p:nvSpPr>
          <p:cNvPr id="3" name="Title 2">
            <a:extLst>
              <a:ext uri="{FF2B5EF4-FFF2-40B4-BE49-F238E27FC236}">
                <a16:creationId xmlns:a16="http://schemas.microsoft.com/office/drawing/2014/main" id="{35390791-1AD1-EE71-9B08-B9A5552C9D6D}"/>
              </a:ext>
            </a:extLst>
          </p:cNvPr>
          <p:cNvSpPr>
            <a:spLocks noGrp="1"/>
          </p:cNvSpPr>
          <p:nvPr>
            <p:ph type="title"/>
          </p:nvPr>
        </p:nvSpPr>
        <p:spPr>
          <a:xfrm>
            <a:off x="457200" y="139614"/>
            <a:ext cx="8135738" cy="954348"/>
          </a:xfrm>
        </p:spPr>
        <p:txBody>
          <a:bodyPr/>
          <a:lstStyle/>
          <a:p>
            <a:r>
              <a:rPr lang="en-US" sz="3600" spc="-20" dirty="0"/>
              <a:t>FY26 WIOA Youth Performance</a:t>
            </a:r>
            <a:r>
              <a:rPr lang="en-US" sz="3600" spc="-10" dirty="0"/>
              <a:t> Measures</a:t>
            </a:r>
            <a:endParaRPr lang="en-US" dirty="0"/>
          </a:p>
        </p:txBody>
      </p:sp>
      <p:sp>
        <p:nvSpPr>
          <p:cNvPr id="4" name="object 4"/>
          <p:cNvSpPr txBox="1">
            <a:spLocks noGrp="1"/>
          </p:cNvSpPr>
          <p:nvPr>
            <p:ph type="sldNum" sz="quarter" idx="4"/>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25</a:t>
            </a:fld>
            <a:endParaRPr spc="-5"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146205" y="248996"/>
            <a:ext cx="6849745" cy="647700"/>
          </a:xfrm>
          <a:prstGeom prst="rect">
            <a:avLst/>
          </a:prstGeom>
        </p:spPr>
        <p:txBody>
          <a:bodyPr vert="horz" wrap="square" lIns="0" tIns="0" rIns="0" bIns="0" rtlCol="0">
            <a:spAutoFit/>
          </a:bodyPr>
          <a:lstStyle/>
          <a:p>
            <a:pPr marL="12700">
              <a:lnSpc>
                <a:spcPct val="100000"/>
              </a:lnSpc>
            </a:pPr>
            <a:r>
              <a:rPr sz="4000" spc="-5" dirty="0"/>
              <a:t>Individual </a:t>
            </a:r>
            <a:r>
              <a:rPr sz="4000" dirty="0"/>
              <a:t>Services </a:t>
            </a:r>
            <a:r>
              <a:rPr sz="4000" spc="-30" dirty="0"/>
              <a:t>Strategy</a:t>
            </a:r>
            <a:r>
              <a:rPr sz="4000" spc="10" dirty="0"/>
              <a:t> </a:t>
            </a:r>
            <a:r>
              <a:rPr sz="4000" spc="-5" dirty="0"/>
              <a:t>(ISS)</a:t>
            </a:r>
            <a:endParaRPr sz="40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26</a:t>
            </a:fld>
            <a:endParaRPr spc="-5" dirty="0"/>
          </a:p>
        </p:txBody>
      </p:sp>
      <p:sp>
        <p:nvSpPr>
          <p:cNvPr id="8" name="object 8"/>
          <p:cNvSpPr txBox="1"/>
          <p:nvPr/>
        </p:nvSpPr>
        <p:spPr>
          <a:xfrm>
            <a:off x="78739" y="1241552"/>
            <a:ext cx="8557260" cy="4383405"/>
          </a:xfrm>
          <a:prstGeom prst="rect">
            <a:avLst/>
          </a:prstGeom>
        </p:spPr>
        <p:txBody>
          <a:bodyPr vert="horz" wrap="square" lIns="0" tIns="0" rIns="0" bIns="0" rtlCol="0">
            <a:spAutoFit/>
          </a:bodyPr>
          <a:lstStyle/>
          <a:p>
            <a:pPr marL="12700" marR="5080">
              <a:lnSpc>
                <a:spcPct val="100000"/>
              </a:lnSpc>
            </a:pPr>
            <a:r>
              <a:rPr sz="2800" spc="-5" dirty="0">
                <a:solidFill>
                  <a:srgbClr val="032B4A"/>
                </a:solidFill>
                <a:latin typeface="Calibri"/>
                <a:cs typeface="Calibri"/>
              </a:rPr>
              <a:t>An </a:t>
            </a:r>
            <a:r>
              <a:rPr sz="2800" spc="-10" dirty="0">
                <a:solidFill>
                  <a:srgbClr val="032B4A"/>
                </a:solidFill>
                <a:latin typeface="Calibri"/>
                <a:cs typeface="Calibri"/>
              </a:rPr>
              <a:t>Individual </a:t>
            </a:r>
            <a:r>
              <a:rPr sz="2800" spc="-5" dirty="0">
                <a:solidFill>
                  <a:srgbClr val="032B4A"/>
                </a:solidFill>
                <a:latin typeface="Calibri"/>
                <a:cs typeface="Calibri"/>
              </a:rPr>
              <a:t>Service </a:t>
            </a:r>
            <a:r>
              <a:rPr sz="2800" spc="-20" dirty="0">
                <a:solidFill>
                  <a:srgbClr val="032B4A"/>
                </a:solidFill>
                <a:latin typeface="Calibri"/>
                <a:cs typeface="Calibri"/>
              </a:rPr>
              <a:t>Strategy </a:t>
            </a:r>
            <a:r>
              <a:rPr sz="2800" spc="-5" dirty="0">
                <a:solidFill>
                  <a:srgbClr val="032B4A"/>
                </a:solidFill>
                <a:latin typeface="Calibri"/>
                <a:cs typeface="Calibri"/>
              </a:rPr>
              <a:t>(ISS) </a:t>
            </a:r>
            <a:r>
              <a:rPr sz="2800" spc="-10" dirty="0">
                <a:solidFill>
                  <a:srgbClr val="032B4A"/>
                </a:solidFill>
                <a:latin typeface="Calibri"/>
                <a:cs typeface="Calibri"/>
              </a:rPr>
              <a:t>plan </a:t>
            </a:r>
            <a:r>
              <a:rPr sz="2800" spc="-15" dirty="0">
                <a:solidFill>
                  <a:srgbClr val="032B4A"/>
                </a:solidFill>
                <a:latin typeface="Calibri"/>
                <a:cs typeface="Calibri"/>
              </a:rPr>
              <a:t>must </a:t>
            </a:r>
            <a:r>
              <a:rPr sz="2800" spc="-5" dirty="0">
                <a:solidFill>
                  <a:srgbClr val="032B4A"/>
                </a:solidFill>
                <a:latin typeface="Calibri"/>
                <a:cs typeface="Calibri"/>
              </a:rPr>
              <a:t>be </a:t>
            </a:r>
            <a:r>
              <a:rPr sz="2800" spc="-10" dirty="0">
                <a:solidFill>
                  <a:srgbClr val="032B4A"/>
                </a:solidFill>
                <a:latin typeface="Calibri"/>
                <a:cs typeface="Calibri"/>
              </a:rPr>
              <a:t>developed  </a:t>
            </a:r>
            <a:r>
              <a:rPr sz="2800" spc="-25" dirty="0">
                <a:solidFill>
                  <a:srgbClr val="032B4A"/>
                </a:solidFill>
                <a:latin typeface="Calibri"/>
                <a:cs typeface="Calibri"/>
              </a:rPr>
              <a:t>for </a:t>
            </a:r>
            <a:r>
              <a:rPr sz="2800" spc="-5" dirty="0">
                <a:solidFill>
                  <a:srgbClr val="032B4A"/>
                </a:solidFill>
                <a:latin typeface="Calibri"/>
                <a:cs typeface="Calibri"/>
              </a:rPr>
              <a:t>each </a:t>
            </a:r>
            <a:r>
              <a:rPr sz="2800" spc="-15" dirty="0">
                <a:solidFill>
                  <a:srgbClr val="032B4A"/>
                </a:solidFill>
                <a:latin typeface="Calibri"/>
                <a:cs typeface="Calibri"/>
              </a:rPr>
              <a:t>youth </a:t>
            </a:r>
            <a:r>
              <a:rPr sz="2800" spc="-10" dirty="0">
                <a:solidFill>
                  <a:srgbClr val="032B4A"/>
                </a:solidFill>
                <a:latin typeface="Calibri"/>
                <a:cs typeface="Calibri"/>
              </a:rPr>
              <a:t>participant </a:t>
            </a:r>
            <a:r>
              <a:rPr sz="2800" spc="-5" dirty="0">
                <a:solidFill>
                  <a:srgbClr val="032B4A"/>
                </a:solidFill>
                <a:latin typeface="Calibri"/>
                <a:cs typeface="Calibri"/>
              </a:rPr>
              <a:t>and</a:t>
            </a:r>
            <a:r>
              <a:rPr sz="2800" spc="95" dirty="0">
                <a:solidFill>
                  <a:srgbClr val="032B4A"/>
                </a:solidFill>
                <a:latin typeface="Calibri"/>
                <a:cs typeface="Calibri"/>
              </a:rPr>
              <a:t> </a:t>
            </a:r>
            <a:r>
              <a:rPr sz="2800" spc="-15" dirty="0">
                <a:solidFill>
                  <a:srgbClr val="032B4A"/>
                </a:solidFill>
                <a:latin typeface="Calibri"/>
                <a:cs typeface="Calibri"/>
              </a:rPr>
              <a:t>must:</a:t>
            </a:r>
            <a:endParaRPr sz="2800">
              <a:latin typeface="Calibri"/>
              <a:cs typeface="Calibri"/>
            </a:endParaRPr>
          </a:p>
          <a:p>
            <a:pPr marL="299085" marR="859155" indent="-286385">
              <a:lnSpc>
                <a:spcPct val="100000"/>
              </a:lnSpc>
              <a:spcBef>
                <a:spcPts val="670"/>
              </a:spcBef>
              <a:buClr>
                <a:srgbClr val="405B76"/>
              </a:buClr>
              <a:buFont typeface="Arial"/>
              <a:buChar char="•"/>
              <a:tabLst>
                <a:tab pos="299085" algn="l"/>
                <a:tab pos="299720" algn="l"/>
              </a:tabLst>
            </a:pPr>
            <a:r>
              <a:rPr sz="2800" spc="-5" dirty="0">
                <a:solidFill>
                  <a:srgbClr val="032B4A"/>
                </a:solidFill>
                <a:latin typeface="Calibri"/>
                <a:cs typeface="Calibri"/>
              </a:rPr>
              <a:t>Include </a:t>
            </a:r>
            <a:r>
              <a:rPr sz="2800" spc="-15" dirty="0">
                <a:solidFill>
                  <a:srgbClr val="032B4A"/>
                </a:solidFill>
                <a:latin typeface="Calibri"/>
                <a:cs typeface="Calibri"/>
              </a:rPr>
              <a:t>career </a:t>
            </a:r>
            <a:r>
              <a:rPr sz="2800" spc="-10" dirty="0">
                <a:solidFill>
                  <a:srgbClr val="032B4A"/>
                </a:solidFill>
                <a:latin typeface="Calibri"/>
                <a:cs typeface="Calibri"/>
              </a:rPr>
              <a:t>planning </a:t>
            </a:r>
            <a:r>
              <a:rPr sz="2800" spc="-5" dirty="0">
                <a:solidFill>
                  <a:srgbClr val="032B4A"/>
                </a:solidFill>
                <a:latin typeface="Calibri"/>
                <a:cs typeface="Calibri"/>
              </a:rPr>
              <a:t>and </a:t>
            </a:r>
            <a:r>
              <a:rPr sz="2800" spc="-10" dirty="0">
                <a:solidFill>
                  <a:srgbClr val="032B4A"/>
                </a:solidFill>
                <a:latin typeface="Calibri"/>
                <a:cs typeface="Calibri"/>
              </a:rPr>
              <a:t>the </a:t>
            </a:r>
            <a:r>
              <a:rPr sz="2800" spc="-15" dirty="0">
                <a:solidFill>
                  <a:srgbClr val="032B4A"/>
                </a:solidFill>
                <a:latin typeface="Calibri"/>
                <a:cs typeface="Calibri"/>
              </a:rPr>
              <a:t>results </a:t>
            </a:r>
            <a:r>
              <a:rPr sz="2800" spc="-5" dirty="0">
                <a:solidFill>
                  <a:srgbClr val="032B4A"/>
                </a:solidFill>
                <a:latin typeface="Calibri"/>
                <a:cs typeface="Calibri"/>
              </a:rPr>
              <a:t>of </a:t>
            </a:r>
            <a:r>
              <a:rPr sz="2800" spc="-10" dirty="0">
                <a:solidFill>
                  <a:srgbClr val="032B4A"/>
                </a:solidFill>
                <a:latin typeface="Calibri"/>
                <a:cs typeface="Calibri"/>
              </a:rPr>
              <a:t>objective  assessments</a:t>
            </a:r>
            <a:endParaRPr sz="2800">
              <a:latin typeface="Calibri"/>
              <a:cs typeface="Calibri"/>
            </a:endParaRPr>
          </a:p>
          <a:p>
            <a:pPr marL="299085" indent="-286385">
              <a:lnSpc>
                <a:spcPct val="100000"/>
              </a:lnSpc>
              <a:spcBef>
                <a:spcPts val="670"/>
              </a:spcBef>
              <a:buClr>
                <a:srgbClr val="405B76"/>
              </a:buClr>
              <a:buFont typeface="Arial"/>
              <a:buChar char="•"/>
              <a:tabLst>
                <a:tab pos="299085" algn="l"/>
                <a:tab pos="299720" algn="l"/>
              </a:tabLst>
            </a:pPr>
            <a:r>
              <a:rPr sz="2800" spc="-5" dirty="0">
                <a:solidFill>
                  <a:srgbClr val="032B4A"/>
                </a:solidFill>
                <a:latin typeface="Calibri"/>
                <a:cs typeface="Calibri"/>
              </a:rPr>
              <a:t>Include </a:t>
            </a:r>
            <a:r>
              <a:rPr sz="2800" spc="-10" dirty="0">
                <a:solidFill>
                  <a:srgbClr val="032B4A"/>
                </a:solidFill>
                <a:latin typeface="Calibri"/>
                <a:cs typeface="Calibri"/>
              </a:rPr>
              <a:t>education </a:t>
            </a:r>
            <a:r>
              <a:rPr sz="2800" spc="-5" dirty="0">
                <a:solidFill>
                  <a:srgbClr val="032B4A"/>
                </a:solidFill>
                <a:latin typeface="Calibri"/>
                <a:cs typeface="Calibri"/>
              </a:rPr>
              <a:t>and </a:t>
            </a:r>
            <a:r>
              <a:rPr sz="2800" spc="-10" dirty="0">
                <a:solidFill>
                  <a:srgbClr val="032B4A"/>
                </a:solidFill>
                <a:latin typeface="Calibri"/>
                <a:cs typeface="Calibri"/>
              </a:rPr>
              <a:t>employment</a:t>
            </a:r>
            <a:r>
              <a:rPr sz="2800" spc="15" dirty="0">
                <a:solidFill>
                  <a:srgbClr val="032B4A"/>
                </a:solidFill>
                <a:latin typeface="Calibri"/>
                <a:cs typeface="Calibri"/>
              </a:rPr>
              <a:t> </a:t>
            </a:r>
            <a:r>
              <a:rPr sz="2800" spc="-10" dirty="0">
                <a:solidFill>
                  <a:srgbClr val="032B4A"/>
                </a:solidFill>
                <a:latin typeface="Calibri"/>
                <a:cs typeface="Calibri"/>
              </a:rPr>
              <a:t>goals</a:t>
            </a:r>
            <a:endParaRPr sz="2800">
              <a:latin typeface="Calibri"/>
              <a:cs typeface="Calibri"/>
            </a:endParaRPr>
          </a:p>
          <a:p>
            <a:pPr marL="299085" indent="-286385">
              <a:lnSpc>
                <a:spcPct val="100000"/>
              </a:lnSpc>
              <a:spcBef>
                <a:spcPts val="670"/>
              </a:spcBef>
              <a:buClr>
                <a:srgbClr val="405B76"/>
              </a:buClr>
              <a:buFont typeface="Arial"/>
              <a:buChar char="•"/>
              <a:tabLst>
                <a:tab pos="299085" algn="l"/>
                <a:tab pos="299720" algn="l"/>
              </a:tabLst>
            </a:pPr>
            <a:r>
              <a:rPr sz="2800" spc="-5" dirty="0">
                <a:solidFill>
                  <a:srgbClr val="032B4A"/>
                </a:solidFill>
                <a:latin typeface="Calibri"/>
                <a:cs typeface="Calibri"/>
              </a:rPr>
              <a:t>Include </a:t>
            </a:r>
            <a:r>
              <a:rPr sz="2800" spc="-15" dirty="0">
                <a:solidFill>
                  <a:srgbClr val="032B4A"/>
                </a:solidFill>
                <a:latin typeface="Calibri"/>
                <a:cs typeface="Calibri"/>
              </a:rPr>
              <a:t>achievement </a:t>
            </a:r>
            <a:r>
              <a:rPr sz="2800" spc="-10" dirty="0">
                <a:solidFill>
                  <a:srgbClr val="032B4A"/>
                </a:solidFill>
                <a:latin typeface="Calibri"/>
                <a:cs typeface="Calibri"/>
              </a:rPr>
              <a:t>objectives </a:t>
            </a:r>
            <a:r>
              <a:rPr sz="2800" spc="-5" dirty="0">
                <a:solidFill>
                  <a:srgbClr val="032B4A"/>
                </a:solidFill>
                <a:latin typeface="Calibri"/>
                <a:cs typeface="Calibri"/>
              </a:rPr>
              <a:t>and</a:t>
            </a:r>
            <a:r>
              <a:rPr sz="2800" spc="120" dirty="0">
                <a:solidFill>
                  <a:srgbClr val="032B4A"/>
                </a:solidFill>
                <a:latin typeface="Calibri"/>
                <a:cs typeface="Calibri"/>
              </a:rPr>
              <a:t> </a:t>
            </a:r>
            <a:r>
              <a:rPr sz="2800" spc="-5" dirty="0">
                <a:solidFill>
                  <a:srgbClr val="032B4A"/>
                </a:solidFill>
                <a:latin typeface="Calibri"/>
                <a:cs typeface="Calibri"/>
              </a:rPr>
              <a:t>services</a:t>
            </a:r>
            <a:endParaRPr sz="2800">
              <a:latin typeface="Calibri"/>
              <a:cs typeface="Calibri"/>
            </a:endParaRPr>
          </a:p>
          <a:p>
            <a:pPr marL="299085" indent="-286385">
              <a:lnSpc>
                <a:spcPct val="100000"/>
              </a:lnSpc>
              <a:spcBef>
                <a:spcPts val="670"/>
              </a:spcBef>
              <a:buClr>
                <a:srgbClr val="405B76"/>
              </a:buClr>
              <a:buFont typeface="Arial"/>
              <a:buChar char="•"/>
              <a:tabLst>
                <a:tab pos="299085" algn="l"/>
                <a:tab pos="299720" algn="l"/>
              </a:tabLst>
            </a:pPr>
            <a:r>
              <a:rPr sz="2800" spc="-10" dirty="0">
                <a:solidFill>
                  <a:srgbClr val="032B4A"/>
                </a:solidFill>
                <a:latin typeface="Calibri"/>
                <a:cs typeface="Calibri"/>
              </a:rPr>
              <a:t>Directly link </a:t>
            </a:r>
            <a:r>
              <a:rPr sz="2800" spc="-15" dirty="0">
                <a:solidFill>
                  <a:srgbClr val="032B4A"/>
                </a:solidFill>
                <a:latin typeface="Calibri"/>
                <a:cs typeface="Calibri"/>
              </a:rPr>
              <a:t>to </a:t>
            </a:r>
            <a:r>
              <a:rPr sz="2800" spc="-5" dirty="0">
                <a:solidFill>
                  <a:srgbClr val="032B4A"/>
                </a:solidFill>
                <a:latin typeface="Calibri"/>
                <a:cs typeface="Calibri"/>
              </a:rPr>
              <a:t>one or </a:t>
            </a:r>
            <a:r>
              <a:rPr sz="2800" spc="-15" dirty="0">
                <a:solidFill>
                  <a:srgbClr val="032B4A"/>
                </a:solidFill>
                <a:latin typeface="Calibri"/>
                <a:cs typeface="Calibri"/>
              </a:rPr>
              <a:t>more </a:t>
            </a:r>
            <a:r>
              <a:rPr sz="2800" spc="-10" dirty="0">
                <a:solidFill>
                  <a:srgbClr val="032B4A"/>
                </a:solidFill>
                <a:latin typeface="Calibri"/>
                <a:cs typeface="Calibri"/>
              </a:rPr>
              <a:t>performance</a:t>
            </a:r>
            <a:r>
              <a:rPr sz="2800" spc="85" dirty="0">
                <a:solidFill>
                  <a:srgbClr val="032B4A"/>
                </a:solidFill>
                <a:latin typeface="Calibri"/>
                <a:cs typeface="Calibri"/>
              </a:rPr>
              <a:t> </a:t>
            </a:r>
            <a:r>
              <a:rPr sz="2800" spc="-20" dirty="0">
                <a:solidFill>
                  <a:srgbClr val="032B4A"/>
                </a:solidFill>
                <a:latin typeface="Calibri"/>
                <a:cs typeface="Calibri"/>
              </a:rPr>
              <a:t>indicators</a:t>
            </a:r>
            <a:endParaRPr sz="2800">
              <a:latin typeface="Calibri"/>
              <a:cs typeface="Calibri"/>
            </a:endParaRPr>
          </a:p>
          <a:p>
            <a:pPr marL="299085" indent="-286385">
              <a:lnSpc>
                <a:spcPct val="100000"/>
              </a:lnSpc>
              <a:spcBef>
                <a:spcPts val="670"/>
              </a:spcBef>
              <a:buClr>
                <a:srgbClr val="405B76"/>
              </a:buClr>
              <a:buFont typeface="Arial"/>
              <a:buChar char="•"/>
              <a:tabLst>
                <a:tab pos="299085" algn="l"/>
                <a:tab pos="299720" algn="l"/>
              </a:tabLst>
            </a:pPr>
            <a:r>
              <a:rPr sz="2800" spc="-10" dirty="0">
                <a:solidFill>
                  <a:srgbClr val="032B4A"/>
                </a:solidFill>
                <a:latin typeface="Calibri"/>
                <a:cs typeface="Calibri"/>
              </a:rPr>
              <a:t>Identify </a:t>
            </a:r>
            <a:r>
              <a:rPr sz="2800" spc="-5" dirty="0">
                <a:solidFill>
                  <a:srgbClr val="032B4A"/>
                </a:solidFill>
                <a:latin typeface="Calibri"/>
                <a:cs typeface="Calibri"/>
              </a:rPr>
              <a:t>an </a:t>
            </a:r>
            <a:r>
              <a:rPr sz="2800" spc="-15" dirty="0">
                <a:solidFill>
                  <a:srgbClr val="032B4A"/>
                </a:solidFill>
                <a:latin typeface="Calibri"/>
                <a:cs typeface="Calibri"/>
              </a:rPr>
              <a:t>appropriate career</a:t>
            </a:r>
            <a:r>
              <a:rPr sz="2800" spc="55" dirty="0">
                <a:solidFill>
                  <a:srgbClr val="032B4A"/>
                </a:solidFill>
                <a:latin typeface="Calibri"/>
                <a:cs typeface="Calibri"/>
              </a:rPr>
              <a:t> </a:t>
            </a:r>
            <a:r>
              <a:rPr sz="2800" spc="-25" dirty="0">
                <a:solidFill>
                  <a:srgbClr val="032B4A"/>
                </a:solidFill>
                <a:latin typeface="Calibri"/>
                <a:cs typeface="Calibri"/>
              </a:rPr>
              <a:t>pathway</a:t>
            </a:r>
            <a:endParaRPr sz="2800">
              <a:latin typeface="Calibri"/>
              <a:cs typeface="Calibri"/>
            </a:endParaRPr>
          </a:p>
          <a:p>
            <a:pPr marL="299085" indent="-286385">
              <a:lnSpc>
                <a:spcPct val="100000"/>
              </a:lnSpc>
              <a:spcBef>
                <a:spcPts val="670"/>
              </a:spcBef>
              <a:buClr>
                <a:srgbClr val="405B76"/>
              </a:buClr>
              <a:buFont typeface="Arial"/>
              <a:buChar char="•"/>
              <a:tabLst>
                <a:tab pos="299085" algn="l"/>
                <a:tab pos="299720" algn="l"/>
              </a:tabLst>
            </a:pPr>
            <a:r>
              <a:rPr sz="2800" spc="-5" dirty="0">
                <a:solidFill>
                  <a:srgbClr val="032B4A"/>
                </a:solidFill>
                <a:latin typeface="Calibri"/>
                <a:cs typeface="Calibri"/>
              </a:rPr>
              <a:t>Be </a:t>
            </a:r>
            <a:r>
              <a:rPr sz="2800" spc="-15" dirty="0">
                <a:solidFill>
                  <a:srgbClr val="032B4A"/>
                </a:solidFill>
                <a:latin typeface="Calibri"/>
                <a:cs typeface="Calibri"/>
              </a:rPr>
              <a:t>completed </a:t>
            </a:r>
            <a:r>
              <a:rPr sz="2800" spc="-5" dirty="0">
                <a:solidFill>
                  <a:srgbClr val="032B4A"/>
                </a:solidFill>
                <a:latin typeface="Calibri"/>
                <a:cs typeface="Calibri"/>
              </a:rPr>
              <a:t>with </a:t>
            </a:r>
            <a:r>
              <a:rPr sz="2800" spc="-10" dirty="0">
                <a:solidFill>
                  <a:srgbClr val="032B4A"/>
                </a:solidFill>
                <a:latin typeface="Calibri"/>
                <a:cs typeface="Calibri"/>
              </a:rPr>
              <a:t>the</a:t>
            </a:r>
            <a:r>
              <a:rPr sz="2800" spc="45" dirty="0">
                <a:solidFill>
                  <a:srgbClr val="032B4A"/>
                </a:solidFill>
                <a:latin typeface="Calibri"/>
                <a:cs typeface="Calibri"/>
              </a:rPr>
              <a:t> </a:t>
            </a:r>
            <a:r>
              <a:rPr sz="2800" spc="-10" dirty="0">
                <a:solidFill>
                  <a:srgbClr val="032B4A"/>
                </a:solidFill>
                <a:latin typeface="Calibri"/>
                <a:cs typeface="Calibri"/>
              </a:rPr>
              <a:t>participant</a:t>
            </a:r>
            <a:endParaRPr sz="2800">
              <a:latin typeface="Calibri"/>
              <a:cs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2592451" y="211912"/>
            <a:ext cx="2985770" cy="711835"/>
          </a:xfrm>
          <a:prstGeom prst="rect">
            <a:avLst/>
          </a:prstGeom>
        </p:spPr>
        <p:txBody>
          <a:bodyPr vert="horz" wrap="square" lIns="0" tIns="0" rIns="0" bIns="0" rtlCol="0">
            <a:spAutoFit/>
          </a:bodyPr>
          <a:lstStyle/>
          <a:p>
            <a:pPr marL="12700">
              <a:lnSpc>
                <a:spcPct val="100000"/>
              </a:lnSpc>
            </a:pPr>
            <a:r>
              <a:rPr spc="-5" dirty="0"/>
              <a:t>Ass</a:t>
            </a:r>
            <a:r>
              <a:rPr dirty="0"/>
              <a:t>e</a:t>
            </a:r>
            <a:r>
              <a:rPr spc="-5" dirty="0"/>
              <a:t>ss</a:t>
            </a:r>
            <a:r>
              <a:rPr spc="5" dirty="0"/>
              <a:t>m</a:t>
            </a:r>
            <a:r>
              <a:rPr dirty="0"/>
              <a:t>e</a:t>
            </a:r>
            <a:r>
              <a:rPr spc="-40" dirty="0"/>
              <a:t>n</a:t>
            </a:r>
            <a:r>
              <a:rPr spc="-5" dirty="0"/>
              <a:t>ts</a:t>
            </a: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27</a:t>
            </a:fld>
            <a:endParaRPr spc="-5" dirty="0"/>
          </a:p>
        </p:txBody>
      </p:sp>
      <p:sp>
        <p:nvSpPr>
          <p:cNvPr id="8" name="object 8"/>
          <p:cNvSpPr txBox="1"/>
          <p:nvPr/>
        </p:nvSpPr>
        <p:spPr>
          <a:xfrm>
            <a:off x="78739" y="1247649"/>
            <a:ext cx="8815705" cy="4773102"/>
          </a:xfrm>
          <a:prstGeom prst="rect">
            <a:avLst/>
          </a:prstGeom>
        </p:spPr>
        <p:txBody>
          <a:bodyPr vert="horz" wrap="square" lIns="0" tIns="0" rIns="0" bIns="0" rtlCol="0">
            <a:spAutoFit/>
          </a:bodyPr>
          <a:lstStyle/>
          <a:p>
            <a:pPr marL="12700">
              <a:lnSpc>
                <a:spcPct val="100000"/>
              </a:lnSpc>
            </a:pPr>
            <a:r>
              <a:rPr sz="2200" spc="-5" dirty="0">
                <a:solidFill>
                  <a:srgbClr val="032B4A"/>
                </a:solidFill>
                <a:latin typeface="Calibri"/>
                <a:cs typeface="Calibri"/>
              </a:rPr>
              <a:t>Assessments </a:t>
            </a:r>
            <a:r>
              <a:rPr sz="2200" spc="-15" dirty="0">
                <a:solidFill>
                  <a:srgbClr val="032B4A"/>
                </a:solidFill>
                <a:latin typeface="Calibri"/>
                <a:cs typeface="Calibri"/>
              </a:rPr>
              <a:t>are </a:t>
            </a:r>
            <a:r>
              <a:rPr sz="2200" spc="-10" dirty="0">
                <a:solidFill>
                  <a:srgbClr val="032B4A"/>
                </a:solidFill>
                <a:latin typeface="Calibri"/>
                <a:cs typeface="Calibri"/>
              </a:rPr>
              <a:t>important </a:t>
            </a:r>
            <a:r>
              <a:rPr sz="2200" spc="-5" dirty="0">
                <a:solidFill>
                  <a:srgbClr val="032B4A"/>
                </a:solidFill>
                <a:latin typeface="Calibri"/>
                <a:cs typeface="Calibri"/>
              </a:rPr>
              <a:t>in </a:t>
            </a:r>
            <a:r>
              <a:rPr sz="2200" spc="-10" dirty="0">
                <a:solidFill>
                  <a:srgbClr val="032B4A"/>
                </a:solidFill>
                <a:latin typeface="Calibri"/>
                <a:cs typeface="Calibri"/>
              </a:rPr>
              <a:t>determining the </a:t>
            </a:r>
            <a:r>
              <a:rPr sz="2200" spc="-15" dirty="0">
                <a:solidFill>
                  <a:srgbClr val="032B4A"/>
                </a:solidFill>
                <a:latin typeface="Calibri"/>
                <a:cs typeface="Calibri"/>
              </a:rPr>
              <a:t>appropriate </a:t>
            </a:r>
            <a:r>
              <a:rPr sz="2200" dirty="0">
                <a:solidFill>
                  <a:srgbClr val="032B4A"/>
                </a:solidFill>
                <a:latin typeface="Calibri"/>
                <a:cs typeface="Calibri"/>
              </a:rPr>
              <a:t>services </a:t>
            </a:r>
            <a:r>
              <a:rPr sz="2200" spc="-20" dirty="0">
                <a:solidFill>
                  <a:srgbClr val="032B4A"/>
                </a:solidFill>
                <a:latin typeface="Calibri"/>
                <a:cs typeface="Calibri"/>
              </a:rPr>
              <a:t>for</a:t>
            </a:r>
            <a:r>
              <a:rPr sz="2200" spc="145" dirty="0">
                <a:solidFill>
                  <a:srgbClr val="032B4A"/>
                </a:solidFill>
                <a:latin typeface="Calibri"/>
                <a:cs typeface="Calibri"/>
              </a:rPr>
              <a:t> </a:t>
            </a:r>
            <a:r>
              <a:rPr sz="2200" spc="-10" dirty="0">
                <a:solidFill>
                  <a:srgbClr val="032B4A"/>
                </a:solidFill>
                <a:latin typeface="Calibri"/>
                <a:cs typeface="Calibri"/>
              </a:rPr>
              <a:t>youth.</a:t>
            </a:r>
            <a:endParaRPr sz="2200" dirty="0">
              <a:latin typeface="Calibri"/>
              <a:cs typeface="Calibri"/>
            </a:endParaRPr>
          </a:p>
          <a:p>
            <a:pPr>
              <a:lnSpc>
                <a:spcPct val="100000"/>
              </a:lnSpc>
              <a:spcBef>
                <a:spcPts val="15"/>
              </a:spcBef>
            </a:pPr>
            <a:endParaRPr sz="3200" dirty="0">
              <a:latin typeface="Times New Roman"/>
              <a:cs typeface="Times New Roman"/>
            </a:endParaRPr>
          </a:p>
          <a:p>
            <a:pPr marL="12700" marR="882015">
              <a:lnSpc>
                <a:spcPct val="100000"/>
              </a:lnSpc>
            </a:pPr>
            <a:r>
              <a:rPr sz="2200" spc="-10" dirty="0">
                <a:solidFill>
                  <a:srgbClr val="032B4A"/>
                </a:solidFill>
                <a:latin typeface="Calibri"/>
                <a:cs typeface="Calibri"/>
              </a:rPr>
              <a:t>The </a:t>
            </a:r>
            <a:r>
              <a:rPr sz="2200" spc="-5" dirty="0">
                <a:solidFill>
                  <a:srgbClr val="032B4A"/>
                </a:solidFill>
                <a:latin typeface="Calibri"/>
                <a:cs typeface="Calibri"/>
              </a:rPr>
              <a:t>ISS is based </a:t>
            </a:r>
            <a:r>
              <a:rPr sz="2200" dirty="0">
                <a:solidFill>
                  <a:srgbClr val="032B4A"/>
                </a:solidFill>
                <a:latin typeface="Calibri"/>
                <a:cs typeface="Calibri"/>
              </a:rPr>
              <a:t>on </a:t>
            </a:r>
            <a:r>
              <a:rPr sz="2200" spc="-5" dirty="0">
                <a:solidFill>
                  <a:srgbClr val="032B4A"/>
                </a:solidFill>
                <a:latin typeface="Calibri"/>
                <a:cs typeface="Calibri"/>
              </a:rPr>
              <a:t>an </a:t>
            </a:r>
            <a:r>
              <a:rPr sz="2200" spc="-10" dirty="0">
                <a:solidFill>
                  <a:srgbClr val="032B4A"/>
                </a:solidFill>
                <a:latin typeface="Calibri"/>
                <a:cs typeface="Calibri"/>
              </a:rPr>
              <a:t>objective </a:t>
            </a:r>
            <a:r>
              <a:rPr sz="2200" spc="-5" dirty="0">
                <a:solidFill>
                  <a:srgbClr val="032B4A"/>
                </a:solidFill>
                <a:latin typeface="Calibri"/>
                <a:cs typeface="Calibri"/>
              </a:rPr>
              <a:t>assessments </a:t>
            </a:r>
            <a:r>
              <a:rPr sz="2200" spc="-10" dirty="0">
                <a:solidFill>
                  <a:srgbClr val="032B4A"/>
                </a:solidFill>
                <a:latin typeface="Calibri"/>
                <a:cs typeface="Calibri"/>
              </a:rPr>
              <a:t>that includes </a:t>
            </a:r>
            <a:r>
              <a:rPr sz="2200" spc="-5" dirty="0">
                <a:solidFill>
                  <a:srgbClr val="032B4A"/>
                </a:solidFill>
                <a:latin typeface="Calibri"/>
                <a:cs typeface="Calibri"/>
              </a:rPr>
              <a:t>a </a:t>
            </a:r>
            <a:r>
              <a:rPr sz="2200" spc="-15" dirty="0">
                <a:solidFill>
                  <a:srgbClr val="032B4A"/>
                </a:solidFill>
                <a:latin typeface="Calibri"/>
                <a:cs typeface="Calibri"/>
              </a:rPr>
              <a:t>review </a:t>
            </a:r>
            <a:r>
              <a:rPr sz="2200" dirty="0">
                <a:solidFill>
                  <a:srgbClr val="032B4A"/>
                </a:solidFill>
                <a:latin typeface="Calibri"/>
                <a:cs typeface="Calibri"/>
              </a:rPr>
              <a:t>of  </a:t>
            </a:r>
            <a:r>
              <a:rPr sz="2200" spc="-10" dirty="0">
                <a:solidFill>
                  <a:srgbClr val="032B4A"/>
                </a:solidFill>
                <a:latin typeface="Calibri"/>
                <a:cs typeface="Calibri"/>
              </a:rPr>
              <a:t>participant:</a:t>
            </a:r>
            <a:endParaRPr sz="2200" dirty="0">
              <a:latin typeface="Calibri"/>
              <a:cs typeface="Calibri"/>
            </a:endParaRPr>
          </a:p>
          <a:p>
            <a:pPr marL="806450" indent="-342900">
              <a:lnSpc>
                <a:spcPct val="100000"/>
              </a:lnSpc>
              <a:spcBef>
                <a:spcPts val="525"/>
              </a:spcBef>
              <a:buClr>
                <a:srgbClr val="405B76"/>
              </a:buClr>
              <a:buFont typeface="Segoe UI"/>
              <a:buChar char="–"/>
              <a:tabLst>
                <a:tab pos="806450" algn="l"/>
                <a:tab pos="807085" algn="l"/>
              </a:tabLst>
            </a:pPr>
            <a:r>
              <a:rPr sz="2200" spc="-10" dirty="0">
                <a:solidFill>
                  <a:srgbClr val="032B4A"/>
                </a:solidFill>
                <a:latin typeface="Calibri"/>
                <a:cs typeface="Calibri"/>
              </a:rPr>
              <a:t>academic </a:t>
            </a:r>
            <a:r>
              <a:rPr sz="2200" spc="-5" dirty="0">
                <a:solidFill>
                  <a:srgbClr val="032B4A"/>
                </a:solidFill>
                <a:latin typeface="Calibri"/>
                <a:cs typeface="Calibri"/>
              </a:rPr>
              <a:t>skill</a:t>
            </a:r>
            <a:r>
              <a:rPr sz="2200" spc="-55" dirty="0">
                <a:solidFill>
                  <a:srgbClr val="032B4A"/>
                </a:solidFill>
                <a:latin typeface="Calibri"/>
                <a:cs typeface="Calibri"/>
              </a:rPr>
              <a:t> </a:t>
            </a:r>
            <a:r>
              <a:rPr sz="2200" spc="-15" dirty="0">
                <a:solidFill>
                  <a:srgbClr val="032B4A"/>
                </a:solidFill>
                <a:latin typeface="Calibri"/>
                <a:cs typeface="Calibri"/>
              </a:rPr>
              <a:t>levels</a:t>
            </a:r>
            <a:endParaRPr sz="2200" dirty="0">
              <a:latin typeface="Calibri"/>
              <a:cs typeface="Calibri"/>
            </a:endParaRPr>
          </a:p>
          <a:p>
            <a:pPr marL="806450" indent="-342900">
              <a:lnSpc>
                <a:spcPct val="100000"/>
              </a:lnSpc>
              <a:spcBef>
                <a:spcPts val="525"/>
              </a:spcBef>
              <a:buClr>
                <a:srgbClr val="405B76"/>
              </a:buClr>
              <a:buFont typeface="Segoe UI"/>
              <a:buChar char="–"/>
              <a:tabLst>
                <a:tab pos="806450" algn="l"/>
                <a:tab pos="807085" algn="l"/>
              </a:tabLst>
            </a:pPr>
            <a:r>
              <a:rPr sz="2200" spc="-5" dirty="0">
                <a:solidFill>
                  <a:srgbClr val="032B4A"/>
                </a:solidFill>
                <a:latin typeface="Calibri"/>
                <a:cs typeface="Calibri"/>
              </a:rPr>
              <a:t>skill</a:t>
            </a:r>
            <a:r>
              <a:rPr sz="2200" spc="-75" dirty="0">
                <a:solidFill>
                  <a:srgbClr val="032B4A"/>
                </a:solidFill>
                <a:latin typeface="Calibri"/>
                <a:cs typeface="Calibri"/>
              </a:rPr>
              <a:t> </a:t>
            </a:r>
            <a:r>
              <a:rPr sz="2200" spc="-15" dirty="0">
                <a:solidFill>
                  <a:srgbClr val="032B4A"/>
                </a:solidFill>
                <a:latin typeface="Calibri"/>
                <a:cs typeface="Calibri"/>
              </a:rPr>
              <a:t>levels</a:t>
            </a:r>
            <a:endParaRPr sz="2200" dirty="0">
              <a:latin typeface="Calibri"/>
              <a:cs typeface="Calibri"/>
            </a:endParaRPr>
          </a:p>
          <a:p>
            <a:pPr marL="806450" indent="-342900">
              <a:lnSpc>
                <a:spcPct val="100000"/>
              </a:lnSpc>
              <a:spcBef>
                <a:spcPts val="525"/>
              </a:spcBef>
              <a:buClr>
                <a:srgbClr val="405B76"/>
              </a:buClr>
              <a:buFont typeface="Segoe UI"/>
              <a:buChar char="–"/>
              <a:tabLst>
                <a:tab pos="806450" algn="l"/>
                <a:tab pos="807085" algn="l"/>
              </a:tabLst>
            </a:pPr>
            <a:r>
              <a:rPr sz="2200" dirty="0">
                <a:solidFill>
                  <a:srgbClr val="032B4A"/>
                </a:solidFill>
                <a:latin typeface="Calibri"/>
                <a:cs typeface="Calibri"/>
              </a:rPr>
              <a:t>service</a:t>
            </a:r>
            <a:r>
              <a:rPr sz="2200" spc="-95" dirty="0">
                <a:solidFill>
                  <a:srgbClr val="032B4A"/>
                </a:solidFill>
                <a:latin typeface="Calibri"/>
                <a:cs typeface="Calibri"/>
              </a:rPr>
              <a:t> </a:t>
            </a:r>
            <a:r>
              <a:rPr sz="2200" spc="-10" dirty="0">
                <a:solidFill>
                  <a:srgbClr val="032B4A"/>
                </a:solidFill>
                <a:latin typeface="Calibri"/>
                <a:cs typeface="Calibri"/>
              </a:rPr>
              <a:t>needs</a:t>
            </a:r>
            <a:endParaRPr sz="2200" dirty="0">
              <a:latin typeface="Calibri"/>
              <a:cs typeface="Calibri"/>
            </a:endParaRPr>
          </a:p>
          <a:p>
            <a:pPr marL="806450" indent="-342900">
              <a:lnSpc>
                <a:spcPct val="100000"/>
              </a:lnSpc>
              <a:spcBef>
                <a:spcPts val="525"/>
              </a:spcBef>
              <a:buClr>
                <a:srgbClr val="405B76"/>
              </a:buClr>
              <a:buFont typeface="Segoe UI"/>
              <a:buChar char="–"/>
              <a:tabLst>
                <a:tab pos="806450" algn="l"/>
                <a:tab pos="807085" algn="l"/>
              </a:tabLst>
            </a:pPr>
            <a:r>
              <a:rPr sz="2200" spc="-15" dirty="0">
                <a:solidFill>
                  <a:srgbClr val="032B4A"/>
                </a:solidFill>
                <a:latin typeface="Calibri"/>
                <a:cs typeface="Calibri"/>
              </a:rPr>
              <a:t>strengths </a:t>
            </a:r>
            <a:r>
              <a:rPr sz="2200" spc="-5" dirty="0">
                <a:solidFill>
                  <a:srgbClr val="032B4A"/>
                </a:solidFill>
                <a:latin typeface="Calibri"/>
                <a:cs typeface="Calibri"/>
              </a:rPr>
              <a:t>and</a:t>
            </a:r>
            <a:r>
              <a:rPr sz="2200" spc="-80" dirty="0">
                <a:solidFill>
                  <a:srgbClr val="032B4A"/>
                </a:solidFill>
                <a:latin typeface="Calibri"/>
                <a:cs typeface="Calibri"/>
              </a:rPr>
              <a:t> </a:t>
            </a:r>
            <a:r>
              <a:rPr sz="2200" spc="-5" dirty="0">
                <a:solidFill>
                  <a:srgbClr val="032B4A"/>
                </a:solidFill>
                <a:latin typeface="Calibri"/>
                <a:cs typeface="Calibri"/>
              </a:rPr>
              <a:t>assets</a:t>
            </a:r>
            <a:endParaRPr sz="2200" dirty="0">
              <a:latin typeface="Calibri"/>
              <a:cs typeface="Calibri"/>
            </a:endParaRPr>
          </a:p>
          <a:p>
            <a:pPr marL="12700" marR="120014">
              <a:lnSpc>
                <a:spcPts val="2380"/>
              </a:lnSpc>
              <a:spcBef>
                <a:spcPts val="1830"/>
              </a:spcBef>
            </a:pPr>
            <a:r>
              <a:rPr sz="2200" spc="-35" dirty="0">
                <a:solidFill>
                  <a:srgbClr val="032B4A"/>
                </a:solidFill>
                <a:latin typeface="Calibri"/>
                <a:cs typeface="Calibri"/>
              </a:rPr>
              <a:t>Testing </a:t>
            </a:r>
            <a:r>
              <a:rPr sz="2200" spc="-10" dirty="0">
                <a:solidFill>
                  <a:srgbClr val="032B4A"/>
                </a:solidFill>
                <a:latin typeface="Calibri"/>
                <a:cs typeface="Calibri"/>
              </a:rPr>
              <a:t>tools </a:t>
            </a:r>
            <a:r>
              <a:rPr sz="2200" spc="-20" dirty="0">
                <a:solidFill>
                  <a:srgbClr val="032B4A"/>
                </a:solidFill>
                <a:latin typeface="Calibri"/>
                <a:cs typeface="Calibri"/>
              </a:rPr>
              <a:t>for </a:t>
            </a:r>
            <a:r>
              <a:rPr sz="2200" spc="-5" dirty="0">
                <a:solidFill>
                  <a:srgbClr val="032B4A"/>
                </a:solidFill>
                <a:latin typeface="Calibri"/>
                <a:cs typeface="Calibri"/>
              </a:rPr>
              <a:t>measuring </a:t>
            </a:r>
            <a:r>
              <a:rPr sz="2200" spc="-10" dirty="0">
                <a:solidFill>
                  <a:srgbClr val="032B4A"/>
                </a:solidFill>
                <a:latin typeface="Calibri"/>
                <a:cs typeface="Calibri"/>
              </a:rPr>
              <a:t>educational </a:t>
            </a:r>
            <a:r>
              <a:rPr sz="2200" spc="-5" dirty="0">
                <a:solidFill>
                  <a:srgbClr val="032B4A"/>
                </a:solidFill>
                <a:latin typeface="Calibri"/>
                <a:cs typeface="Calibri"/>
              </a:rPr>
              <a:t>functioning </a:t>
            </a:r>
            <a:r>
              <a:rPr sz="2200" spc="-10" dirty="0">
                <a:solidFill>
                  <a:srgbClr val="032B4A"/>
                </a:solidFill>
                <a:latin typeface="Calibri"/>
                <a:cs typeface="Calibri"/>
              </a:rPr>
              <a:t>levels </a:t>
            </a:r>
            <a:r>
              <a:rPr sz="2200" spc="-5" dirty="0">
                <a:solidFill>
                  <a:srgbClr val="032B4A"/>
                </a:solidFill>
                <a:latin typeface="Calibri"/>
                <a:cs typeface="Calibri"/>
              </a:rPr>
              <a:t>(EFLs) </a:t>
            </a:r>
            <a:r>
              <a:rPr sz="2200" spc="-10" dirty="0">
                <a:solidFill>
                  <a:srgbClr val="032B4A"/>
                </a:solidFill>
                <a:latin typeface="Calibri"/>
                <a:cs typeface="Calibri"/>
              </a:rPr>
              <a:t>must </a:t>
            </a:r>
            <a:r>
              <a:rPr sz="2200" spc="-5" dirty="0">
                <a:solidFill>
                  <a:srgbClr val="032B4A"/>
                </a:solidFill>
                <a:latin typeface="Calibri"/>
                <a:cs typeface="Calibri"/>
              </a:rPr>
              <a:t>be </a:t>
            </a:r>
            <a:r>
              <a:rPr sz="2200" dirty="0">
                <a:solidFill>
                  <a:srgbClr val="032B4A"/>
                </a:solidFill>
                <a:latin typeface="Calibri"/>
                <a:cs typeface="Calibri"/>
              </a:rPr>
              <a:t>on  </a:t>
            </a:r>
            <a:r>
              <a:rPr sz="2200" spc="-10" dirty="0">
                <a:solidFill>
                  <a:srgbClr val="032B4A"/>
                </a:solidFill>
                <a:latin typeface="Calibri"/>
                <a:cs typeface="Calibri"/>
              </a:rPr>
              <a:t>the National Reporting </a:t>
            </a:r>
            <a:r>
              <a:rPr sz="2200" spc="-20" dirty="0">
                <a:solidFill>
                  <a:srgbClr val="032B4A"/>
                </a:solidFill>
                <a:latin typeface="Calibri"/>
                <a:cs typeface="Calibri"/>
              </a:rPr>
              <a:t>Systems </a:t>
            </a:r>
            <a:r>
              <a:rPr sz="2200" spc="-15" dirty="0">
                <a:solidFill>
                  <a:srgbClr val="032B4A"/>
                </a:solidFill>
                <a:latin typeface="Calibri"/>
                <a:cs typeface="Calibri"/>
              </a:rPr>
              <a:t>(NRS) </a:t>
            </a:r>
            <a:r>
              <a:rPr sz="2200" spc="-20" dirty="0">
                <a:solidFill>
                  <a:srgbClr val="032B4A"/>
                </a:solidFill>
                <a:latin typeface="Calibri"/>
                <a:cs typeface="Calibri"/>
              </a:rPr>
              <a:t>federally </a:t>
            </a:r>
            <a:r>
              <a:rPr sz="2200" spc="-15" dirty="0">
                <a:solidFill>
                  <a:srgbClr val="032B4A"/>
                </a:solidFill>
                <a:latin typeface="Calibri"/>
                <a:cs typeface="Calibri"/>
              </a:rPr>
              <a:t>approved </a:t>
            </a:r>
            <a:r>
              <a:rPr sz="2200" spc="-10" dirty="0">
                <a:solidFill>
                  <a:srgbClr val="032B4A"/>
                </a:solidFill>
                <a:latin typeface="Calibri"/>
                <a:cs typeface="Calibri"/>
              </a:rPr>
              <a:t>list </a:t>
            </a:r>
            <a:r>
              <a:rPr sz="2200" dirty="0">
                <a:solidFill>
                  <a:srgbClr val="032B4A"/>
                </a:solidFill>
                <a:latin typeface="Calibri"/>
                <a:cs typeface="Calibri"/>
              </a:rPr>
              <a:t>of </a:t>
            </a:r>
            <a:r>
              <a:rPr sz="2200" spc="-5" dirty="0">
                <a:solidFill>
                  <a:srgbClr val="032B4A"/>
                </a:solidFill>
                <a:latin typeface="Calibri"/>
                <a:cs typeface="Calibri"/>
              </a:rPr>
              <a:t>assessments.  </a:t>
            </a:r>
            <a:r>
              <a:rPr sz="2200" spc="-10" dirty="0">
                <a:solidFill>
                  <a:srgbClr val="032B4A"/>
                </a:solidFill>
                <a:latin typeface="Calibri"/>
                <a:cs typeface="Calibri"/>
              </a:rPr>
              <a:t>(CASAS, </a:t>
            </a:r>
            <a:r>
              <a:rPr sz="2200" spc="-35" dirty="0">
                <a:solidFill>
                  <a:srgbClr val="032B4A"/>
                </a:solidFill>
                <a:latin typeface="Calibri"/>
                <a:cs typeface="Calibri"/>
              </a:rPr>
              <a:t>TABE*, </a:t>
            </a:r>
            <a:r>
              <a:rPr sz="2200" spc="-55" dirty="0">
                <a:solidFill>
                  <a:srgbClr val="032B4A"/>
                </a:solidFill>
                <a:latin typeface="Calibri"/>
                <a:cs typeface="Calibri"/>
              </a:rPr>
              <a:t>MAPT,</a:t>
            </a:r>
            <a:r>
              <a:rPr sz="2200" spc="80" dirty="0">
                <a:solidFill>
                  <a:srgbClr val="032B4A"/>
                </a:solidFill>
                <a:latin typeface="Calibri"/>
                <a:cs typeface="Calibri"/>
              </a:rPr>
              <a:t> </a:t>
            </a:r>
            <a:r>
              <a:rPr sz="2200" spc="-15" dirty="0">
                <a:solidFill>
                  <a:srgbClr val="032B4A"/>
                </a:solidFill>
                <a:latin typeface="Calibri"/>
                <a:cs typeface="Calibri"/>
              </a:rPr>
              <a:t>etc.)</a:t>
            </a:r>
            <a:endParaRPr sz="2200" dirty="0">
              <a:latin typeface="Calibri"/>
              <a:cs typeface="Calibri"/>
            </a:endParaRPr>
          </a:p>
          <a:p>
            <a:pPr marL="12700">
              <a:lnSpc>
                <a:spcPct val="100000"/>
              </a:lnSpc>
              <a:spcBef>
                <a:spcPts val="1495"/>
              </a:spcBef>
            </a:pPr>
            <a:r>
              <a:rPr sz="2000" spc="-5" dirty="0">
                <a:solidFill>
                  <a:srgbClr val="032B4A"/>
                </a:solidFill>
                <a:latin typeface="Calibri"/>
                <a:cs typeface="Calibri"/>
              </a:rPr>
              <a:t>* All out-of-school </a:t>
            </a:r>
            <a:r>
              <a:rPr sz="2000" spc="-10" dirty="0">
                <a:solidFill>
                  <a:srgbClr val="032B4A"/>
                </a:solidFill>
                <a:latin typeface="Calibri"/>
                <a:cs typeface="Calibri"/>
              </a:rPr>
              <a:t>youth must </a:t>
            </a:r>
            <a:r>
              <a:rPr sz="2000" spc="-15" dirty="0">
                <a:solidFill>
                  <a:srgbClr val="032B4A"/>
                </a:solidFill>
                <a:latin typeface="Calibri"/>
                <a:cs typeface="Calibri"/>
              </a:rPr>
              <a:t>complete </a:t>
            </a:r>
            <a:r>
              <a:rPr sz="2000" spc="-5" dirty="0">
                <a:solidFill>
                  <a:srgbClr val="032B4A"/>
                </a:solidFill>
                <a:latin typeface="Calibri"/>
                <a:cs typeface="Calibri"/>
              </a:rPr>
              <a:t>a </a:t>
            </a:r>
            <a:r>
              <a:rPr sz="2000" spc="-45" dirty="0">
                <a:solidFill>
                  <a:srgbClr val="032B4A"/>
                </a:solidFill>
                <a:latin typeface="Calibri"/>
                <a:cs typeface="Calibri"/>
              </a:rPr>
              <a:t>TABE </a:t>
            </a:r>
            <a:r>
              <a:rPr sz="2000" spc="-20" dirty="0">
                <a:solidFill>
                  <a:srgbClr val="032B4A"/>
                </a:solidFill>
                <a:latin typeface="Calibri"/>
                <a:cs typeface="Calibri"/>
              </a:rPr>
              <a:t>test </a:t>
            </a:r>
            <a:r>
              <a:rPr sz="2000" spc="-10" dirty="0">
                <a:solidFill>
                  <a:srgbClr val="032B4A"/>
                </a:solidFill>
                <a:latin typeface="Calibri"/>
                <a:cs typeface="Calibri"/>
              </a:rPr>
              <a:t>version</a:t>
            </a:r>
            <a:r>
              <a:rPr sz="2000" spc="210" dirty="0">
                <a:solidFill>
                  <a:srgbClr val="032B4A"/>
                </a:solidFill>
                <a:latin typeface="Calibri"/>
                <a:cs typeface="Calibri"/>
              </a:rPr>
              <a:t> </a:t>
            </a:r>
            <a:r>
              <a:rPr sz="2000" spc="-5" dirty="0">
                <a:solidFill>
                  <a:srgbClr val="032B4A"/>
                </a:solidFill>
                <a:latin typeface="Calibri"/>
                <a:cs typeface="Calibri"/>
              </a:rPr>
              <a:t>11/12</a:t>
            </a:r>
            <a:r>
              <a:rPr lang="en-US" sz="2000" spc="0" dirty="0">
                <a:solidFill>
                  <a:schemeClr val="tx2"/>
                </a:solidFill>
                <a:effectLst/>
                <a:latin typeface="Calibri" panose="020F0502020204030204" pitchFamily="34" charset="0"/>
                <a:ea typeface="Symbol" panose="05050102010706020507" pitchFamily="18" charset="2"/>
                <a:cs typeface="Symbol" panose="05050102010706020507" pitchFamily="18" charset="2"/>
              </a:rPr>
              <a:t> or ACT WorkKeys</a:t>
            </a:r>
            <a:endParaRPr sz="2000" dirty="0">
              <a:latin typeface="Calibri"/>
              <a:cs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681098" y="248996"/>
            <a:ext cx="4682490" cy="647700"/>
          </a:xfrm>
          <a:prstGeom prst="rect">
            <a:avLst/>
          </a:prstGeom>
        </p:spPr>
        <p:txBody>
          <a:bodyPr vert="horz" wrap="square" lIns="0" tIns="0" rIns="0" bIns="0" rtlCol="0">
            <a:spAutoFit/>
          </a:bodyPr>
          <a:lstStyle/>
          <a:p>
            <a:pPr marL="12700">
              <a:lnSpc>
                <a:spcPct val="100000"/>
              </a:lnSpc>
            </a:pPr>
            <a:r>
              <a:rPr sz="4000" spc="-20" dirty="0"/>
              <a:t>WIOA </a:t>
            </a:r>
            <a:r>
              <a:rPr sz="4000" spc="-15" dirty="0"/>
              <a:t>Career</a:t>
            </a:r>
            <a:r>
              <a:rPr sz="4000" spc="-50" dirty="0"/>
              <a:t> </a:t>
            </a:r>
            <a:r>
              <a:rPr sz="4000" spc="-45" dirty="0"/>
              <a:t>Pathway</a:t>
            </a:r>
            <a:endParaRPr sz="40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28</a:t>
            </a:fld>
            <a:endParaRPr spc="-5" dirty="0"/>
          </a:p>
        </p:txBody>
      </p:sp>
      <p:sp>
        <p:nvSpPr>
          <p:cNvPr id="8" name="object 8"/>
          <p:cNvSpPr txBox="1"/>
          <p:nvPr/>
        </p:nvSpPr>
        <p:spPr>
          <a:xfrm>
            <a:off x="78739" y="1252728"/>
            <a:ext cx="8900795" cy="4648835"/>
          </a:xfrm>
          <a:prstGeom prst="rect">
            <a:avLst/>
          </a:prstGeom>
        </p:spPr>
        <p:txBody>
          <a:bodyPr vert="horz" wrap="square" lIns="0" tIns="0" rIns="0" bIns="0" rtlCol="0">
            <a:spAutoFit/>
          </a:bodyPr>
          <a:lstStyle/>
          <a:p>
            <a:pPr marL="12700" marR="5080">
              <a:lnSpc>
                <a:spcPts val="2160"/>
              </a:lnSpc>
            </a:pPr>
            <a:r>
              <a:rPr sz="2000" b="1" spc="-5" dirty="0">
                <a:solidFill>
                  <a:srgbClr val="032B4A"/>
                </a:solidFill>
                <a:latin typeface="Calibri"/>
                <a:cs typeface="Calibri"/>
              </a:rPr>
              <a:t>CAREER </a:t>
            </a:r>
            <a:r>
              <a:rPr sz="2000" b="1" spc="-55" dirty="0">
                <a:solidFill>
                  <a:srgbClr val="032B4A"/>
                </a:solidFill>
                <a:latin typeface="Calibri"/>
                <a:cs typeface="Calibri"/>
              </a:rPr>
              <a:t>PATHWAY</a:t>
            </a:r>
            <a:r>
              <a:rPr sz="2000" spc="-55" dirty="0">
                <a:solidFill>
                  <a:srgbClr val="032B4A"/>
                </a:solidFill>
                <a:latin typeface="Calibri"/>
                <a:cs typeface="Calibri"/>
              </a:rPr>
              <a:t>—The </a:t>
            </a:r>
            <a:r>
              <a:rPr sz="2000" spc="-10" dirty="0">
                <a:solidFill>
                  <a:srgbClr val="032B4A"/>
                </a:solidFill>
                <a:latin typeface="Calibri"/>
                <a:cs typeface="Calibri"/>
              </a:rPr>
              <a:t>term </a:t>
            </a:r>
            <a:r>
              <a:rPr sz="2000" spc="-20" dirty="0">
                <a:solidFill>
                  <a:srgbClr val="032B4A"/>
                </a:solidFill>
                <a:latin typeface="Calibri"/>
                <a:cs typeface="Calibri"/>
              </a:rPr>
              <a:t>‘‘career </a:t>
            </a:r>
            <a:r>
              <a:rPr sz="2000" spc="-5" dirty="0">
                <a:solidFill>
                  <a:srgbClr val="032B4A"/>
                </a:solidFill>
                <a:latin typeface="Calibri"/>
                <a:cs typeface="Calibri"/>
              </a:rPr>
              <a:t>pathway’’ </a:t>
            </a:r>
            <a:r>
              <a:rPr sz="2000" dirty="0">
                <a:solidFill>
                  <a:srgbClr val="032B4A"/>
                </a:solidFill>
                <a:latin typeface="Calibri"/>
                <a:cs typeface="Calibri"/>
              </a:rPr>
              <a:t>means a </a:t>
            </a:r>
            <a:r>
              <a:rPr sz="2000" spc="-5" dirty="0">
                <a:solidFill>
                  <a:srgbClr val="032B4A"/>
                </a:solidFill>
                <a:latin typeface="Calibri"/>
                <a:cs typeface="Calibri"/>
              </a:rPr>
              <a:t>combination of </a:t>
            </a:r>
            <a:r>
              <a:rPr sz="2000" spc="-10" dirty="0">
                <a:solidFill>
                  <a:srgbClr val="032B4A"/>
                </a:solidFill>
                <a:latin typeface="Calibri"/>
                <a:cs typeface="Calibri"/>
              </a:rPr>
              <a:t>rigorous </a:t>
            </a:r>
            <a:r>
              <a:rPr sz="2000" dirty="0">
                <a:solidFill>
                  <a:srgbClr val="032B4A"/>
                </a:solidFill>
                <a:latin typeface="Calibri"/>
                <a:cs typeface="Calibri"/>
              </a:rPr>
              <a:t>and  high-quality </a:t>
            </a:r>
            <a:r>
              <a:rPr sz="2000" spc="-5" dirty="0">
                <a:solidFill>
                  <a:srgbClr val="032B4A"/>
                </a:solidFill>
                <a:latin typeface="Calibri"/>
                <a:cs typeface="Calibri"/>
              </a:rPr>
              <a:t>education, training, </a:t>
            </a:r>
            <a:r>
              <a:rPr sz="2000" dirty="0">
                <a:solidFill>
                  <a:srgbClr val="032B4A"/>
                </a:solidFill>
                <a:latin typeface="Calibri"/>
                <a:cs typeface="Calibri"/>
              </a:rPr>
              <a:t>and </a:t>
            </a:r>
            <a:r>
              <a:rPr sz="2000" spc="-5" dirty="0">
                <a:solidFill>
                  <a:srgbClr val="032B4A"/>
                </a:solidFill>
                <a:latin typeface="Calibri"/>
                <a:cs typeface="Calibri"/>
              </a:rPr>
              <a:t>other </a:t>
            </a:r>
            <a:r>
              <a:rPr sz="2000" dirty="0">
                <a:solidFill>
                  <a:srgbClr val="032B4A"/>
                </a:solidFill>
                <a:latin typeface="Calibri"/>
                <a:cs typeface="Calibri"/>
              </a:rPr>
              <a:t>services</a:t>
            </a:r>
            <a:r>
              <a:rPr sz="2000" spc="-35" dirty="0">
                <a:solidFill>
                  <a:srgbClr val="032B4A"/>
                </a:solidFill>
                <a:latin typeface="Calibri"/>
                <a:cs typeface="Calibri"/>
              </a:rPr>
              <a:t> </a:t>
            </a:r>
            <a:r>
              <a:rPr sz="2000" spc="-5" dirty="0">
                <a:solidFill>
                  <a:srgbClr val="032B4A"/>
                </a:solidFill>
                <a:latin typeface="Calibri"/>
                <a:cs typeface="Calibri"/>
              </a:rPr>
              <a:t>that:</a:t>
            </a:r>
            <a:endParaRPr sz="2000">
              <a:latin typeface="Calibri"/>
              <a:cs typeface="Calibri"/>
            </a:endParaRPr>
          </a:p>
          <a:p>
            <a:pPr marL="582295" indent="-344170">
              <a:lnSpc>
                <a:spcPct val="100000"/>
              </a:lnSpc>
              <a:spcBef>
                <a:spcPts val="760"/>
              </a:spcBef>
              <a:buClr>
                <a:srgbClr val="405B76"/>
              </a:buClr>
              <a:buFont typeface="Arial"/>
              <a:buChar char="•"/>
              <a:tabLst>
                <a:tab pos="582295" algn="l"/>
                <a:tab pos="582930" algn="l"/>
              </a:tabLst>
            </a:pPr>
            <a:r>
              <a:rPr sz="2000" u="heavy" dirty="0">
                <a:solidFill>
                  <a:srgbClr val="032B4A"/>
                </a:solidFill>
                <a:latin typeface="Calibri"/>
                <a:cs typeface="Calibri"/>
              </a:rPr>
              <a:t>Aligns </a:t>
            </a:r>
            <a:r>
              <a:rPr sz="2000" spc="-5" dirty="0">
                <a:solidFill>
                  <a:srgbClr val="032B4A"/>
                </a:solidFill>
                <a:latin typeface="Calibri"/>
                <a:cs typeface="Calibri"/>
              </a:rPr>
              <a:t>with </a:t>
            </a:r>
            <a:r>
              <a:rPr sz="2000" dirty="0">
                <a:solidFill>
                  <a:srgbClr val="032B4A"/>
                </a:solidFill>
                <a:latin typeface="Calibri"/>
                <a:cs typeface="Calibri"/>
              </a:rPr>
              <a:t>the </a:t>
            </a:r>
            <a:r>
              <a:rPr sz="2000" spc="-5" dirty="0">
                <a:solidFill>
                  <a:srgbClr val="032B4A"/>
                </a:solidFill>
                <a:latin typeface="Calibri"/>
                <a:cs typeface="Calibri"/>
              </a:rPr>
              <a:t>skill </a:t>
            </a:r>
            <a:r>
              <a:rPr sz="2000" dirty="0">
                <a:solidFill>
                  <a:srgbClr val="032B4A"/>
                </a:solidFill>
                <a:latin typeface="Calibri"/>
                <a:cs typeface="Calibri"/>
              </a:rPr>
              <a:t>needs </a:t>
            </a:r>
            <a:r>
              <a:rPr sz="2000" spc="-5" dirty="0">
                <a:solidFill>
                  <a:srgbClr val="032B4A"/>
                </a:solidFill>
                <a:latin typeface="Calibri"/>
                <a:cs typeface="Calibri"/>
              </a:rPr>
              <a:t>of</a:t>
            </a:r>
            <a:r>
              <a:rPr sz="2000" spc="-55" dirty="0">
                <a:solidFill>
                  <a:srgbClr val="032B4A"/>
                </a:solidFill>
                <a:latin typeface="Calibri"/>
                <a:cs typeface="Calibri"/>
              </a:rPr>
              <a:t> </a:t>
            </a:r>
            <a:r>
              <a:rPr sz="2000" spc="-5" dirty="0">
                <a:solidFill>
                  <a:srgbClr val="032B4A"/>
                </a:solidFill>
                <a:latin typeface="Calibri"/>
                <a:cs typeface="Calibri"/>
              </a:rPr>
              <a:t>industries;</a:t>
            </a:r>
            <a:endParaRPr sz="2000">
              <a:latin typeface="Calibri"/>
              <a:cs typeface="Calibri"/>
            </a:endParaRPr>
          </a:p>
          <a:p>
            <a:pPr marL="582295" indent="-344170">
              <a:lnSpc>
                <a:spcPct val="100000"/>
              </a:lnSpc>
              <a:spcBef>
                <a:spcPts val="969"/>
              </a:spcBef>
              <a:buClr>
                <a:srgbClr val="405B76"/>
              </a:buClr>
              <a:buFont typeface="Arial"/>
              <a:buChar char="•"/>
              <a:tabLst>
                <a:tab pos="582295" algn="l"/>
                <a:tab pos="582930" algn="l"/>
              </a:tabLst>
            </a:pPr>
            <a:r>
              <a:rPr sz="2000" spc="-10" dirty="0">
                <a:solidFill>
                  <a:srgbClr val="032B4A"/>
                </a:solidFill>
                <a:latin typeface="Calibri"/>
                <a:cs typeface="Calibri"/>
              </a:rPr>
              <a:t>Prepares </a:t>
            </a:r>
            <a:r>
              <a:rPr sz="2000" spc="-5" dirty="0">
                <a:solidFill>
                  <a:srgbClr val="032B4A"/>
                </a:solidFill>
                <a:latin typeface="Calibri"/>
                <a:cs typeface="Calibri"/>
              </a:rPr>
              <a:t>individuals </a:t>
            </a:r>
            <a:r>
              <a:rPr sz="2000" spc="-15" dirty="0">
                <a:solidFill>
                  <a:srgbClr val="032B4A"/>
                </a:solidFill>
                <a:latin typeface="Calibri"/>
                <a:cs typeface="Calibri"/>
              </a:rPr>
              <a:t>to </a:t>
            </a:r>
            <a:r>
              <a:rPr sz="2000" dirty="0">
                <a:solidFill>
                  <a:srgbClr val="032B4A"/>
                </a:solidFill>
                <a:latin typeface="Calibri"/>
                <a:cs typeface="Calibri"/>
              </a:rPr>
              <a:t>be </a:t>
            </a:r>
            <a:r>
              <a:rPr sz="2000" spc="-5" dirty="0">
                <a:solidFill>
                  <a:srgbClr val="032B4A"/>
                </a:solidFill>
                <a:latin typeface="Calibri"/>
                <a:cs typeface="Calibri"/>
              </a:rPr>
              <a:t>successful in </a:t>
            </a:r>
            <a:r>
              <a:rPr sz="2000" u="heavy" spc="-5" dirty="0">
                <a:solidFill>
                  <a:srgbClr val="032B4A"/>
                </a:solidFill>
                <a:latin typeface="Calibri"/>
                <a:cs typeface="Calibri"/>
              </a:rPr>
              <a:t>education</a:t>
            </a:r>
            <a:r>
              <a:rPr sz="2000" u="heavy" spc="85" dirty="0">
                <a:solidFill>
                  <a:srgbClr val="032B4A"/>
                </a:solidFill>
                <a:latin typeface="Calibri"/>
                <a:cs typeface="Calibri"/>
              </a:rPr>
              <a:t> </a:t>
            </a:r>
            <a:r>
              <a:rPr sz="2000" u="heavy" spc="-5" dirty="0">
                <a:solidFill>
                  <a:srgbClr val="032B4A"/>
                </a:solidFill>
                <a:latin typeface="Calibri"/>
                <a:cs typeface="Calibri"/>
              </a:rPr>
              <a:t>options</a:t>
            </a:r>
            <a:r>
              <a:rPr sz="2000" spc="-5" dirty="0">
                <a:solidFill>
                  <a:srgbClr val="032B4A"/>
                </a:solidFill>
                <a:latin typeface="Calibri"/>
                <a:cs typeface="Calibri"/>
              </a:rPr>
              <a:t>;</a:t>
            </a:r>
            <a:endParaRPr sz="2000">
              <a:latin typeface="Calibri"/>
              <a:cs typeface="Calibri"/>
            </a:endParaRPr>
          </a:p>
          <a:p>
            <a:pPr marL="582295" indent="-344170">
              <a:lnSpc>
                <a:spcPct val="100000"/>
              </a:lnSpc>
              <a:spcBef>
                <a:spcPts val="980"/>
              </a:spcBef>
              <a:buClr>
                <a:srgbClr val="405B76"/>
              </a:buClr>
              <a:buFont typeface="Arial"/>
              <a:buChar char="•"/>
              <a:tabLst>
                <a:tab pos="582295" algn="l"/>
                <a:tab pos="582930" algn="l"/>
              </a:tabLst>
            </a:pPr>
            <a:r>
              <a:rPr sz="2000" u="heavy" spc="-5" dirty="0">
                <a:solidFill>
                  <a:srgbClr val="032B4A"/>
                </a:solidFill>
                <a:latin typeface="Calibri"/>
                <a:cs typeface="Calibri"/>
              </a:rPr>
              <a:t>Includes counseling </a:t>
            </a:r>
            <a:r>
              <a:rPr sz="2000" spc="-15" dirty="0">
                <a:solidFill>
                  <a:srgbClr val="032B4A"/>
                </a:solidFill>
                <a:latin typeface="Calibri"/>
                <a:cs typeface="Calibri"/>
              </a:rPr>
              <a:t>to </a:t>
            </a:r>
            <a:r>
              <a:rPr sz="2000" spc="-5" dirty="0">
                <a:solidFill>
                  <a:srgbClr val="032B4A"/>
                </a:solidFill>
                <a:latin typeface="Calibri"/>
                <a:cs typeface="Calibri"/>
              </a:rPr>
              <a:t>support education </a:t>
            </a:r>
            <a:r>
              <a:rPr sz="2000" dirty="0">
                <a:solidFill>
                  <a:srgbClr val="032B4A"/>
                </a:solidFill>
                <a:latin typeface="Calibri"/>
                <a:cs typeface="Calibri"/>
              </a:rPr>
              <a:t>and </a:t>
            </a:r>
            <a:r>
              <a:rPr sz="2000" spc="-10" dirty="0">
                <a:solidFill>
                  <a:srgbClr val="032B4A"/>
                </a:solidFill>
                <a:latin typeface="Calibri"/>
                <a:cs typeface="Calibri"/>
              </a:rPr>
              <a:t>career</a:t>
            </a:r>
            <a:r>
              <a:rPr sz="2000" spc="20" dirty="0">
                <a:solidFill>
                  <a:srgbClr val="032B4A"/>
                </a:solidFill>
                <a:latin typeface="Calibri"/>
                <a:cs typeface="Calibri"/>
              </a:rPr>
              <a:t> </a:t>
            </a:r>
            <a:r>
              <a:rPr sz="2000" spc="-5" dirty="0">
                <a:solidFill>
                  <a:srgbClr val="032B4A"/>
                </a:solidFill>
                <a:latin typeface="Calibri"/>
                <a:cs typeface="Calibri"/>
              </a:rPr>
              <a:t>goals;</a:t>
            </a:r>
            <a:endParaRPr sz="2000">
              <a:latin typeface="Calibri"/>
              <a:cs typeface="Calibri"/>
            </a:endParaRPr>
          </a:p>
          <a:p>
            <a:pPr marL="582295" indent="-344170">
              <a:lnSpc>
                <a:spcPct val="100000"/>
              </a:lnSpc>
              <a:spcBef>
                <a:spcPts val="980"/>
              </a:spcBef>
              <a:buClr>
                <a:srgbClr val="405B76"/>
              </a:buClr>
              <a:buFont typeface="Arial"/>
              <a:buChar char="•"/>
              <a:tabLst>
                <a:tab pos="582295" algn="l"/>
                <a:tab pos="582930" algn="l"/>
              </a:tabLst>
            </a:pPr>
            <a:r>
              <a:rPr sz="2000" spc="-5" dirty="0">
                <a:solidFill>
                  <a:srgbClr val="032B4A"/>
                </a:solidFill>
                <a:latin typeface="Calibri"/>
                <a:cs typeface="Calibri"/>
              </a:rPr>
              <a:t>Includes </a:t>
            </a:r>
            <a:r>
              <a:rPr sz="2000" u="heavy" spc="-15" dirty="0">
                <a:solidFill>
                  <a:srgbClr val="032B4A"/>
                </a:solidFill>
                <a:latin typeface="Calibri"/>
                <a:cs typeface="Calibri"/>
              </a:rPr>
              <a:t>contextualized </a:t>
            </a:r>
            <a:r>
              <a:rPr sz="2000" u="heavy" spc="-5" dirty="0">
                <a:solidFill>
                  <a:srgbClr val="032B4A"/>
                </a:solidFill>
                <a:latin typeface="Calibri"/>
                <a:cs typeface="Calibri"/>
              </a:rPr>
              <a:t>learning </a:t>
            </a:r>
            <a:r>
              <a:rPr sz="2000" spc="-5" dirty="0">
                <a:solidFill>
                  <a:srgbClr val="032B4A"/>
                </a:solidFill>
                <a:latin typeface="Calibri"/>
                <a:cs typeface="Calibri"/>
              </a:rPr>
              <a:t>within </a:t>
            </a:r>
            <a:r>
              <a:rPr sz="2000" dirty="0">
                <a:solidFill>
                  <a:srgbClr val="032B4A"/>
                </a:solidFill>
                <a:latin typeface="Calibri"/>
                <a:cs typeface="Calibri"/>
              </a:rPr>
              <a:t>an </a:t>
            </a:r>
            <a:r>
              <a:rPr sz="2000" spc="-5" dirty="0">
                <a:solidFill>
                  <a:srgbClr val="032B4A"/>
                </a:solidFill>
                <a:latin typeface="Calibri"/>
                <a:cs typeface="Calibri"/>
              </a:rPr>
              <a:t>occupational</a:t>
            </a:r>
            <a:r>
              <a:rPr sz="2000" spc="125" dirty="0">
                <a:solidFill>
                  <a:srgbClr val="032B4A"/>
                </a:solidFill>
                <a:latin typeface="Calibri"/>
                <a:cs typeface="Calibri"/>
              </a:rPr>
              <a:t> </a:t>
            </a:r>
            <a:r>
              <a:rPr sz="2000" spc="-10" dirty="0">
                <a:solidFill>
                  <a:srgbClr val="032B4A"/>
                </a:solidFill>
                <a:latin typeface="Calibri"/>
                <a:cs typeface="Calibri"/>
              </a:rPr>
              <a:t>cluster;</a:t>
            </a:r>
            <a:endParaRPr sz="2000">
              <a:latin typeface="Calibri"/>
              <a:cs typeface="Calibri"/>
            </a:endParaRPr>
          </a:p>
          <a:p>
            <a:pPr marL="582295" marR="43815" indent="-344170">
              <a:lnSpc>
                <a:spcPct val="120000"/>
              </a:lnSpc>
              <a:spcBef>
                <a:spcPts val="489"/>
              </a:spcBef>
              <a:buClr>
                <a:srgbClr val="405B76"/>
              </a:buClr>
              <a:buFont typeface="Arial"/>
              <a:buChar char="•"/>
              <a:tabLst>
                <a:tab pos="582295" algn="l"/>
                <a:tab pos="582930" algn="l"/>
              </a:tabLst>
            </a:pPr>
            <a:r>
              <a:rPr sz="2000" spc="-15" dirty="0">
                <a:solidFill>
                  <a:srgbClr val="032B4A"/>
                </a:solidFill>
                <a:latin typeface="Calibri"/>
                <a:cs typeface="Calibri"/>
              </a:rPr>
              <a:t>Organizes </a:t>
            </a:r>
            <a:r>
              <a:rPr sz="2000" spc="-5" dirty="0">
                <a:solidFill>
                  <a:srgbClr val="032B4A"/>
                </a:solidFill>
                <a:latin typeface="Calibri"/>
                <a:cs typeface="Calibri"/>
              </a:rPr>
              <a:t>education, training, </a:t>
            </a:r>
            <a:r>
              <a:rPr sz="2000" dirty="0">
                <a:solidFill>
                  <a:srgbClr val="032B4A"/>
                </a:solidFill>
                <a:latin typeface="Calibri"/>
                <a:cs typeface="Calibri"/>
              </a:rPr>
              <a:t>and </a:t>
            </a:r>
            <a:r>
              <a:rPr sz="2000" spc="-5" dirty="0">
                <a:solidFill>
                  <a:srgbClr val="032B4A"/>
                </a:solidFill>
                <a:latin typeface="Calibri"/>
                <a:cs typeface="Calibri"/>
              </a:rPr>
              <a:t>other </a:t>
            </a:r>
            <a:r>
              <a:rPr sz="2000" dirty="0">
                <a:solidFill>
                  <a:srgbClr val="032B4A"/>
                </a:solidFill>
                <a:latin typeface="Calibri"/>
                <a:cs typeface="Calibri"/>
              </a:rPr>
              <a:t>services </a:t>
            </a:r>
            <a:r>
              <a:rPr sz="2000" spc="-5" dirty="0">
                <a:solidFill>
                  <a:srgbClr val="032B4A"/>
                </a:solidFill>
                <a:latin typeface="Calibri"/>
                <a:cs typeface="Calibri"/>
              </a:rPr>
              <a:t>that </a:t>
            </a:r>
            <a:r>
              <a:rPr sz="2000" u="heavy" spc="-10" dirty="0">
                <a:solidFill>
                  <a:srgbClr val="032B4A"/>
                </a:solidFill>
                <a:latin typeface="Calibri"/>
                <a:cs typeface="Calibri"/>
              </a:rPr>
              <a:t>accelerates </a:t>
            </a:r>
            <a:r>
              <a:rPr sz="2000" u="heavy" spc="-5" dirty="0">
                <a:solidFill>
                  <a:srgbClr val="032B4A"/>
                </a:solidFill>
                <a:latin typeface="Calibri"/>
                <a:cs typeface="Calibri"/>
              </a:rPr>
              <a:t>education </a:t>
            </a:r>
            <a:r>
              <a:rPr sz="2000" u="heavy" dirty="0">
                <a:solidFill>
                  <a:srgbClr val="032B4A"/>
                </a:solidFill>
                <a:latin typeface="Calibri"/>
                <a:cs typeface="Calibri"/>
              </a:rPr>
              <a:t>and  </a:t>
            </a:r>
            <a:r>
              <a:rPr sz="2000" u="heavy" spc="-10" dirty="0">
                <a:solidFill>
                  <a:srgbClr val="032B4A"/>
                </a:solidFill>
                <a:latin typeface="Calibri"/>
                <a:cs typeface="Calibri"/>
              </a:rPr>
              <a:t>career</a:t>
            </a:r>
            <a:r>
              <a:rPr sz="2000" u="heavy" spc="-65" dirty="0">
                <a:solidFill>
                  <a:srgbClr val="032B4A"/>
                </a:solidFill>
                <a:latin typeface="Calibri"/>
                <a:cs typeface="Calibri"/>
              </a:rPr>
              <a:t> </a:t>
            </a:r>
            <a:r>
              <a:rPr sz="2000" u="heavy" spc="-5" dirty="0">
                <a:solidFill>
                  <a:srgbClr val="032B4A"/>
                </a:solidFill>
                <a:latin typeface="Calibri"/>
                <a:cs typeface="Calibri"/>
              </a:rPr>
              <a:t>advancement</a:t>
            </a:r>
            <a:r>
              <a:rPr sz="2000" spc="-5" dirty="0">
                <a:solidFill>
                  <a:srgbClr val="032B4A"/>
                </a:solidFill>
                <a:latin typeface="Calibri"/>
                <a:cs typeface="Calibri"/>
              </a:rPr>
              <a:t>;</a:t>
            </a:r>
            <a:endParaRPr sz="2000">
              <a:latin typeface="Calibri"/>
              <a:cs typeface="Calibri"/>
            </a:endParaRPr>
          </a:p>
          <a:p>
            <a:pPr marL="582295" marR="1064260" indent="-344170">
              <a:lnSpc>
                <a:spcPct val="120000"/>
              </a:lnSpc>
              <a:spcBef>
                <a:spcPts val="505"/>
              </a:spcBef>
              <a:buClr>
                <a:srgbClr val="405B76"/>
              </a:buClr>
              <a:buFont typeface="Arial"/>
              <a:buChar char="•"/>
              <a:tabLst>
                <a:tab pos="582295" algn="l"/>
                <a:tab pos="582930" algn="l"/>
              </a:tabLst>
            </a:pPr>
            <a:r>
              <a:rPr sz="2000" dirty="0">
                <a:solidFill>
                  <a:srgbClr val="032B4A"/>
                </a:solidFill>
                <a:latin typeface="Calibri"/>
                <a:cs typeface="Calibri"/>
              </a:rPr>
              <a:t>Enables the </a:t>
            </a:r>
            <a:r>
              <a:rPr sz="2000" spc="-10" dirty="0">
                <a:solidFill>
                  <a:srgbClr val="032B4A"/>
                </a:solidFill>
                <a:latin typeface="Calibri"/>
                <a:cs typeface="Calibri"/>
              </a:rPr>
              <a:t>attainment </a:t>
            </a:r>
            <a:r>
              <a:rPr sz="2000" spc="-5" dirty="0">
                <a:solidFill>
                  <a:srgbClr val="032B4A"/>
                </a:solidFill>
                <a:latin typeface="Calibri"/>
                <a:cs typeface="Calibri"/>
              </a:rPr>
              <a:t>of </a:t>
            </a:r>
            <a:r>
              <a:rPr sz="2000" dirty="0">
                <a:solidFill>
                  <a:srgbClr val="032B4A"/>
                </a:solidFill>
                <a:latin typeface="Calibri"/>
                <a:cs typeface="Calibri"/>
              </a:rPr>
              <a:t>a </a:t>
            </a:r>
            <a:r>
              <a:rPr sz="2000" spc="-5" dirty="0">
                <a:solidFill>
                  <a:srgbClr val="032B4A"/>
                </a:solidFill>
                <a:latin typeface="Calibri"/>
                <a:cs typeface="Calibri"/>
              </a:rPr>
              <a:t>secondary </a:t>
            </a:r>
            <a:r>
              <a:rPr sz="2000" dirty="0">
                <a:solidFill>
                  <a:srgbClr val="032B4A"/>
                </a:solidFill>
                <a:latin typeface="Calibri"/>
                <a:cs typeface="Calibri"/>
              </a:rPr>
              <a:t>and </a:t>
            </a:r>
            <a:r>
              <a:rPr sz="2000" spc="-15" dirty="0">
                <a:solidFill>
                  <a:srgbClr val="032B4A"/>
                </a:solidFill>
                <a:latin typeface="Calibri"/>
                <a:cs typeface="Calibri"/>
              </a:rPr>
              <a:t>at </a:t>
            </a:r>
            <a:r>
              <a:rPr sz="2000" spc="-10" dirty="0">
                <a:solidFill>
                  <a:srgbClr val="032B4A"/>
                </a:solidFill>
                <a:latin typeface="Calibri"/>
                <a:cs typeface="Calibri"/>
              </a:rPr>
              <a:t>least </a:t>
            </a:r>
            <a:r>
              <a:rPr sz="2000" dirty="0">
                <a:solidFill>
                  <a:srgbClr val="032B4A"/>
                </a:solidFill>
                <a:latin typeface="Calibri"/>
                <a:cs typeface="Calibri"/>
              </a:rPr>
              <a:t>one </a:t>
            </a:r>
            <a:r>
              <a:rPr sz="2000" u="heavy" spc="-5" dirty="0">
                <a:solidFill>
                  <a:srgbClr val="032B4A"/>
                </a:solidFill>
                <a:latin typeface="Calibri"/>
                <a:cs typeface="Calibri"/>
              </a:rPr>
              <a:t>postsecondary  </a:t>
            </a:r>
            <a:r>
              <a:rPr sz="2000" u="heavy" spc="-10" dirty="0">
                <a:solidFill>
                  <a:srgbClr val="032B4A"/>
                </a:solidFill>
                <a:latin typeface="Calibri"/>
                <a:cs typeface="Calibri"/>
              </a:rPr>
              <a:t>credential</a:t>
            </a:r>
            <a:r>
              <a:rPr sz="2000" spc="-10" dirty="0">
                <a:solidFill>
                  <a:srgbClr val="032B4A"/>
                </a:solidFill>
                <a:latin typeface="Calibri"/>
                <a:cs typeface="Calibri"/>
              </a:rPr>
              <a:t>;</a:t>
            </a:r>
            <a:endParaRPr sz="2000">
              <a:latin typeface="Calibri"/>
              <a:cs typeface="Calibri"/>
            </a:endParaRPr>
          </a:p>
          <a:p>
            <a:pPr marL="582295" marR="264160" indent="-344170">
              <a:lnSpc>
                <a:spcPct val="120000"/>
              </a:lnSpc>
              <a:spcBef>
                <a:spcPts val="505"/>
              </a:spcBef>
              <a:buClr>
                <a:srgbClr val="405B76"/>
              </a:buClr>
              <a:buFont typeface="Arial"/>
              <a:buChar char="•"/>
              <a:tabLst>
                <a:tab pos="582295" algn="l"/>
                <a:tab pos="582930" algn="l"/>
              </a:tabLst>
            </a:pPr>
            <a:r>
              <a:rPr sz="2000" dirty="0">
                <a:solidFill>
                  <a:srgbClr val="032B4A"/>
                </a:solidFill>
                <a:latin typeface="Calibri"/>
                <a:cs typeface="Calibri"/>
              </a:rPr>
              <a:t>Supports </a:t>
            </a:r>
            <a:r>
              <a:rPr sz="2000" u="heavy" spc="-10" dirty="0">
                <a:solidFill>
                  <a:srgbClr val="032B4A"/>
                </a:solidFill>
                <a:latin typeface="Calibri"/>
                <a:cs typeface="Calibri"/>
              </a:rPr>
              <a:t>entrance </a:t>
            </a:r>
            <a:r>
              <a:rPr sz="2000" u="heavy" spc="-5" dirty="0">
                <a:solidFill>
                  <a:srgbClr val="032B4A"/>
                </a:solidFill>
                <a:latin typeface="Calibri"/>
                <a:cs typeface="Calibri"/>
              </a:rPr>
              <a:t>or advancement </a:t>
            </a:r>
            <a:r>
              <a:rPr sz="2000" spc="-5" dirty="0">
                <a:solidFill>
                  <a:srgbClr val="032B4A"/>
                </a:solidFill>
                <a:latin typeface="Calibri"/>
                <a:cs typeface="Calibri"/>
              </a:rPr>
              <a:t>within </a:t>
            </a:r>
            <a:r>
              <a:rPr sz="2000" dirty="0">
                <a:solidFill>
                  <a:srgbClr val="032B4A"/>
                </a:solidFill>
                <a:latin typeface="Calibri"/>
                <a:cs typeface="Calibri"/>
              </a:rPr>
              <a:t>a </a:t>
            </a:r>
            <a:r>
              <a:rPr sz="2000" spc="-5" dirty="0">
                <a:solidFill>
                  <a:srgbClr val="032B4A"/>
                </a:solidFill>
                <a:latin typeface="Calibri"/>
                <a:cs typeface="Calibri"/>
              </a:rPr>
              <a:t>specific occupation or occupation  </a:t>
            </a:r>
            <a:r>
              <a:rPr sz="2000" spc="-35" dirty="0">
                <a:solidFill>
                  <a:srgbClr val="032B4A"/>
                </a:solidFill>
                <a:latin typeface="Calibri"/>
                <a:cs typeface="Calibri"/>
              </a:rPr>
              <a:t>cluster.</a:t>
            </a:r>
            <a:endParaRPr sz="2000">
              <a:latin typeface="Calibri"/>
              <a:cs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998378" y="286080"/>
            <a:ext cx="7146290" cy="584200"/>
          </a:xfrm>
          <a:prstGeom prst="rect">
            <a:avLst/>
          </a:prstGeom>
        </p:spPr>
        <p:txBody>
          <a:bodyPr vert="horz" wrap="square" lIns="0" tIns="0" rIns="0" bIns="0" rtlCol="0">
            <a:spAutoFit/>
          </a:bodyPr>
          <a:lstStyle/>
          <a:p>
            <a:pPr marL="12700">
              <a:lnSpc>
                <a:spcPct val="100000"/>
              </a:lnSpc>
            </a:pPr>
            <a:r>
              <a:rPr sz="3600" spc="-10" dirty="0"/>
              <a:t>Career </a:t>
            </a:r>
            <a:r>
              <a:rPr sz="3600" spc="-35" dirty="0"/>
              <a:t>Pathways </a:t>
            </a:r>
            <a:r>
              <a:rPr sz="3600" dirty="0"/>
              <a:t>in </a:t>
            </a:r>
            <a:r>
              <a:rPr sz="3600" spc="-5" dirty="0"/>
              <a:t>Priority</a:t>
            </a:r>
            <a:r>
              <a:rPr sz="3600" spc="-55" dirty="0"/>
              <a:t> </a:t>
            </a:r>
            <a:r>
              <a:rPr sz="3600" spc="-5" dirty="0"/>
              <a:t>Industries</a:t>
            </a:r>
            <a:endParaRPr sz="36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29</a:t>
            </a:fld>
            <a:endParaRPr spc="-5" dirty="0"/>
          </a:p>
        </p:txBody>
      </p:sp>
      <p:sp>
        <p:nvSpPr>
          <p:cNvPr id="8" name="object 8"/>
          <p:cNvSpPr txBox="1"/>
          <p:nvPr/>
        </p:nvSpPr>
        <p:spPr>
          <a:xfrm>
            <a:off x="1214170" y="1557430"/>
            <a:ext cx="7013575" cy="2913618"/>
          </a:xfrm>
          <a:prstGeom prst="rect">
            <a:avLst/>
          </a:prstGeom>
        </p:spPr>
        <p:txBody>
          <a:bodyPr vert="horz" wrap="square" lIns="0" tIns="0" rIns="0" bIns="0" rtlCol="0">
            <a:spAutoFit/>
          </a:bodyPr>
          <a:lstStyle/>
          <a:p>
            <a:pPr marL="12700" marR="5080">
              <a:lnSpc>
                <a:spcPts val="3460"/>
              </a:lnSpc>
            </a:pPr>
            <a:r>
              <a:rPr sz="3200" spc="-5" dirty="0">
                <a:solidFill>
                  <a:srgbClr val="032B4A"/>
                </a:solidFill>
                <a:latin typeface="Calibri"/>
                <a:cs typeface="Calibri"/>
              </a:rPr>
              <a:t>Local priority </a:t>
            </a:r>
            <a:r>
              <a:rPr sz="3200" spc="-10" dirty="0">
                <a:solidFill>
                  <a:srgbClr val="032B4A"/>
                </a:solidFill>
                <a:latin typeface="Calibri"/>
                <a:cs typeface="Calibri"/>
              </a:rPr>
              <a:t>industries </a:t>
            </a:r>
            <a:r>
              <a:rPr sz="3200" dirty="0">
                <a:solidFill>
                  <a:srgbClr val="032B4A"/>
                </a:solidFill>
                <a:latin typeface="Calibri"/>
                <a:cs typeface="Calibri"/>
              </a:rPr>
              <a:t>as </a:t>
            </a:r>
            <a:r>
              <a:rPr sz="3200" spc="-15" dirty="0">
                <a:solidFill>
                  <a:srgbClr val="032B4A"/>
                </a:solidFill>
                <a:latin typeface="Calibri"/>
                <a:cs typeface="Calibri"/>
              </a:rPr>
              <a:t>indicated </a:t>
            </a:r>
            <a:r>
              <a:rPr sz="3200" spc="-5" dirty="0">
                <a:solidFill>
                  <a:srgbClr val="032B4A"/>
                </a:solidFill>
                <a:latin typeface="Calibri"/>
                <a:cs typeface="Calibri"/>
              </a:rPr>
              <a:t>in </a:t>
            </a:r>
            <a:r>
              <a:rPr lang="en-US" sz="3200" spc="-5" dirty="0">
                <a:solidFill>
                  <a:srgbClr val="032B4A"/>
                </a:solidFill>
                <a:latin typeface="Calibri"/>
                <a:cs typeface="Calibri"/>
              </a:rPr>
              <a:t>the Northeast Labor Market Blueprint</a:t>
            </a:r>
            <a:r>
              <a:rPr sz="3200" spc="-5" dirty="0">
                <a:solidFill>
                  <a:srgbClr val="032B4A"/>
                </a:solidFill>
                <a:latin typeface="Calibri"/>
                <a:cs typeface="Calibri"/>
              </a:rPr>
              <a:t>:</a:t>
            </a:r>
            <a:endParaRPr sz="3200" dirty="0">
              <a:latin typeface="Calibri"/>
              <a:cs typeface="Calibri"/>
            </a:endParaRPr>
          </a:p>
          <a:p>
            <a:pPr marL="299085" indent="-286385">
              <a:lnSpc>
                <a:spcPct val="100000"/>
              </a:lnSpc>
              <a:spcBef>
                <a:spcPts val="1360"/>
              </a:spcBef>
              <a:buClr>
                <a:srgbClr val="405B76"/>
              </a:buClr>
              <a:buFont typeface="Arial"/>
              <a:buChar char="•"/>
              <a:tabLst>
                <a:tab pos="299720" algn="l"/>
              </a:tabLst>
            </a:pPr>
            <a:r>
              <a:rPr sz="3200" spc="-10" dirty="0">
                <a:solidFill>
                  <a:srgbClr val="032B4A"/>
                </a:solidFill>
                <a:latin typeface="Calibri"/>
                <a:cs typeface="Calibri"/>
              </a:rPr>
              <a:t>Advanced</a:t>
            </a:r>
            <a:r>
              <a:rPr sz="3200" spc="-30" dirty="0">
                <a:solidFill>
                  <a:srgbClr val="032B4A"/>
                </a:solidFill>
                <a:latin typeface="Calibri"/>
                <a:cs typeface="Calibri"/>
              </a:rPr>
              <a:t> </a:t>
            </a:r>
            <a:r>
              <a:rPr lang="en-US" sz="3200" spc="-10" dirty="0">
                <a:solidFill>
                  <a:srgbClr val="032B4A"/>
                </a:solidFill>
                <a:latin typeface="Calibri"/>
                <a:cs typeface="Calibri"/>
              </a:rPr>
              <a:t>M</a:t>
            </a:r>
            <a:r>
              <a:rPr sz="3200" spc="-10" dirty="0">
                <a:solidFill>
                  <a:srgbClr val="032B4A"/>
                </a:solidFill>
                <a:latin typeface="Calibri"/>
                <a:cs typeface="Calibri"/>
              </a:rPr>
              <a:t>anufacturing</a:t>
            </a:r>
            <a:endParaRPr sz="3200" dirty="0">
              <a:latin typeface="Calibri"/>
              <a:cs typeface="Calibri"/>
            </a:endParaRPr>
          </a:p>
          <a:p>
            <a:pPr marL="299085" indent="-286385">
              <a:lnSpc>
                <a:spcPct val="100000"/>
              </a:lnSpc>
              <a:spcBef>
                <a:spcPts val="1410"/>
              </a:spcBef>
              <a:buClr>
                <a:srgbClr val="405B76"/>
              </a:buClr>
              <a:buFont typeface="Arial"/>
              <a:buChar char="•"/>
              <a:tabLst>
                <a:tab pos="299720" algn="l"/>
              </a:tabLst>
            </a:pPr>
            <a:r>
              <a:rPr sz="3200" spc="-15" dirty="0">
                <a:solidFill>
                  <a:srgbClr val="032B4A"/>
                </a:solidFill>
                <a:latin typeface="Calibri"/>
                <a:cs typeface="Calibri"/>
              </a:rPr>
              <a:t>Professional </a:t>
            </a:r>
            <a:r>
              <a:rPr sz="3200" spc="-5" dirty="0">
                <a:solidFill>
                  <a:srgbClr val="032B4A"/>
                </a:solidFill>
                <a:latin typeface="Calibri"/>
                <a:cs typeface="Calibri"/>
              </a:rPr>
              <a:t>and </a:t>
            </a:r>
            <a:r>
              <a:rPr sz="3200" spc="-35" dirty="0">
                <a:solidFill>
                  <a:srgbClr val="032B4A"/>
                </a:solidFill>
                <a:latin typeface="Calibri"/>
                <a:cs typeface="Calibri"/>
              </a:rPr>
              <a:t>Technical </a:t>
            </a:r>
            <a:r>
              <a:rPr sz="3200" dirty="0">
                <a:solidFill>
                  <a:srgbClr val="032B4A"/>
                </a:solidFill>
                <a:latin typeface="Calibri"/>
                <a:cs typeface="Calibri"/>
              </a:rPr>
              <a:t>Services</a:t>
            </a:r>
            <a:r>
              <a:rPr sz="3200" spc="35" dirty="0">
                <a:solidFill>
                  <a:srgbClr val="032B4A"/>
                </a:solidFill>
                <a:latin typeface="Calibri"/>
                <a:cs typeface="Calibri"/>
              </a:rPr>
              <a:t> </a:t>
            </a:r>
            <a:r>
              <a:rPr sz="3200" spc="-5" dirty="0">
                <a:solidFill>
                  <a:srgbClr val="032B4A"/>
                </a:solidFill>
                <a:latin typeface="Calibri"/>
                <a:cs typeface="Calibri"/>
              </a:rPr>
              <a:t>(IT)</a:t>
            </a:r>
            <a:endParaRPr sz="3200" dirty="0">
              <a:latin typeface="Calibri"/>
              <a:cs typeface="Calibri"/>
            </a:endParaRPr>
          </a:p>
          <a:p>
            <a:pPr marL="299085" indent="-286385">
              <a:lnSpc>
                <a:spcPct val="100000"/>
              </a:lnSpc>
              <a:spcBef>
                <a:spcPts val="1410"/>
              </a:spcBef>
              <a:buClr>
                <a:srgbClr val="405B76"/>
              </a:buClr>
              <a:buFont typeface="Arial"/>
              <a:buChar char="•"/>
              <a:tabLst>
                <a:tab pos="299720" algn="l"/>
              </a:tabLst>
            </a:pPr>
            <a:r>
              <a:rPr sz="3200" spc="-10" dirty="0">
                <a:solidFill>
                  <a:srgbClr val="032B4A"/>
                </a:solidFill>
                <a:latin typeface="Calibri"/>
                <a:cs typeface="Calibri"/>
              </a:rPr>
              <a:t>Healthcare </a:t>
            </a:r>
            <a:r>
              <a:rPr sz="3200" spc="-5" dirty="0">
                <a:solidFill>
                  <a:srgbClr val="032B4A"/>
                </a:solidFill>
                <a:latin typeface="Calibri"/>
                <a:cs typeface="Calibri"/>
              </a:rPr>
              <a:t>and </a:t>
            </a:r>
            <a:r>
              <a:rPr sz="3200" dirty="0">
                <a:solidFill>
                  <a:srgbClr val="032B4A"/>
                </a:solidFill>
                <a:latin typeface="Calibri"/>
                <a:cs typeface="Calibri"/>
              </a:rPr>
              <a:t>Social</a:t>
            </a:r>
            <a:r>
              <a:rPr sz="3200" spc="-15" dirty="0">
                <a:solidFill>
                  <a:srgbClr val="032B4A"/>
                </a:solidFill>
                <a:latin typeface="Calibri"/>
                <a:cs typeface="Calibri"/>
              </a:rPr>
              <a:t> </a:t>
            </a:r>
            <a:r>
              <a:rPr sz="3200" dirty="0">
                <a:solidFill>
                  <a:srgbClr val="032B4A"/>
                </a:solidFill>
                <a:latin typeface="Calibri"/>
                <a:cs typeface="Calibri"/>
              </a:rPr>
              <a:t>services</a:t>
            </a:r>
            <a:endParaRPr sz="3200" dirty="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4CB99-F73A-9FCC-8BCF-425008BB088D}"/>
              </a:ext>
            </a:extLst>
          </p:cNvPr>
          <p:cNvSpPr>
            <a:spLocks noGrp="1"/>
          </p:cNvSpPr>
          <p:nvPr>
            <p:ph type="title"/>
          </p:nvPr>
        </p:nvSpPr>
        <p:spPr/>
        <p:txBody>
          <a:bodyPr/>
          <a:lstStyle/>
          <a:p>
            <a:pPr algn="ctr"/>
            <a:r>
              <a:rPr kumimoji="0" lang="en-US" sz="2800" b="1" i="0" u="none" strike="noStrike" kern="0" cap="none" spc="-10" normalizeH="0" baseline="0" noProof="0" dirty="0">
                <a:ln>
                  <a:noFill/>
                </a:ln>
                <a:solidFill>
                  <a:prstClr val="white"/>
                </a:solidFill>
                <a:effectLst/>
                <a:uLnTx/>
                <a:uFillTx/>
                <a:latin typeface="Calibri"/>
                <a:ea typeface="+mj-ea"/>
                <a:cs typeface="Calibri"/>
              </a:rPr>
              <a:t>Background: </a:t>
            </a:r>
            <a:r>
              <a:rPr kumimoji="0" lang="en-US" sz="2800" b="1" i="0" u="none" strike="noStrike" kern="0" cap="none" spc="-25" normalizeH="0" baseline="0" noProof="0" dirty="0">
                <a:ln>
                  <a:noFill/>
                </a:ln>
                <a:solidFill>
                  <a:prstClr val="white"/>
                </a:solidFill>
                <a:effectLst/>
                <a:uLnTx/>
                <a:uFillTx/>
                <a:latin typeface="Calibri"/>
                <a:ea typeface="+mj-ea"/>
                <a:cs typeface="Calibri"/>
              </a:rPr>
              <a:t>Workforce </a:t>
            </a:r>
            <a:r>
              <a:rPr kumimoji="0" lang="en-US" sz="2800" b="1" i="0" u="none" strike="noStrike" kern="0" cap="none" spc="-15" normalizeH="0" baseline="0" noProof="0" dirty="0">
                <a:ln>
                  <a:noFill/>
                </a:ln>
                <a:solidFill>
                  <a:prstClr val="white"/>
                </a:solidFill>
                <a:effectLst/>
                <a:uLnTx/>
                <a:uFillTx/>
                <a:latin typeface="Calibri"/>
                <a:ea typeface="+mj-ea"/>
                <a:cs typeface="Calibri"/>
              </a:rPr>
              <a:t>Innovation </a:t>
            </a:r>
            <a:r>
              <a:rPr kumimoji="0" lang="en-US" sz="2800" b="1" i="0" u="none" strike="noStrike" kern="0" cap="none" spc="-10" normalizeH="0" baseline="0" noProof="0" dirty="0">
                <a:ln>
                  <a:noFill/>
                </a:ln>
                <a:solidFill>
                  <a:prstClr val="white"/>
                </a:solidFill>
                <a:effectLst/>
                <a:uLnTx/>
                <a:uFillTx/>
                <a:latin typeface="Calibri"/>
                <a:ea typeface="+mj-ea"/>
                <a:cs typeface="Calibri"/>
              </a:rPr>
              <a:t>and </a:t>
            </a:r>
            <a:r>
              <a:rPr kumimoji="0" lang="en-US" sz="2800" b="1" i="0" u="none" strike="noStrike" kern="0" cap="none" spc="-5" normalizeH="0" baseline="0" noProof="0" dirty="0">
                <a:ln>
                  <a:noFill/>
                </a:ln>
                <a:solidFill>
                  <a:prstClr val="white"/>
                </a:solidFill>
                <a:effectLst/>
                <a:uLnTx/>
                <a:uFillTx/>
                <a:latin typeface="Calibri"/>
                <a:ea typeface="+mj-ea"/>
                <a:cs typeface="Calibri"/>
              </a:rPr>
              <a:t>Opportunity</a:t>
            </a:r>
            <a:r>
              <a:rPr kumimoji="0" lang="en-US" sz="2800" b="1" i="0" u="none" strike="noStrike" kern="0" cap="none" spc="90" normalizeH="0" baseline="0" noProof="0" dirty="0">
                <a:ln>
                  <a:noFill/>
                </a:ln>
                <a:solidFill>
                  <a:prstClr val="white"/>
                </a:solidFill>
                <a:effectLst/>
                <a:uLnTx/>
                <a:uFillTx/>
                <a:latin typeface="Calibri"/>
                <a:ea typeface="+mj-ea"/>
                <a:cs typeface="Calibri"/>
              </a:rPr>
              <a:t> </a:t>
            </a:r>
            <a:r>
              <a:rPr kumimoji="0" lang="en-US" sz="2800" b="1" i="0" u="none" strike="noStrike" kern="0" cap="none" spc="-5" normalizeH="0" baseline="0" noProof="0" dirty="0">
                <a:ln>
                  <a:noFill/>
                </a:ln>
                <a:solidFill>
                  <a:prstClr val="white"/>
                </a:solidFill>
                <a:effectLst/>
                <a:uLnTx/>
                <a:uFillTx/>
                <a:latin typeface="Calibri"/>
                <a:ea typeface="+mj-ea"/>
                <a:cs typeface="Calibri"/>
              </a:rPr>
              <a:t>Act</a:t>
            </a:r>
            <a:endParaRPr lang="en-US" dirty="0"/>
          </a:p>
        </p:txBody>
      </p:sp>
      <p:sp>
        <p:nvSpPr>
          <p:cNvPr id="3" name="Slide Number Placeholder 2">
            <a:extLst>
              <a:ext uri="{FF2B5EF4-FFF2-40B4-BE49-F238E27FC236}">
                <a16:creationId xmlns:a16="http://schemas.microsoft.com/office/drawing/2014/main" id="{8E93DFED-7832-7259-67F8-C06AE8CCF68D}"/>
              </a:ext>
            </a:extLst>
          </p:cNvPr>
          <p:cNvSpPr>
            <a:spLocks noGrp="1"/>
          </p:cNvSpPr>
          <p:nvPr>
            <p:ph type="sldNum" sz="quarter" idx="4"/>
          </p:nvPr>
        </p:nvSpPr>
        <p:spPr/>
        <p:txBody>
          <a:bodyPr/>
          <a:lstStyle/>
          <a:p>
            <a:fld id="{941BE8DD-6BA1-AD43-8321-0CEB068BCC7D}" type="slidenum">
              <a:rPr lang="en-US" smtClean="0"/>
              <a:pPr/>
              <a:t>3</a:t>
            </a:fld>
            <a:endParaRPr lang="en-US" dirty="0"/>
          </a:p>
        </p:txBody>
      </p:sp>
      <p:sp>
        <p:nvSpPr>
          <p:cNvPr id="4" name="Content Placeholder 3">
            <a:extLst>
              <a:ext uri="{FF2B5EF4-FFF2-40B4-BE49-F238E27FC236}">
                <a16:creationId xmlns:a16="http://schemas.microsoft.com/office/drawing/2014/main" id="{A819B1FC-D8C2-E9F8-30F1-E97C356FDBA4}"/>
              </a:ext>
            </a:extLst>
          </p:cNvPr>
          <p:cNvSpPr>
            <a:spLocks noGrp="1"/>
          </p:cNvSpPr>
          <p:nvPr>
            <p:ph sz="quarter" idx="10"/>
          </p:nvPr>
        </p:nvSpPr>
        <p:spPr/>
        <p:txBody>
          <a:bodyPr/>
          <a:lstStyle/>
          <a:p>
            <a:pPr marL="299085" marR="20955" indent="-286385">
              <a:lnSpc>
                <a:spcPct val="70000"/>
              </a:lnSpc>
              <a:buClr>
                <a:srgbClr val="405B76"/>
              </a:buClr>
              <a:buFont typeface="Arial"/>
              <a:buChar char="•"/>
              <a:tabLst>
                <a:tab pos="299720" algn="l"/>
              </a:tabLst>
            </a:pPr>
            <a:r>
              <a:rPr lang="en-US" sz="2800" spc="-5" dirty="0">
                <a:solidFill>
                  <a:srgbClr val="032B4A"/>
                </a:solidFill>
                <a:latin typeface="Calibri"/>
                <a:cs typeface="Calibri"/>
              </a:rPr>
              <a:t>The </a:t>
            </a:r>
            <a:r>
              <a:rPr lang="en-US" sz="2800" spc="-10" dirty="0">
                <a:solidFill>
                  <a:srgbClr val="032B4A"/>
                </a:solidFill>
                <a:latin typeface="Calibri"/>
                <a:cs typeface="Calibri"/>
              </a:rPr>
              <a:t>WIOA </a:t>
            </a:r>
            <a:r>
              <a:rPr lang="en-US" sz="2800" spc="-50" dirty="0">
                <a:solidFill>
                  <a:srgbClr val="032B4A"/>
                </a:solidFill>
                <a:latin typeface="Calibri"/>
                <a:cs typeface="Calibri"/>
              </a:rPr>
              <a:t>Youth </a:t>
            </a:r>
            <a:r>
              <a:rPr lang="en-US" sz="2800" spc="-20" dirty="0">
                <a:solidFill>
                  <a:srgbClr val="032B4A"/>
                </a:solidFill>
                <a:latin typeface="Calibri"/>
                <a:cs typeface="Calibri"/>
              </a:rPr>
              <a:t>Program </a:t>
            </a:r>
            <a:r>
              <a:rPr lang="en-US" sz="2800" spc="-5" dirty="0">
                <a:solidFill>
                  <a:srgbClr val="032B4A"/>
                </a:solidFill>
                <a:latin typeface="Calibri"/>
                <a:cs typeface="Calibri"/>
              </a:rPr>
              <a:t>is </a:t>
            </a:r>
            <a:r>
              <a:rPr lang="en-US" sz="2800" spc="-20" dirty="0">
                <a:solidFill>
                  <a:srgbClr val="032B4A"/>
                </a:solidFill>
                <a:latin typeface="Calibri"/>
                <a:cs typeface="Calibri"/>
              </a:rPr>
              <a:t>federally </a:t>
            </a:r>
            <a:r>
              <a:rPr lang="en-US" sz="2800" spc="-5" dirty="0">
                <a:solidFill>
                  <a:srgbClr val="032B4A"/>
                </a:solidFill>
                <a:latin typeface="Calibri"/>
                <a:cs typeface="Calibri"/>
              </a:rPr>
              <a:t>funded </a:t>
            </a:r>
            <a:r>
              <a:rPr lang="en-US" sz="2800" spc="-10" dirty="0">
                <a:solidFill>
                  <a:srgbClr val="032B4A"/>
                </a:solidFill>
                <a:latin typeface="Calibri"/>
                <a:cs typeface="Calibri"/>
              </a:rPr>
              <a:t>by </a:t>
            </a:r>
            <a:r>
              <a:rPr lang="en-US" sz="2800" spc="-5" dirty="0">
                <a:solidFill>
                  <a:srgbClr val="032B4A"/>
                </a:solidFill>
                <a:latin typeface="Calibri"/>
                <a:cs typeface="Calibri"/>
              </a:rPr>
              <a:t>the  Department </a:t>
            </a:r>
            <a:r>
              <a:rPr lang="en-US" sz="2800" dirty="0">
                <a:solidFill>
                  <a:srgbClr val="032B4A"/>
                </a:solidFill>
                <a:latin typeface="Calibri"/>
                <a:cs typeface="Calibri"/>
              </a:rPr>
              <a:t>of </a:t>
            </a:r>
            <a:r>
              <a:rPr lang="en-US" sz="2800" spc="-5" dirty="0">
                <a:solidFill>
                  <a:srgbClr val="032B4A"/>
                </a:solidFill>
                <a:latin typeface="Calibri"/>
                <a:cs typeface="Calibri"/>
              </a:rPr>
              <a:t>Labor </a:t>
            </a:r>
            <a:r>
              <a:rPr lang="en-US" sz="2800" dirty="0">
                <a:solidFill>
                  <a:srgbClr val="032B4A"/>
                </a:solidFill>
                <a:latin typeface="Calibri"/>
                <a:cs typeface="Calibri"/>
              </a:rPr>
              <a:t>(DOL). </a:t>
            </a:r>
            <a:r>
              <a:rPr lang="en-US" sz="2800" spc="-5" dirty="0">
                <a:solidFill>
                  <a:srgbClr val="032B4A"/>
                </a:solidFill>
                <a:latin typeface="Calibri"/>
                <a:cs typeface="Calibri"/>
              </a:rPr>
              <a:t>Funds </a:t>
            </a:r>
            <a:r>
              <a:rPr lang="en-US" sz="2800" spc="-15" dirty="0">
                <a:solidFill>
                  <a:srgbClr val="032B4A"/>
                </a:solidFill>
                <a:latin typeface="Calibri"/>
                <a:cs typeface="Calibri"/>
              </a:rPr>
              <a:t>are </a:t>
            </a:r>
            <a:r>
              <a:rPr lang="en-US" sz="2800" spc="-10" dirty="0">
                <a:solidFill>
                  <a:srgbClr val="032B4A"/>
                </a:solidFill>
                <a:latin typeface="Calibri"/>
                <a:cs typeface="Calibri"/>
              </a:rPr>
              <a:t>processed  through </a:t>
            </a:r>
            <a:r>
              <a:rPr lang="en-US" sz="2800" spc="-5" dirty="0">
                <a:solidFill>
                  <a:srgbClr val="032B4A"/>
                </a:solidFill>
                <a:latin typeface="Calibri"/>
                <a:cs typeface="Calibri"/>
              </a:rPr>
              <a:t>the </a:t>
            </a:r>
            <a:r>
              <a:rPr lang="en-US" sz="2800" spc="-10" dirty="0">
                <a:solidFill>
                  <a:srgbClr val="032B4A"/>
                </a:solidFill>
                <a:latin typeface="Calibri"/>
                <a:cs typeface="Calibri"/>
              </a:rPr>
              <a:t>Massachusetts </a:t>
            </a:r>
            <a:r>
              <a:rPr lang="en-US" sz="2800" spc="-5" dirty="0">
                <a:solidFill>
                  <a:srgbClr val="032B4A"/>
                </a:solidFill>
                <a:latin typeface="Calibri"/>
                <a:cs typeface="Calibri"/>
              </a:rPr>
              <a:t>Department </a:t>
            </a:r>
            <a:r>
              <a:rPr lang="en-US" sz="2800" dirty="0">
                <a:solidFill>
                  <a:srgbClr val="032B4A"/>
                </a:solidFill>
                <a:latin typeface="Calibri"/>
                <a:cs typeface="Calibri"/>
              </a:rPr>
              <a:t>of </a:t>
            </a:r>
            <a:r>
              <a:rPr lang="en-US" sz="2800" spc="-10" dirty="0">
                <a:solidFill>
                  <a:srgbClr val="032B4A"/>
                </a:solidFill>
                <a:latin typeface="Calibri"/>
                <a:cs typeface="Calibri"/>
              </a:rPr>
              <a:t>Career  </a:t>
            </a:r>
            <a:r>
              <a:rPr lang="en-US" sz="2800" dirty="0">
                <a:solidFill>
                  <a:srgbClr val="032B4A"/>
                </a:solidFill>
                <a:latin typeface="Calibri"/>
                <a:cs typeface="Calibri"/>
              </a:rPr>
              <a:t>Services </a:t>
            </a:r>
            <a:r>
              <a:rPr lang="en-US" sz="2800" spc="-5" dirty="0">
                <a:solidFill>
                  <a:srgbClr val="032B4A"/>
                </a:solidFill>
                <a:latin typeface="Calibri"/>
                <a:cs typeface="Calibri"/>
              </a:rPr>
              <a:t>(DCS), which </a:t>
            </a:r>
            <a:r>
              <a:rPr lang="en-US" sz="2800" spc="-15" dirty="0">
                <a:solidFill>
                  <a:srgbClr val="032B4A"/>
                </a:solidFill>
                <a:latin typeface="Calibri"/>
                <a:cs typeface="Calibri"/>
              </a:rPr>
              <a:t>allocates </a:t>
            </a:r>
            <a:r>
              <a:rPr lang="en-US" sz="2800" spc="-10" dirty="0">
                <a:solidFill>
                  <a:srgbClr val="032B4A"/>
                </a:solidFill>
                <a:latin typeface="Calibri"/>
                <a:cs typeface="Calibri"/>
              </a:rPr>
              <a:t>WIOA </a:t>
            </a:r>
            <a:r>
              <a:rPr lang="en-US" sz="2800" spc="-5" dirty="0">
                <a:solidFill>
                  <a:srgbClr val="032B4A"/>
                </a:solidFill>
                <a:latin typeface="Calibri"/>
                <a:cs typeface="Calibri"/>
              </a:rPr>
              <a:t>Title </a:t>
            </a:r>
            <a:r>
              <a:rPr lang="en-US" sz="2800" dirty="0">
                <a:solidFill>
                  <a:srgbClr val="032B4A"/>
                </a:solidFill>
                <a:latin typeface="Calibri"/>
                <a:cs typeface="Calibri"/>
              </a:rPr>
              <a:t>I </a:t>
            </a:r>
            <a:r>
              <a:rPr lang="en-US" sz="2800" spc="-50" dirty="0">
                <a:solidFill>
                  <a:srgbClr val="032B4A"/>
                </a:solidFill>
                <a:latin typeface="Calibri"/>
                <a:cs typeface="Calibri"/>
              </a:rPr>
              <a:t>Youth </a:t>
            </a:r>
            <a:r>
              <a:rPr lang="en-US" sz="2800" spc="-5" dirty="0">
                <a:solidFill>
                  <a:srgbClr val="032B4A"/>
                </a:solidFill>
                <a:latin typeface="Calibri"/>
                <a:cs typeface="Calibri"/>
              </a:rPr>
              <a:t>funds </a:t>
            </a:r>
            <a:r>
              <a:rPr lang="en-US" sz="2800" spc="-15" dirty="0">
                <a:solidFill>
                  <a:srgbClr val="032B4A"/>
                </a:solidFill>
                <a:latin typeface="Calibri"/>
                <a:cs typeface="Calibri"/>
              </a:rPr>
              <a:t>to </a:t>
            </a:r>
            <a:r>
              <a:rPr lang="en-US" sz="2800" spc="-5" dirty="0">
                <a:solidFill>
                  <a:srgbClr val="032B4A"/>
                </a:solidFill>
                <a:latin typeface="Calibri"/>
                <a:cs typeface="Calibri"/>
              </a:rPr>
              <a:t>the </a:t>
            </a:r>
            <a:r>
              <a:rPr lang="en-US" sz="2800" dirty="0">
                <a:solidFill>
                  <a:srgbClr val="032B4A"/>
                </a:solidFill>
                <a:latin typeface="Calibri"/>
                <a:cs typeface="Calibri"/>
              </a:rPr>
              <a:t>16 </a:t>
            </a:r>
            <a:r>
              <a:rPr lang="en-US" sz="2800" spc="-30" dirty="0">
                <a:solidFill>
                  <a:srgbClr val="032B4A"/>
                </a:solidFill>
                <a:latin typeface="Calibri"/>
                <a:cs typeface="Calibri"/>
              </a:rPr>
              <a:t>state </a:t>
            </a:r>
            <a:r>
              <a:rPr lang="en-US" sz="2800" spc="-20" dirty="0">
                <a:solidFill>
                  <a:srgbClr val="032B4A"/>
                </a:solidFill>
                <a:latin typeface="Calibri"/>
                <a:cs typeface="Calibri"/>
              </a:rPr>
              <a:t>workforce</a:t>
            </a:r>
            <a:r>
              <a:rPr lang="en-US" sz="2800" spc="-45" dirty="0">
                <a:solidFill>
                  <a:srgbClr val="032B4A"/>
                </a:solidFill>
                <a:latin typeface="Calibri"/>
                <a:cs typeface="Calibri"/>
              </a:rPr>
              <a:t> </a:t>
            </a:r>
            <a:r>
              <a:rPr lang="en-US" sz="2800" spc="-10" dirty="0">
                <a:solidFill>
                  <a:srgbClr val="032B4A"/>
                </a:solidFill>
                <a:latin typeface="Calibri"/>
                <a:cs typeface="Calibri"/>
              </a:rPr>
              <a:t>areas.</a:t>
            </a:r>
            <a:endParaRPr lang="en-US" sz="2800" dirty="0">
              <a:latin typeface="Calibri"/>
              <a:cs typeface="Calibri"/>
            </a:endParaRPr>
          </a:p>
          <a:p>
            <a:pPr marL="299085" marR="127000" indent="-286385">
              <a:lnSpc>
                <a:spcPct val="70000"/>
              </a:lnSpc>
              <a:spcBef>
                <a:spcPts val="1800"/>
              </a:spcBef>
              <a:buClr>
                <a:srgbClr val="405B76"/>
              </a:buClr>
              <a:buFont typeface="Arial"/>
              <a:buChar char="•"/>
              <a:tabLst>
                <a:tab pos="299720" algn="l"/>
              </a:tabLst>
            </a:pPr>
            <a:r>
              <a:rPr lang="en-US" sz="2800" spc="-15" dirty="0">
                <a:solidFill>
                  <a:srgbClr val="032B4A"/>
                </a:solidFill>
                <a:latin typeface="Calibri"/>
                <a:cs typeface="Calibri"/>
              </a:rPr>
              <a:t>Each </a:t>
            </a:r>
            <a:r>
              <a:rPr lang="en-US" sz="2800" spc="-20" dirty="0">
                <a:solidFill>
                  <a:srgbClr val="032B4A"/>
                </a:solidFill>
                <a:latin typeface="Calibri"/>
                <a:cs typeface="Calibri"/>
              </a:rPr>
              <a:t>workforce </a:t>
            </a:r>
            <a:r>
              <a:rPr lang="en-US" sz="2800" spc="-15" dirty="0">
                <a:solidFill>
                  <a:srgbClr val="032B4A"/>
                </a:solidFill>
                <a:latin typeface="Calibri"/>
                <a:cs typeface="Calibri"/>
              </a:rPr>
              <a:t>area procures </a:t>
            </a:r>
            <a:r>
              <a:rPr lang="en-US" sz="2800" dirty="0">
                <a:solidFill>
                  <a:srgbClr val="032B4A"/>
                </a:solidFill>
                <a:latin typeface="Calibri"/>
                <a:cs typeface="Calibri"/>
              </a:rPr>
              <a:t>services </a:t>
            </a:r>
            <a:r>
              <a:rPr lang="en-US" sz="2800" spc="-5" dirty="0">
                <a:solidFill>
                  <a:srgbClr val="032B4A"/>
                </a:solidFill>
                <a:latin typeface="Calibri"/>
                <a:cs typeface="Calibri"/>
              </a:rPr>
              <a:t>designed </a:t>
            </a:r>
            <a:r>
              <a:rPr lang="en-US" sz="2800" spc="-15" dirty="0">
                <a:solidFill>
                  <a:srgbClr val="032B4A"/>
                </a:solidFill>
                <a:latin typeface="Calibri"/>
                <a:cs typeface="Calibri"/>
              </a:rPr>
              <a:t>to </a:t>
            </a:r>
            <a:r>
              <a:rPr lang="en-US" sz="2800" spc="-5" dirty="0">
                <a:solidFill>
                  <a:srgbClr val="032B4A"/>
                </a:solidFill>
                <a:latin typeface="Calibri"/>
                <a:cs typeface="Calibri"/>
              </a:rPr>
              <a:t>help in-school and out-of-school</a:t>
            </a:r>
            <a:r>
              <a:rPr lang="en-US" sz="2800" spc="-25" dirty="0">
                <a:solidFill>
                  <a:srgbClr val="032B4A"/>
                </a:solidFill>
                <a:latin typeface="Calibri"/>
                <a:cs typeface="Calibri"/>
              </a:rPr>
              <a:t> </a:t>
            </a:r>
            <a:r>
              <a:rPr lang="en-US" sz="2800" spc="-10" dirty="0">
                <a:solidFill>
                  <a:srgbClr val="032B4A"/>
                </a:solidFill>
                <a:latin typeface="Calibri"/>
                <a:cs typeface="Calibri"/>
              </a:rPr>
              <a:t>youth.</a:t>
            </a:r>
            <a:endParaRPr lang="en-US" sz="2800" dirty="0">
              <a:latin typeface="Calibri"/>
              <a:cs typeface="Calibri"/>
            </a:endParaRPr>
          </a:p>
          <a:p>
            <a:pPr marL="299085" marR="5080" indent="-286385">
              <a:lnSpc>
                <a:spcPct val="70000"/>
              </a:lnSpc>
              <a:spcBef>
                <a:spcPts val="1800"/>
              </a:spcBef>
              <a:buClr>
                <a:srgbClr val="405B76"/>
              </a:buClr>
              <a:buFont typeface="Arial"/>
              <a:buChar char="•"/>
              <a:tabLst>
                <a:tab pos="299720" algn="l"/>
              </a:tabLst>
            </a:pPr>
            <a:r>
              <a:rPr lang="en-US" sz="2800" spc="-10" dirty="0">
                <a:solidFill>
                  <a:srgbClr val="032B4A"/>
                </a:solidFill>
                <a:latin typeface="Calibri"/>
                <a:cs typeface="Calibri"/>
              </a:rPr>
              <a:t>WIOA provides </a:t>
            </a:r>
            <a:r>
              <a:rPr lang="en-US" sz="2800" spc="-5" dirty="0">
                <a:solidFill>
                  <a:srgbClr val="032B4A"/>
                </a:solidFill>
                <a:latin typeface="Calibri"/>
                <a:cs typeface="Calibri"/>
              </a:rPr>
              <a:t>funding </a:t>
            </a:r>
            <a:r>
              <a:rPr lang="en-US" sz="2800" spc="-25" dirty="0">
                <a:solidFill>
                  <a:srgbClr val="032B4A"/>
                </a:solidFill>
                <a:latin typeface="Calibri"/>
                <a:cs typeface="Calibri"/>
              </a:rPr>
              <a:t>for </a:t>
            </a:r>
            <a:r>
              <a:rPr lang="en-US" sz="2800" spc="-10" dirty="0">
                <a:solidFill>
                  <a:srgbClr val="032B4A"/>
                </a:solidFill>
                <a:latin typeface="Calibri"/>
                <a:cs typeface="Calibri"/>
              </a:rPr>
              <a:t>local areas </a:t>
            </a:r>
            <a:r>
              <a:rPr lang="en-US" sz="2800" spc="-15" dirty="0">
                <a:solidFill>
                  <a:srgbClr val="032B4A"/>
                </a:solidFill>
                <a:latin typeface="Calibri"/>
                <a:cs typeface="Calibri"/>
              </a:rPr>
              <a:t>to </a:t>
            </a:r>
            <a:r>
              <a:rPr lang="en-US" sz="2800" spc="-25" dirty="0">
                <a:solidFill>
                  <a:srgbClr val="032B4A"/>
                </a:solidFill>
                <a:latin typeface="Calibri"/>
                <a:cs typeface="Calibri"/>
              </a:rPr>
              <a:t>offer </a:t>
            </a:r>
            <a:r>
              <a:rPr lang="en-US" sz="2800" spc="-10" dirty="0">
                <a:solidFill>
                  <a:srgbClr val="032B4A"/>
                </a:solidFill>
                <a:latin typeface="Calibri"/>
                <a:cs typeface="Calibri"/>
              </a:rPr>
              <a:t>year-  </a:t>
            </a:r>
            <a:r>
              <a:rPr lang="en-US" sz="2800" spc="-15" dirty="0">
                <a:solidFill>
                  <a:srgbClr val="032B4A"/>
                </a:solidFill>
                <a:latin typeface="Calibri"/>
                <a:cs typeface="Calibri"/>
              </a:rPr>
              <a:t>round programs </a:t>
            </a:r>
            <a:r>
              <a:rPr lang="en-US" sz="2800" spc="-25" dirty="0">
                <a:solidFill>
                  <a:srgbClr val="032B4A"/>
                </a:solidFill>
                <a:latin typeface="Calibri"/>
                <a:cs typeface="Calibri"/>
              </a:rPr>
              <a:t>for </a:t>
            </a:r>
            <a:r>
              <a:rPr lang="en-US" sz="2800" spc="-5" dirty="0">
                <a:solidFill>
                  <a:srgbClr val="032B4A"/>
                </a:solidFill>
                <a:latin typeface="Calibri"/>
                <a:cs typeface="Calibri"/>
              </a:rPr>
              <a:t>in-school and out-of-school </a:t>
            </a:r>
            <a:r>
              <a:rPr lang="en-US" sz="2800" spc="-10" dirty="0">
                <a:solidFill>
                  <a:srgbClr val="032B4A"/>
                </a:solidFill>
                <a:latin typeface="Calibri"/>
                <a:cs typeface="Calibri"/>
              </a:rPr>
              <a:t>youth  that </a:t>
            </a:r>
            <a:r>
              <a:rPr lang="en-US" sz="2800" spc="-15" dirty="0">
                <a:solidFill>
                  <a:srgbClr val="032B4A"/>
                </a:solidFill>
                <a:latin typeface="Calibri"/>
                <a:cs typeface="Calibri"/>
              </a:rPr>
              <a:t>provide </a:t>
            </a:r>
            <a:r>
              <a:rPr lang="en-US" sz="2800" dirty="0">
                <a:solidFill>
                  <a:srgbClr val="032B4A"/>
                </a:solidFill>
                <a:latin typeface="Calibri"/>
                <a:cs typeface="Calibri"/>
              </a:rPr>
              <a:t>a </a:t>
            </a:r>
            <a:r>
              <a:rPr lang="en-US" sz="2800" spc="-25" dirty="0">
                <a:solidFill>
                  <a:srgbClr val="032B4A"/>
                </a:solidFill>
                <a:latin typeface="Calibri"/>
                <a:cs typeface="Calibri"/>
              </a:rPr>
              <a:t>pathway </a:t>
            </a:r>
            <a:r>
              <a:rPr lang="en-US" sz="2800" spc="-15" dirty="0">
                <a:solidFill>
                  <a:srgbClr val="032B4A"/>
                </a:solidFill>
                <a:latin typeface="Calibri"/>
                <a:cs typeface="Calibri"/>
              </a:rPr>
              <a:t>to </a:t>
            </a:r>
            <a:r>
              <a:rPr lang="en-US" sz="2800" dirty="0">
                <a:solidFill>
                  <a:srgbClr val="032B4A"/>
                </a:solidFill>
                <a:latin typeface="Calibri"/>
                <a:cs typeface="Calibri"/>
              </a:rPr>
              <a:t>a </a:t>
            </a:r>
            <a:r>
              <a:rPr lang="en-US" sz="2800" spc="-25" dirty="0" err="1">
                <a:solidFill>
                  <a:srgbClr val="032B4A"/>
                </a:solidFill>
                <a:latin typeface="Calibri"/>
                <a:cs typeface="Calibri"/>
              </a:rPr>
              <a:t>HiSET</a:t>
            </a:r>
            <a:r>
              <a:rPr lang="en-US" sz="2800" spc="-25" dirty="0">
                <a:solidFill>
                  <a:srgbClr val="032B4A"/>
                </a:solidFill>
                <a:latin typeface="Calibri"/>
                <a:cs typeface="Calibri"/>
              </a:rPr>
              <a:t>/GED, </a:t>
            </a:r>
            <a:r>
              <a:rPr lang="en-US" sz="2800" spc="-5" dirty="0">
                <a:solidFill>
                  <a:srgbClr val="032B4A"/>
                </a:solidFill>
                <a:latin typeface="Calibri"/>
                <a:cs typeface="Calibri"/>
              </a:rPr>
              <a:t>high school  diploma, higher </a:t>
            </a:r>
            <a:r>
              <a:rPr lang="en-US" sz="2800" spc="-10" dirty="0">
                <a:solidFill>
                  <a:srgbClr val="032B4A"/>
                </a:solidFill>
                <a:latin typeface="Calibri"/>
                <a:cs typeface="Calibri"/>
              </a:rPr>
              <a:t>education, </a:t>
            </a:r>
            <a:r>
              <a:rPr lang="en-US" sz="2800" spc="-15" dirty="0">
                <a:solidFill>
                  <a:srgbClr val="032B4A"/>
                </a:solidFill>
                <a:latin typeface="Calibri"/>
                <a:cs typeface="Calibri"/>
              </a:rPr>
              <a:t>industry-recognized </a:t>
            </a:r>
            <a:r>
              <a:rPr lang="en-US" sz="2800" spc="-5" dirty="0">
                <a:solidFill>
                  <a:srgbClr val="032B4A"/>
                </a:solidFill>
                <a:latin typeface="Calibri"/>
                <a:cs typeface="Calibri"/>
              </a:rPr>
              <a:t>training,  and </a:t>
            </a:r>
            <a:r>
              <a:rPr lang="en-US" sz="2800" dirty="0">
                <a:solidFill>
                  <a:srgbClr val="032B4A"/>
                </a:solidFill>
                <a:latin typeface="Calibri"/>
                <a:cs typeface="Calibri"/>
              </a:rPr>
              <a:t>a </a:t>
            </a:r>
            <a:r>
              <a:rPr lang="en-US" sz="2800" spc="-15" dirty="0">
                <a:solidFill>
                  <a:srgbClr val="032B4A"/>
                </a:solidFill>
                <a:latin typeface="Calibri"/>
                <a:cs typeface="Calibri"/>
              </a:rPr>
              <a:t>career</a:t>
            </a:r>
            <a:r>
              <a:rPr lang="en-US" sz="2800" spc="-95" dirty="0">
                <a:solidFill>
                  <a:srgbClr val="032B4A"/>
                </a:solidFill>
                <a:latin typeface="Calibri"/>
                <a:cs typeface="Calibri"/>
              </a:rPr>
              <a:t> </a:t>
            </a:r>
            <a:r>
              <a:rPr lang="en-US" sz="2800" spc="-45" dirty="0">
                <a:solidFill>
                  <a:srgbClr val="032B4A"/>
                </a:solidFill>
                <a:latin typeface="Calibri"/>
                <a:cs typeface="Calibri"/>
              </a:rPr>
              <a:t>pathway.</a:t>
            </a:r>
            <a:endParaRPr lang="en-US" sz="2800" dirty="0">
              <a:latin typeface="Calibri"/>
              <a:cs typeface="Calibri"/>
            </a:endParaRPr>
          </a:p>
          <a:p>
            <a:endParaRPr lang="en-US" dirty="0"/>
          </a:p>
        </p:txBody>
      </p:sp>
    </p:spTree>
    <p:extLst>
      <p:ext uri="{BB962C8B-B14F-4D97-AF65-F5344CB8AC3E}">
        <p14:creationId xmlns:p14="http://schemas.microsoft.com/office/powerpoint/2010/main" val="37221212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2768899" y="270411"/>
            <a:ext cx="3414532" cy="677108"/>
          </a:xfrm>
          <a:prstGeom prst="rect">
            <a:avLst/>
          </a:prstGeom>
        </p:spPr>
        <p:txBody>
          <a:bodyPr vert="horz" wrap="square" lIns="0" tIns="0" rIns="0" bIns="0" rtlCol="0">
            <a:spAutoFit/>
          </a:bodyPr>
          <a:lstStyle/>
          <a:p>
            <a:pPr marL="12700">
              <a:lnSpc>
                <a:spcPct val="100000"/>
              </a:lnSpc>
            </a:pPr>
            <a:r>
              <a:rPr lang="en-US" spc="-15" dirty="0"/>
              <a:t>Price Proposal</a:t>
            </a:r>
            <a:endParaRPr spc="-15"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30</a:t>
            </a:fld>
            <a:endParaRPr spc="-5" dirty="0"/>
          </a:p>
        </p:txBody>
      </p:sp>
      <p:sp>
        <p:nvSpPr>
          <p:cNvPr id="8" name="object 8"/>
          <p:cNvSpPr txBox="1"/>
          <p:nvPr/>
        </p:nvSpPr>
        <p:spPr>
          <a:xfrm>
            <a:off x="78473" y="1387353"/>
            <a:ext cx="8795385" cy="4755148"/>
          </a:xfrm>
          <a:prstGeom prst="rect">
            <a:avLst/>
          </a:prstGeom>
        </p:spPr>
        <p:txBody>
          <a:bodyPr vert="horz" wrap="square" lIns="0" tIns="0" rIns="0" bIns="0" rtlCol="0">
            <a:spAutoFit/>
          </a:bodyPr>
          <a:lstStyle/>
          <a:p>
            <a:pPr marL="299085" indent="-286385">
              <a:lnSpc>
                <a:spcPct val="100000"/>
              </a:lnSpc>
              <a:buClr>
                <a:srgbClr val="405B76"/>
              </a:buClr>
              <a:buFont typeface="Arial"/>
              <a:buChar char="•"/>
              <a:tabLst>
                <a:tab pos="299085" algn="l"/>
                <a:tab pos="299720" algn="l"/>
              </a:tabLst>
            </a:pPr>
            <a:r>
              <a:rPr lang="en-US" sz="1900" b="1" spc="-5" dirty="0">
                <a:solidFill>
                  <a:srgbClr val="032B4A"/>
                </a:solidFill>
                <a:latin typeface="Calibri"/>
                <a:cs typeface="Calibri"/>
              </a:rPr>
              <a:t>Cover Sheet</a:t>
            </a:r>
          </a:p>
          <a:p>
            <a:pPr marL="812800" lvl="1" indent="-342900">
              <a:buClr>
                <a:srgbClr val="405B76"/>
              </a:buClr>
              <a:buFont typeface="Courier New" panose="02070309020205020404" pitchFamily="49" charset="0"/>
              <a:buChar char="o"/>
              <a:tabLst>
                <a:tab pos="299085" algn="l"/>
                <a:tab pos="299720" algn="l"/>
              </a:tabLst>
            </a:pPr>
            <a:r>
              <a:rPr lang="en-US" sz="2100" spc="-5" dirty="0">
                <a:solidFill>
                  <a:srgbClr val="032B4A"/>
                </a:solidFill>
                <a:latin typeface="Calibri"/>
                <a:cs typeface="Calibri"/>
              </a:rPr>
              <a:t> </a:t>
            </a:r>
            <a:r>
              <a:rPr lang="en-US" spc="-5" dirty="0">
                <a:solidFill>
                  <a:srgbClr val="032B4A"/>
                </a:solidFill>
                <a:latin typeface="Calibri"/>
                <a:cs typeface="Calibri"/>
              </a:rPr>
              <a:t>Each section fully completed Attachment H</a:t>
            </a:r>
          </a:p>
          <a:p>
            <a:pPr marL="812800" lvl="1" indent="-342900">
              <a:buClr>
                <a:srgbClr val="405B76"/>
              </a:buClr>
              <a:buFont typeface="Courier New" panose="02070309020205020404" pitchFamily="49" charset="0"/>
              <a:buChar char="o"/>
              <a:tabLst>
                <a:tab pos="299085" algn="l"/>
                <a:tab pos="299720" algn="l"/>
              </a:tabLst>
            </a:pPr>
            <a:r>
              <a:rPr lang="en-US" spc="-5" dirty="0">
                <a:solidFill>
                  <a:srgbClr val="032B4A"/>
                </a:solidFill>
                <a:latin typeface="Calibri"/>
                <a:cs typeface="Calibri"/>
              </a:rPr>
              <a:t> Signed by authorized signatory Attachment I</a:t>
            </a:r>
            <a:endParaRPr lang="en-US" sz="2100" spc="-5" dirty="0">
              <a:solidFill>
                <a:srgbClr val="032B4A"/>
              </a:solidFill>
              <a:latin typeface="Calibri"/>
              <a:cs typeface="Calibri"/>
            </a:endParaRPr>
          </a:p>
          <a:p>
            <a:pPr marL="299085" indent="-286385">
              <a:lnSpc>
                <a:spcPct val="100000"/>
              </a:lnSpc>
              <a:buClr>
                <a:srgbClr val="405B76"/>
              </a:buClr>
              <a:buFont typeface="Arial"/>
              <a:buChar char="•"/>
              <a:tabLst>
                <a:tab pos="299085" algn="l"/>
                <a:tab pos="299720" algn="l"/>
              </a:tabLst>
            </a:pPr>
            <a:r>
              <a:rPr lang="en-US" sz="1900" b="1" spc="-5" dirty="0">
                <a:solidFill>
                  <a:srgbClr val="032B4A"/>
                </a:solidFill>
                <a:latin typeface="Calibri"/>
                <a:cs typeface="Calibri"/>
              </a:rPr>
              <a:t>Minimum Qualifying Criteria</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Minimum Qualifying Document Attachment J</a:t>
            </a:r>
            <a:endParaRPr lang="en-US" sz="2100" spc="-5" dirty="0">
              <a:solidFill>
                <a:srgbClr val="032B4A"/>
              </a:solidFill>
              <a:latin typeface="Calibri"/>
              <a:cs typeface="Calibri"/>
            </a:endParaRPr>
          </a:p>
          <a:p>
            <a:pPr marL="812800" lvl="1" indent="-342900">
              <a:buClr>
                <a:srgbClr val="405B76"/>
              </a:buClr>
              <a:buFont typeface="Courier New" panose="02070309020205020404" pitchFamily="49" charset="0"/>
              <a:buChar char="o"/>
              <a:tabLst>
                <a:tab pos="299085" algn="l"/>
                <a:tab pos="299720" algn="l"/>
              </a:tabLst>
            </a:pPr>
            <a:r>
              <a:rPr lang="en-US" sz="2100" spc="-5" dirty="0">
                <a:solidFill>
                  <a:srgbClr val="032B4A"/>
                </a:solidFill>
                <a:latin typeface="Calibri"/>
                <a:cs typeface="Calibri"/>
              </a:rPr>
              <a:t> 	</a:t>
            </a:r>
            <a:r>
              <a:rPr lang="en-US" sz="1600" spc="-5" dirty="0">
                <a:solidFill>
                  <a:srgbClr val="032B4A"/>
                </a:solidFill>
                <a:latin typeface="Calibri"/>
                <a:cs typeface="Calibri"/>
              </a:rPr>
              <a:t>Signatory Authorization for Corporate Providers (If Applicable) Attachment K</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Signatory Authorization for Non-Corporate Providers (If Applicable) Attachment L</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Certification Regarding Debarment, Suspension and Other Responsibility Matters Attachment M</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Statement of Commitment to a Drug-Free Workplace Attachment N</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Certificate of Non-Collusion Attachment O</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Audit Assurance Certification Attachment P</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Evidence of Commitment to Equal Opportunity, Nondiscrimination, and Affirmative Action 	Attachment Q</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Certificate of Good Standing Attachment R</a:t>
            </a:r>
            <a:endParaRPr lang="en-US" sz="2100" spc="-5" dirty="0">
              <a:solidFill>
                <a:srgbClr val="032B4A"/>
              </a:solidFill>
              <a:latin typeface="Calibri"/>
              <a:cs typeface="Calibri"/>
            </a:endParaRPr>
          </a:p>
          <a:p>
            <a:pPr marL="299085" indent="-286385">
              <a:lnSpc>
                <a:spcPct val="100000"/>
              </a:lnSpc>
              <a:buClr>
                <a:srgbClr val="405B76"/>
              </a:buClr>
              <a:buFont typeface="Arial"/>
              <a:buChar char="•"/>
              <a:tabLst>
                <a:tab pos="299085" algn="l"/>
                <a:tab pos="299720" algn="l"/>
              </a:tabLst>
            </a:pPr>
            <a:r>
              <a:rPr lang="en-US" sz="1900" b="1" spc="-5" dirty="0">
                <a:solidFill>
                  <a:srgbClr val="032B4A"/>
                </a:solidFill>
                <a:latin typeface="Calibri"/>
                <a:cs typeface="Calibri"/>
              </a:rPr>
              <a:t>Budget &amp; Budget Narrative</a:t>
            </a:r>
          </a:p>
          <a:p>
            <a:pPr marL="812800" lvl="1" indent="-3429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  Budget Sheet Attachment S</a:t>
            </a:r>
          </a:p>
          <a:p>
            <a:pPr lvl="2" indent="-454025">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Budget Narrative Attachment S</a:t>
            </a:r>
          </a:p>
          <a:p>
            <a:pPr marL="914400" lvl="1" indent="-444500">
              <a:buClr>
                <a:srgbClr val="405B76"/>
              </a:buClr>
              <a:buFont typeface="Courier New" panose="02070309020205020404" pitchFamily="49" charset="0"/>
              <a:buChar char="o"/>
              <a:tabLst>
                <a:tab pos="299085" algn="l"/>
                <a:tab pos="299720" algn="l"/>
              </a:tabLst>
            </a:pPr>
            <a:r>
              <a:rPr lang="en-US" sz="1600" spc="-5" dirty="0">
                <a:solidFill>
                  <a:srgbClr val="032B4A"/>
                </a:solidFill>
                <a:latin typeface="Calibri"/>
                <a:cs typeface="Calibri"/>
              </a:rPr>
              <a:t>Indirect Rate Included (if applicable)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prstGeom prst="rect">
            <a:avLst/>
          </a:prstGeom>
        </p:spPr>
        <p:txBody>
          <a:bodyPr vert="horz" wrap="square" lIns="0" tIns="0" rIns="0" bIns="0" rtlCol="0">
            <a:spAutoFit/>
          </a:bodyPr>
          <a:lstStyle/>
          <a:p>
            <a:pPr marL="12700">
              <a:lnSpc>
                <a:spcPct val="100000"/>
              </a:lnSpc>
            </a:pPr>
            <a:r>
              <a:rPr spc="-5" dirty="0"/>
              <a:t>Price </a:t>
            </a:r>
            <a:r>
              <a:rPr dirty="0"/>
              <a:t>and </a:t>
            </a:r>
            <a:r>
              <a:rPr spc="-25" dirty="0"/>
              <a:t>Program</a:t>
            </a:r>
            <a:r>
              <a:rPr spc="-60" dirty="0"/>
              <a:t> </a:t>
            </a:r>
            <a:r>
              <a:rPr spc="-10" dirty="0"/>
              <a:t>Proposals</a:t>
            </a:r>
          </a:p>
        </p:txBody>
      </p:sp>
      <p:sp>
        <p:nvSpPr>
          <p:cNvPr id="10" name="object 10"/>
          <p:cNvSpPr txBox="1"/>
          <p:nvPr/>
        </p:nvSpPr>
        <p:spPr>
          <a:xfrm>
            <a:off x="8545405" y="6475666"/>
            <a:ext cx="153670" cy="152400"/>
          </a:xfrm>
          <a:prstGeom prst="rect">
            <a:avLst/>
          </a:prstGeom>
        </p:spPr>
        <p:txBody>
          <a:bodyPr vert="horz" wrap="square" lIns="0" tIns="0" rIns="0" bIns="0" rtlCol="0">
            <a:spAutoFit/>
          </a:bodyPr>
          <a:lstStyle/>
          <a:p>
            <a:pPr marL="12700">
              <a:lnSpc>
                <a:spcPts val="1045"/>
              </a:lnSpc>
            </a:pPr>
            <a:r>
              <a:rPr sz="1000" spc="-10" dirty="0">
                <a:solidFill>
                  <a:srgbClr val="042B4A"/>
                </a:solidFill>
                <a:latin typeface="Calibri"/>
                <a:cs typeface="Calibri"/>
              </a:rPr>
              <a:t>30</a:t>
            </a:r>
            <a:endParaRPr sz="1000">
              <a:latin typeface="Calibri"/>
              <a:cs typeface="Calibri"/>
            </a:endParaRPr>
          </a:p>
        </p:txBody>
      </p:sp>
      <p:sp>
        <p:nvSpPr>
          <p:cNvPr id="8" name="object 8"/>
          <p:cNvSpPr txBox="1"/>
          <p:nvPr/>
        </p:nvSpPr>
        <p:spPr>
          <a:xfrm>
            <a:off x="535940" y="1398483"/>
            <a:ext cx="7673975" cy="3200876"/>
          </a:xfrm>
          <a:prstGeom prst="rect">
            <a:avLst/>
          </a:prstGeom>
        </p:spPr>
        <p:txBody>
          <a:bodyPr vert="horz" wrap="square" lIns="0" tIns="0" rIns="0" bIns="0" rtlCol="0">
            <a:spAutoFit/>
          </a:bodyPr>
          <a:lstStyle/>
          <a:p>
            <a:pPr marL="12700">
              <a:lnSpc>
                <a:spcPct val="100000"/>
              </a:lnSpc>
            </a:pPr>
            <a:r>
              <a:rPr sz="2800" spc="-20" dirty="0">
                <a:solidFill>
                  <a:srgbClr val="032B4A"/>
                </a:solidFill>
                <a:cs typeface="Calibri"/>
              </a:rPr>
              <a:t>Bidders must </a:t>
            </a:r>
            <a:r>
              <a:rPr sz="2800" spc="-10" dirty="0">
                <a:solidFill>
                  <a:srgbClr val="032B4A"/>
                </a:solidFill>
                <a:cs typeface="Calibri"/>
              </a:rPr>
              <a:t>submit </a:t>
            </a:r>
            <a:r>
              <a:rPr sz="2800" spc="-15" dirty="0">
                <a:solidFill>
                  <a:srgbClr val="032B4A"/>
                </a:solidFill>
                <a:cs typeface="Calibri"/>
              </a:rPr>
              <a:t>two</a:t>
            </a:r>
            <a:r>
              <a:rPr sz="2800" spc="75" dirty="0">
                <a:solidFill>
                  <a:srgbClr val="032B4A"/>
                </a:solidFill>
                <a:cs typeface="Calibri"/>
              </a:rPr>
              <a:t> </a:t>
            </a:r>
            <a:r>
              <a:rPr sz="2800" spc="-15" dirty="0">
                <a:solidFill>
                  <a:srgbClr val="032B4A"/>
                </a:solidFill>
                <a:cs typeface="Calibri"/>
              </a:rPr>
              <a:t>proposals</a:t>
            </a:r>
            <a:r>
              <a:rPr lang="en-US" sz="2800" spc="-15" dirty="0">
                <a:solidFill>
                  <a:srgbClr val="032B4A"/>
                </a:solidFill>
                <a:cs typeface="Calibri"/>
              </a:rPr>
              <a:t>:</a:t>
            </a:r>
          </a:p>
          <a:p>
            <a:pPr marL="12700">
              <a:lnSpc>
                <a:spcPct val="100000"/>
              </a:lnSpc>
            </a:pPr>
            <a:endParaRPr sz="1200" dirty="0">
              <a:cs typeface="Calibri"/>
            </a:endParaRPr>
          </a:p>
          <a:p>
            <a:pPr marL="919480" indent="-457200">
              <a:buFont typeface="Arial" panose="020B0604020202020204" pitchFamily="34" charset="0"/>
              <a:buChar char="•"/>
            </a:pPr>
            <a:r>
              <a:rPr sz="2800" b="1" spc="10" dirty="0">
                <a:solidFill>
                  <a:srgbClr val="032B4A"/>
                </a:solidFill>
                <a:cs typeface="Calibri"/>
              </a:rPr>
              <a:t>Program</a:t>
            </a:r>
            <a:r>
              <a:rPr sz="2800" b="1" spc="-55" dirty="0">
                <a:solidFill>
                  <a:srgbClr val="032B4A"/>
                </a:solidFill>
                <a:cs typeface="Calibri"/>
              </a:rPr>
              <a:t> </a:t>
            </a:r>
            <a:r>
              <a:rPr sz="2800" b="1" spc="-15" dirty="0">
                <a:solidFill>
                  <a:srgbClr val="032B4A"/>
                </a:solidFill>
                <a:cs typeface="Calibri"/>
              </a:rPr>
              <a:t>Proposal</a:t>
            </a:r>
            <a:r>
              <a:rPr lang="en-US" sz="2800" b="1" spc="-15" dirty="0">
                <a:solidFill>
                  <a:srgbClr val="032B4A"/>
                </a:solidFill>
                <a:cs typeface="Calibri"/>
              </a:rPr>
              <a:t> </a:t>
            </a:r>
            <a:r>
              <a:rPr lang="en-US" sz="2800" spc="-15" dirty="0">
                <a:solidFill>
                  <a:srgbClr val="032B4A"/>
                </a:solidFill>
                <a:cs typeface="Calibri"/>
              </a:rPr>
              <a:t>– attachments E, F, G1, G2, G3, J</a:t>
            </a:r>
            <a:endParaRPr sz="2800" dirty="0">
              <a:cs typeface="Calibri"/>
            </a:endParaRPr>
          </a:p>
          <a:p>
            <a:pPr marL="919480" indent="-457200">
              <a:buFont typeface="Arial" panose="020B0604020202020204" pitchFamily="34" charset="0"/>
              <a:buChar char="•"/>
            </a:pPr>
            <a:r>
              <a:rPr sz="2800" b="1" spc="35" dirty="0">
                <a:solidFill>
                  <a:srgbClr val="032B4A"/>
                </a:solidFill>
                <a:cs typeface="Calibri"/>
              </a:rPr>
              <a:t>Price</a:t>
            </a:r>
            <a:r>
              <a:rPr sz="2800" b="1" spc="-90" dirty="0">
                <a:solidFill>
                  <a:srgbClr val="032B4A"/>
                </a:solidFill>
                <a:cs typeface="Calibri"/>
              </a:rPr>
              <a:t> </a:t>
            </a:r>
            <a:r>
              <a:rPr sz="2800" b="1" spc="-10" dirty="0">
                <a:solidFill>
                  <a:srgbClr val="032B4A"/>
                </a:solidFill>
                <a:cs typeface="Calibri"/>
              </a:rPr>
              <a:t>Proposal</a:t>
            </a:r>
            <a:r>
              <a:rPr lang="en-US" sz="2800" b="1" spc="-10" dirty="0">
                <a:solidFill>
                  <a:srgbClr val="032B4A"/>
                </a:solidFill>
                <a:cs typeface="Calibri"/>
              </a:rPr>
              <a:t> </a:t>
            </a:r>
            <a:r>
              <a:rPr lang="en-US" sz="2800" spc="-10" dirty="0">
                <a:solidFill>
                  <a:srgbClr val="032B4A"/>
                </a:solidFill>
                <a:cs typeface="Calibri"/>
              </a:rPr>
              <a:t>– attachments H, I, -</a:t>
            </a:r>
          </a:p>
          <a:p>
            <a:pPr marL="462280"/>
            <a:endParaRPr lang="en-US" sz="2800" spc="-10" dirty="0">
              <a:solidFill>
                <a:srgbClr val="032B4A"/>
              </a:solidFill>
              <a:cs typeface="Calibri"/>
            </a:endParaRPr>
          </a:p>
          <a:p>
            <a:pPr marL="919480" lvl="1"/>
            <a:r>
              <a:rPr sz="2800" b="1" spc="30" dirty="0">
                <a:solidFill>
                  <a:srgbClr val="032B4A"/>
                </a:solidFill>
                <a:cs typeface="Calibri"/>
              </a:rPr>
              <a:t>Please </a:t>
            </a:r>
            <a:r>
              <a:rPr sz="2800" b="1" spc="-5" dirty="0">
                <a:solidFill>
                  <a:srgbClr val="032B4A"/>
                </a:solidFill>
                <a:cs typeface="Calibri"/>
              </a:rPr>
              <a:t>see full RFP </a:t>
            </a:r>
            <a:r>
              <a:rPr sz="2800" b="1" spc="-30" dirty="0">
                <a:solidFill>
                  <a:srgbClr val="032B4A"/>
                </a:solidFill>
                <a:cs typeface="Calibri"/>
              </a:rPr>
              <a:t>for </a:t>
            </a:r>
            <a:r>
              <a:rPr sz="2800" b="1" spc="-10" dirty="0">
                <a:solidFill>
                  <a:srgbClr val="032B4A"/>
                </a:solidFill>
                <a:cs typeface="Calibri"/>
              </a:rPr>
              <a:t>submission  </a:t>
            </a:r>
            <a:r>
              <a:rPr sz="2800" b="1" spc="-15" dirty="0">
                <a:solidFill>
                  <a:srgbClr val="032B4A"/>
                </a:solidFill>
                <a:cs typeface="Calibri"/>
              </a:rPr>
              <a:t>requirements</a:t>
            </a:r>
            <a:endParaRPr sz="2800" b="1" dirty="0">
              <a:cs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606422" y="248996"/>
            <a:ext cx="4832350" cy="647700"/>
          </a:xfrm>
          <a:prstGeom prst="rect">
            <a:avLst/>
          </a:prstGeom>
        </p:spPr>
        <p:txBody>
          <a:bodyPr vert="horz" wrap="square" lIns="0" tIns="0" rIns="0" bIns="0" rtlCol="0">
            <a:spAutoFit/>
          </a:bodyPr>
          <a:lstStyle/>
          <a:p>
            <a:pPr marL="12700">
              <a:lnSpc>
                <a:spcPct val="100000"/>
              </a:lnSpc>
            </a:pPr>
            <a:r>
              <a:rPr sz="4000" spc="-5" dirty="0"/>
              <a:t>Submission</a:t>
            </a:r>
            <a:r>
              <a:rPr sz="4000" spc="-20" dirty="0"/>
              <a:t> Timeframe</a:t>
            </a:r>
            <a:endParaRPr sz="40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32</a:t>
            </a:fld>
            <a:endParaRPr spc="-5" dirty="0"/>
          </a:p>
        </p:txBody>
      </p:sp>
      <p:graphicFrame>
        <p:nvGraphicFramePr>
          <p:cNvPr id="9" name="Table 8">
            <a:extLst>
              <a:ext uri="{FF2B5EF4-FFF2-40B4-BE49-F238E27FC236}">
                <a16:creationId xmlns:a16="http://schemas.microsoft.com/office/drawing/2014/main" id="{E48AA466-6DFF-F3F5-CEB4-97E15E46373B}"/>
              </a:ext>
            </a:extLst>
          </p:cNvPr>
          <p:cNvGraphicFramePr>
            <a:graphicFrameLocks noGrp="1"/>
          </p:cNvGraphicFramePr>
          <p:nvPr>
            <p:extLst>
              <p:ext uri="{D42A27DB-BD31-4B8C-83A1-F6EECF244321}">
                <p14:modId xmlns:p14="http://schemas.microsoft.com/office/powerpoint/2010/main" val="2886568795"/>
              </p:ext>
            </p:extLst>
          </p:nvPr>
        </p:nvGraphicFramePr>
        <p:xfrm>
          <a:off x="1" y="1343021"/>
          <a:ext cx="9144000" cy="4698193"/>
        </p:xfrm>
        <a:graphic>
          <a:graphicData uri="http://schemas.openxmlformats.org/drawingml/2006/table">
            <a:tbl>
              <a:tblPr firstRow="1" firstCol="1" lastRow="1" lastCol="1" bandRow="1" bandCol="1"/>
              <a:tblGrid>
                <a:gridCol w="2928550">
                  <a:extLst>
                    <a:ext uri="{9D8B030D-6E8A-4147-A177-3AD203B41FA5}">
                      <a16:colId xmlns:a16="http://schemas.microsoft.com/office/drawing/2014/main" val="1189610876"/>
                    </a:ext>
                  </a:extLst>
                </a:gridCol>
                <a:gridCol w="6215450">
                  <a:extLst>
                    <a:ext uri="{9D8B030D-6E8A-4147-A177-3AD203B41FA5}">
                      <a16:colId xmlns:a16="http://schemas.microsoft.com/office/drawing/2014/main" val="3321129541"/>
                    </a:ext>
                  </a:extLst>
                </a:gridCol>
              </a:tblGrid>
              <a:tr h="289009">
                <a:tc>
                  <a:txBody>
                    <a:bodyPr/>
                    <a:lstStyle/>
                    <a:p>
                      <a:pPr marL="67945" marR="0">
                        <a:lnSpc>
                          <a:spcPts val="136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tc>
                  <a:txBody>
                    <a:bodyPr/>
                    <a:lstStyle/>
                    <a:p>
                      <a:pPr marL="67945" marR="0">
                        <a:lnSpc>
                          <a:spcPts val="1360"/>
                        </a:lnSpc>
                        <a:spcBef>
                          <a:spcPts val="0"/>
                        </a:spcBef>
                        <a:spcAft>
                          <a:spcPts val="0"/>
                        </a:spcAft>
                      </a:pPr>
                      <a:r>
                        <a:rPr lang="en-US" sz="1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Activity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599"/>
                    </a:solidFill>
                  </a:tcPr>
                </a:tc>
                <a:extLst>
                  <a:ext uri="{0D108BD9-81ED-4DB2-BD59-A6C34878D82A}">
                    <a16:rowId xmlns:a16="http://schemas.microsoft.com/office/drawing/2014/main" val="913065723"/>
                  </a:ext>
                </a:extLst>
              </a:tr>
              <a:tr h="678336">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gn="ctr">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Monday, March 9,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Request for Proposals Released</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1325395"/>
                  </a:ext>
                </a:extLst>
              </a:tr>
              <a:tr h="678336">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gn="ctr">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Wed., April 8,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Bidder’s Conference Webinar @ 1:00 PM EST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4030279"/>
                  </a:ext>
                </a:extLst>
              </a:tr>
              <a:tr h="678336">
                <a:tc>
                  <a:txBody>
                    <a:bodyPr/>
                    <a:lstStyle/>
                    <a:p>
                      <a:pPr marL="67945" marR="0">
                        <a:lnSpc>
                          <a:spcPts val="1365"/>
                        </a:lnSpc>
                        <a:spcBef>
                          <a:spcPts val="5"/>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gn="ctr">
                        <a:lnSpc>
                          <a:spcPts val="1365"/>
                        </a:lnSpc>
                        <a:spcBef>
                          <a:spcPts val="5"/>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Wed., April 29,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65"/>
                        </a:lnSpc>
                        <a:spcBef>
                          <a:spcPts val="5"/>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65"/>
                        </a:lnSpc>
                        <a:spcBef>
                          <a:spcPts val="5"/>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Deadline for Submission of Written Questions by 11:00 AM EST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5575650"/>
                  </a:ext>
                </a:extLst>
              </a:tr>
              <a:tr h="678336">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gn="ctr">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Tuesday, May 19,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Proposals Due by 11:00 AM EST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354530"/>
                  </a:ext>
                </a:extLst>
              </a:tr>
              <a:tr h="1017504">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gn="ctr">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Thursday, June 24,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60"/>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60"/>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Award/Non-Award notifications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0410775"/>
                  </a:ext>
                </a:extLst>
              </a:tr>
              <a:tr h="678336">
                <a:tc>
                  <a:txBody>
                    <a:bodyPr/>
                    <a:lstStyle/>
                    <a:p>
                      <a:pPr marL="67945" marR="0">
                        <a:lnSpc>
                          <a:spcPts val="1375"/>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75"/>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Monday, August 10, 2026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7945" marR="0">
                        <a:lnSpc>
                          <a:spcPts val="1375"/>
                        </a:lnSpc>
                        <a:spcBef>
                          <a:spcPts val="0"/>
                        </a:spcBef>
                        <a:spcAft>
                          <a:spcPts val="0"/>
                        </a:spcAft>
                      </a:pPr>
                      <a:endPar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endParaRPr>
                    </a:p>
                    <a:p>
                      <a:pPr marL="67945" marR="0">
                        <a:lnSpc>
                          <a:spcPts val="1375"/>
                        </a:lnSpc>
                        <a:spcBef>
                          <a:spcPts val="0"/>
                        </a:spcBef>
                        <a:spcAft>
                          <a:spcPts val="0"/>
                        </a:spcAft>
                      </a:pPr>
                      <a:r>
                        <a:rPr lang="en-US" sz="2000" dirty="0">
                          <a:solidFill>
                            <a:srgbClr val="152D49"/>
                          </a:solidFill>
                          <a:effectLst/>
                          <a:latin typeface="Calibri" panose="020F0502020204030204" pitchFamily="34" charset="0"/>
                          <a:ea typeface="Calibri" panose="020F0502020204030204" pitchFamily="34" charset="0"/>
                          <a:cs typeface="Times New Roman" panose="02020603050405020304" pitchFamily="18" charset="0"/>
                        </a:rPr>
                        <a:t>Estimated Contract State Date</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2461687"/>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2229739" y="211912"/>
            <a:ext cx="3584575" cy="711835"/>
          </a:xfrm>
          <a:prstGeom prst="rect">
            <a:avLst/>
          </a:prstGeom>
        </p:spPr>
        <p:txBody>
          <a:bodyPr vert="horz" wrap="square" lIns="0" tIns="0" rIns="0" bIns="0" rtlCol="0">
            <a:spAutoFit/>
          </a:bodyPr>
          <a:lstStyle/>
          <a:p>
            <a:pPr marL="12700">
              <a:lnSpc>
                <a:spcPct val="100000"/>
              </a:lnSpc>
            </a:pPr>
            <a:r>
              <a:rPr spc="-20" dirty="0"/>
              <a:t>Review</a:t>
            </a:r>
            <a:r>
              <a:rPr spc="-110" dirty="0"/>
              <a:t> </a:t>
            </a:r>
            <a:r>
              <a:rPr spc="-10" dirty="0"/>
              <a:t>Process</a:t>
            </a:r>
          </a:p>
        </p:txBody>
      </p:sp>
      <p:sp>
        <p:nvSpPr>
          <p:cNvPr id="12" name="object 12"/>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33</a:t>
            </a:fld>
            <a:endParaRPr spc="-5" dirty="0"/>
          </a:p>
        </p:txBody>
      </p:sp>
      <p:sp>
        <p:nvSpPr>
          <p:cNvPr id="8" name="object 8"/>
          <p:cNvSpPr txBox="1">
            <a:spLocks noGrp="1"/>
          </p:cNvSpPr>
          <p:nvPr>
            <p:ph type="body" idx="1"/>
          </p:nvPr>
        </p:nvSpPr>
        <p:spPr>
          <a:xfrm>
            <a:off x="457200" y="1446235"/>
            <a:ext cx="8229600" cy="1379865"/>
          </a:xfrm>
          <a:prstGeom prst="rect">
            <a:avLst/>
          </a:prstGeom>
        </p:spPr>
        <p:txBody>
          <a:bodyPr vert="horz" wrap="square" lIns="0" tIns="0" rIns="0" bIns="0" rtlCol="0">
            <a:spAutoFit/>
          </a:bodyPr>
          <a:lstStyle/>
          <a:p>
            <a:pPr marL="299085" marR="5080" indent="-286385">
              <a:lnSpc>
                <a:spcPts val="3030"/>
              </a:lnSpc>
              <a:buClr>
                <a:srgbClr val="405B76"/>
              </a:buClr>
              <a:buFont typeface="Arial"/>
              <a:buChar char="•"/>
              <a:tabLst>
                <a:tab pos="299085" algn="l"/>
                <a:tab pos="299720" algn="l"/>
              </a:tabLst>
            </a:pPr>
            <a:r>
              <a:rPr spc="-15" dirty="0"/>
              <a:t>Proposals received by </a:t>
            </a:r>
            <a:r>
              <a:rPr spc="-10" dirty="0"/>
              <a:t>the submission deadline will </a:t>
            </a:r>
            <a:r>
              <a:rPr spc="-5" dirty="0"/>
              <a:t>be  </a:t>
            </a:r>
            <a:r>
              <a:rPr spc="-15" dirty="0"/>
              <a:t>reviewed by </a:t>
            </a:r>
            <a:r>
              <a:rPr spc="-5" dirty="0"/>
              <a:t>a </a:t>
            </a:r>
            <a:r>
              <a:rPr spc="-10" dirty="0"/>
              <a:t>team </a:t>
            </a:r>
            <a:r>
              <a:rPr spc="-5" dirty="0"/>
              <a:t>of </a:t>
            </a:r>
            <a:r>
              <a:rPr spc="-10" dirty="0"/>
              <a:t>independent</a:t>
            </a:r>
            <a:r>
              <a:rPr spc="45" dirty="0"/>
              <a:t> </a:t>
            </a:r>
            <a:r>
              <a:rPr spc="-20" dirty="0"/>
              <a:t>reviewers</a:t>
            </a:r>
          </a:p>
          <a:p>
            <a:pPr marL="299085" indent="-286385">
              <a:lnSpc>
                <a:spcPct val="100000"/>
              </a:lnSpc>
              <a:spcBef>
                <a:spcPts val="1415"/>
              </a:spcBef>
              <a:buClr>
                <a:srgbClr val="405B76"/>
              </a:buClr>
              <a:buFont typeface="Arial"/>
              <a:buChar char="•"/>
              <a:tabLst>
                <a:tab pos="299085" algn="l"/>
                <a:tab pos="299720" algn="l"/>
              </a:tabLst>
            </a:pPr>
            <a:r>
              <a:rPr spc="-10" dirty="0"/>
              <a:t>Scoring Criteria </a:t>
            </a:r>
            <a:r>
              <a:rPr spc="-5" dirty="0"/>
              <a:t>- </a:t>
            </a:r>
            <a:r>
              <a:rPr spc="-60" dirty="0"/>
              <a:t>Total </a:t>
            </a:r>
            <a:r>
              <a:rPr spc="-10" dirty="0"/>
              <a:t>100</a:t>
            </a:r>
            <a:r>
              <a:rPr spc="80" dirty="0"/>
              <a:t> </a:t>
            </a:r>
            <a:r>
              <a:rPr spc="-20" dirty="0"/>
              <a:t>Points</a:t>
            </a:r>
          </a:p>
        </p:txBody>
      </p:sp>
      <p:graphicFrame>
        <p:nvGraphicFramePr>
          <p:cNvPr id="9" name="object 9"/>
          <p:cNvGraphicFramePr>
            <a:graphicFrameLocks noGrp="1"/>
          </p:cNvGraphicFramePr>
          <p:nvPr>
            <p:extLst>
              <p:ext uri="{D42A27DB-BD31-4B8C-83A1-F6EECF244321}">
                <p14:modId xmlns:p14="http://schemas.microsoft.com/office/powerpoint/2010/main" val="1855979383"/>
              </p:ext>
            </p:extLst>
          </p:nvPr>
        </p:nvGraphicFramePr>
        <p:xfrm>
          <a:off x="222250" y="2885495"/>
          <a:ext cx="4812737" cy="3243193"/>
        </p:xfrm>
        <a:graphic>
          <a:graphicData uri="http://schemas.openxmlformats.org/drawingml/2006/table">
            <a:tbl>
              <a:tblPr firstRow="1" bandRow="1">
                <a:tableStyleId>{2D5ABB26-0587-4C30-8999-92F81FD0307C}</a:tableStyleId>
              </a:tblPr>
              <a:tblGrid>
                <a:gridCol w="3039623">
                  <a:extLst>
                    <a:ext uri="{9D8B030D-6E8A-4147-A177-3AD203B41FA5}">
                      <a16:colId xmlns:a16="http://schemas.microsoft.com/office/drawing/2014/main" val="20000"/>
                    </a:ext>
                  </a:extLst>
                </a:gridCol>
                <a:gridCol w="1773114">
                  <a:extLst>
                    <a:ext uri="{9D8B030D-6E8A-4147-A177-3AD203B41FA5}">
                      <a16:colId xmlns:a16="http://schemas.microsoft.com/office/drawing/2014/main" val="20001"/>
                    </a:ext>
                  </a:extLst>
                </a:gridCol>
              </a:tblGrid>
              <a:tr h="405461">
                <a:tc>
                  <a:txBody>
                    <a:bodyPr/>
                    <a:lstStyle/>
                    <a:p>
                      <a:pPr marL="84455">
                        <a:lnSpc>
                          <a:spcPct val="100000"/>
                        </a:lnSpc>
                        <a:spcBef>
                          <a:spcPts val="180"/>
                        </a:spcBef>
                      </a:pPr>
                      <a:r>
                        <a:rPr sz="2000" b="1" spc="-15" dirty="0">
                          <a:solidFill>
                            <a:srgbClr val="009876"/>
                          </a:solidFill>
                          <a:latin typeface="Calibri"/>
                          <a:cs typeface="Calibri"/>
                        </a:rPr>
                        <a:t>Program</a:t>
                      </a:r>
                      <a:r>
                        <a:rPr sz="2000" b="1" spc="-60" dirty="0">
                          <a:solidFill>
                            <a:srgbClr val="009876"/>
                          </a:solidFill>
                          <a:latin typeface="Calibri"/>
                          <a:cs typeface="Calibri"/>
                        </a:rPr>
                        <a:t> </a:t>
                      </a:r>
                      <a:r>
                        <a:rPr sz="2000" b="1" spc="-5" dirty="0">
                          <a:solidFill>
                            <a:srgbClr val="009876"/>
                          </a:solidFill>
                          <a:latin typeface="Calibri"/>
                          <a:cs typeface="Calibri"/>
                        </a:rPr>
                        <a:t>Design</a:t>
                      </a:r>
                      <a:endParaRPr sz="20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1D3D4"/>
                    </a:solidFill>
                  </a:tcPr>
                </a:tc>
                <a:tc>
                  <a:txBody>
                    <a:bodyPr/>
                    <a:lstStyle/>
                    <a:p>
                      <a:pPr marL="85090">
                        <a:lnSpc>
                          <a:spcPct val="100000"/>
                        </a:lnSpc>
                        <a:spcBef>
                          <a:spcPts val="180"/>
                        </a:spcBef>
                      </a:pPr>
                      <a:r>
                        <a:rPr lang="en-US" sz="2000" b="1" spc="-105" dirty="0">
                          <a:solidFill>
                            <a:srgbClr val="009876"/>
                          </a:solidFill>
                          <a:latin typeface="Calibri"/>
                          <a:cs typeface="Calibri"/>
                        </a:rPr>
                        <a:t>30</a:t>
                      </a:r>
                      <a:r>
                        <a:rPr sz="2000" b="1" spc="-105" dirty="0">
                          <a:solidFill>
                            <a:srgbClr val="009876"/>
                          </a:solidFill>
                          <a:latin typeface="Calibri"/>
                          <a:cs typeface="Calibri"/>
                        </a:rPr>
                        <a:t> </a:t>
                      </a:r>
                      <a:r>
                        <a:rPr sz="2000" b="1" spc="-5" dirty="0">
                          <a:solidFill>
                            <a:srgbClr val="009876"/>
                          </a:solidFill>
                          <a:latin typeface="Calibri"/>
                          <a:cs typeface="Calibri"/>
                        </a:rPr>
                        <a:t>points</a:t>
                      </a:r>
                      <a:endParaRPr sz="2000" dirty="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1D3D4"/>
                    </a:solidFill>
                  </a:tcPr>
                </a:tc>
                <a:extLst>
                  <a:ext uri="{0D108BD9-81ED-4DB2-BD59-A6C34878D82A}">
                    <a16:rowId xmlns:a16="http://schemas.microsoft.com/office/drawing/2014/main" val="10000"/>
                  </a:ext>
                </a:extLst>
              </a:tr>
              <a:tr h="701040">
                <a:tc>
                  <a:txBody>
                    <a:bodyPr/>
                    <a:lstStyle/>
                    <a:p>
                      <a:pPr marL="84455" marR="1346835">
                        <a:lnSpc>
                          <a:spcPct val="100000"/>
                        </a:lnSpc>
                        <a:spcBef>
                          <a:spcPts val="80"/>
                        </a:spcBef>
                      </a:pPr>
                      <a:r>
                        <a:rPr sz="2000" b="1" spc="-5" dirty="0">
                          <a:solidFill>
                            <a:srgbClr val="009876"/>
                          </a:solidFill>
                          <a:latin typeface="Calibri"/>
                          <a:cs typeface="Calibri"/>
                        </a:rPr>
                        <a:t>Outreach</a:t>
                      </a:r>
                      <a:r>
                        <a:rPr sz="2000" b="1" spc="-95" dirty="0">
                          <a:solidFill>
                            <a:srgbClr val="009876"/>
                          </a:solidFill>
                          <a:latin typeface="Calibri"/>
                          <a:cs typeface="Calibri"/>
                        </a:rPr>
                        <a:t> </a:t>
                      </a:r>
                      <a:r>
                        <a:rPr sz="2000" b="1" dirty="0">
                          <a:solidFill>
                            <a:srgbClr val="009876"/>
                          </a:solidFill>
                          <a:latin typeface="Calibri"/>
                          <a:cs typeface="Calibri"/>
                        </a:rPr>
                        <a:t>and  </a:t>
                      </a:r>
                      <a:r>
                        <a:rPr sz="2000" b="1" spc="-5" dirty="0">
                          <a:solidFill>
                            <a:srgbClr val="009876"/>
                          </a:solidFill>
                          <a:latin typeface="Calibri"/>
                          <a:cs typeface="Calibri"/>
                        </a:rPr>
                        <a:t>Recruitment</a:t>
                      </a:r>
                      <a:endParaRPr sz="2000">
                        <a:latin typeface="Calibri"/>
                        <a:cs typeface="Calibri"/>
                      </a:endParaRPr>
                    </a:p>
                  </a:txBody>
                  <a:tcPr marL="0" marR="0" marT="101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EEFEF"/>
                    </a:solidFill>
                  </a:tcPr>
                </a:tc>
                <a:tc>
                  <a:txBody>
                    <a:bodyPr/>
                    <a:lstStyle/>
                    <a:p>
                      <a:pPr marL="85090">
                        <a:lnSpc>
                          <a:spcPct val="100000"/>
                        </a:lnSpc>
                        <a:spcBef>
                          <a:spcPts val="80"/>
                        </a:spcBef>
                      </a:pPr>
                      <a:r>
                        <a:rPr sz="2000" b="1" dirty="0">
                          <a:solidFill>
                            <a:srgbClr val="009876"/>
                          </a:solidFill>
                          <a:latin typeface="Calibri"/>
                          <a:cs typeface="Calibri"/>
                        </a:rPr>
                        <a:t>2</a:t>
                      </a:r>
                      <a:r>
                        <a:rPr lang="en-US" sz="2000" b="1" dirty="0">
                          <a:solidFill>
                            <a:srgbClr val="009876"/>
                          </a:solidFill>
                          <a:latin typeface="Calibri"/>
                          <a:cs typeface="Calibri"/>
                        </a:rPr>
                        <a:t>0</a:t>
                      </a:r>
                      <a:r>
                        <a:rPr sz="2000" b="1" spc="-105" dirty="0">
                          <a:solidFill>
                            <a:srgbClr val="009876"/>
                          </a:solidFill>
                          <a:latin typeface="Calibri"/>
                          <a:cs typeface="Calibri"/>
                        </a:rPr>
                        <a:t> </a:t>
                      </a:r>
                      <a:r>
                        <a:rPr sz="2000" b="1" spc="-5" dirty="0">
                          <a:solidFill>
                            <a:srgbClr val="009876"/>
                          </a:solidFill>
                          <a:latin typeface="Calibri"/>
                          <a:cs typeface="Calibri"/>
                        </a:rPr>
                        <a:t>points</a:t>
                      </a:r>
                      <a:endParaRPr sz="2000" dirty="0">
                        <a:latin typeface="Calibri"/>
                        <a:cs typeface="Calibri"/>
                      </a:endParaRPr>
                    </a:p>
                  </a:txBody>
                  <a:tcPr marL="0" marR="0" marT="101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1"/>
                  </a:ext>
                </a:extLst>
              </a:tr>
              <a:tr h="882770">
                <a:tc>
                  <a:txBody>
                    <a:bodyPr/>
                    <a:lstStyle/>
                    <a:p>
                      <a:pPr marL="84455" marR="140335">
                        <a:lnSpc>
                          <a:spcPct val="100000"/>
                        </a:lnSpc>
                        <a:spcBef>
                          <a:spcPts val="180"/>
                        </a:spcBef>
                      </a:pPr>
                      <a:r>
                        <a:rPr sz="2000" b="1" spc="-15" dirty="0">
                          <a:solidFill>
                            <a:srgbClr val="009876"/>
                          </a:solidFill>
                          <a:latin typeface="Calibri"/>
                          <a:cs typeface="Calibri"/>
                        </a:rPr>
                        <a:t>Past</a:t>
                      </a:r>
                      <a:r>
                        <a:rPr sz="2000" b="1" spc="-90" dirty="0">
                          <a:solidFill>
                            <a:srgbClr val="009876"/>
                          </a:solidFill>
                          <a:latin typeface="Calibri"/>
                          <a:cs typeface="Calibri"/>
                        </a:rPr>
                        <a:t> </a:t>
                      </a:r>
                      <a:r>
                        <a:rPr sz="2000" b="1" spc="-10" dirty="0">
                          <a:solidFill>
                            <a:srgbClr val="009876"/>
                          </a:solidFill>
                          <a:latin typeface="Calibri"/>
                          <a:cs typeface="Calibri"/>
                        </a:rPr>
                        <a:t>Performance/Ability  </a:t>
                      </a:r>
                      <a:r>
                        <a:rPr sz="2000" b="1" spc="-15" dirty="0">
                          <a:solidFill>
                            <a:srgbClr val="009876"/>
                          </a:solidFill>
                          <a:latin typeface="Calibri"/>
                          <a:cs typeface="Calibri"/>
                        </a:rPr>
                        <a:t>to </a:t>
                      </a:r>
                      <a:r>
                        <a:rPr sz="2000" b="1" spc="-10" dirty="0">
                          <a:solidFill>
                            <a:srgbClr val="009876"/>
                          </a:solidFill>
                          <a:latin typeface="Calibri"/>
                          <a:cs typeface="Calibri"/>
                        </a:rPr>
                        <a:t>Achieve</a:t>
                      </a:r>
                      <a:r>
                        <a:rPr sz="2000" b="1" spc="-50" dirty="0">
                          <a:solidFill>
                            <a:srgbClr val="009876"/>
                          </a:solidFill>
                          <a:latin typeface="Calibri"/>
                          <a:cs typeface="Calibri"/>
                        </a:rPr>
                        <a:t> </a:t>
                      </a:r>
                      <a:r>
                        <a:rPr sz="2000" b="1" spc="-5" dirty="0">
                          <a:solidFill>
                            <a:srgbClr val="009876"/>
                          </a:solidFill>
                          <a:latin typeface="Calibri"/>
                          <a:cs typeface="Calibri"/>
                        </a:rPr>
                        <a:t>Outcomes</a:t>
                      </a:r>
                      <a:endParaRPr sz="20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marL="85090">
                        <a:lnSpc>
                          <a:spcPct val="100000"/>
                        </a:lnSpc>
                        <a:spcBef>
                          <a:spcPts val="180"/>
                        </a:spcBef>
                      </a:pPr>
                      <a:r>
                        <a:rPr sz="2000" b="1" dirty="0">
                          <a:solidFill>
                            <a:srgbClr val="009876"/>
                          </a:solidFill>
                          <a:latin typeface="Calibri"/>
                          <a:cs typeface="Calibri"/>
                        </a:rPr>
                        <a:t>2</a:t>
                      </a:r>
                      <a:r>
                        <a:rPr lang="en-US" sz="2000" b="1" dirty="0">
                          <a:solidFill>
                            <a:srgbClr val="009876"/>
                          </a:solidFill>
                          <a:latin typeface="Calibri"/>
                          <a:cs typeface="Calibri"/>
                        </a:rPr>
                        <a:t>0</a:t>
                      </a:r>
                      <a:r>
                        <a:rPr sz="2000" b="1" spc="-105" dirty="0">
                          <a:solidFill>
                            <a:srgbClr val="009876"/>
                          </a:solidFill>
                          <a:latin typeface="Calibri"/>
                          <a:cs typeface="Calibri"/>
                        </a:rPr>
                        <a:t> </a:t>
                      </a:r>
                      <a:r>
                        <a:rPr sz="2000" b="1" spc="-5" dirty="0">
                          <a:solidFill>
                            <a:srgbClr val="009876"/>
                          </a:solidFill>
                          <a:latin typeface="Calibri"/>
                          <a:cs typeface="Calibri"/>
                        </a:rPr>
                        <a:t>points</a:t>
                      </a:r>
                      <a:endParaRPr sz="2000" dirty="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extLst>
                  <a:ext uri="{0D108BD9-81ED-4DB2-BD59-A6C34878D82A}">
                    <a16:rowId xmlns:a16="http://schemas.microsoft.com/office/drawing/2014/main" val="10002"/>
                  </a:ext>
                </a:extLst>
              </a:tr>
              <a:tr h="417974">
                <a:tc>
                  <a:txBody>
                    <a:bodyPr/>
                    <a:lstStyle/>
                    <a:p>
                      <a:pPr marL="84455">
                        <a:lnSpc>
                          <a:spcPct val="100000"/>
                        </a:lnSpc>
                        <a:spcBef>
                          <a:spcPts val="180"/>
                        </a:spcBef>
                      </a:pPr>
                      <a:r>
                        <a:rPr sz="2000" b="1" spc="-10" dirty="0">
                          <a:solidFill>
                            <a:srgbClr val="009876"/>
                          </a:solidFill>
                          <a:latin typeface="Calibri"/>
                          <a:cs typeface="Calibri"/>
                        </a:rPr>
                        <a:t>Administration</a:t>
                      </a:r>
                      <a:endParaRPr sz="20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EEFEF"/>
                    </a:solidFill>
                  </a:tcPr>
                </a:tc>
                <a:tc>
                  <a:txBody>
                    <a:bodyPr/>
                    <a:lstStyle/>
                    <a:p>
                      <a:pPr marL="85090">
                        <a:lnSpc>
                          <a:spcPct val="100000"/>
                        </a:lnSpc>
                        <a:spcBef>
                          <a:spcPts val="180"/>
                        </a:spcBef>
                      </a:pPr>
                      <a:r>
                        <a:rPr sz="2000" b="1" dirty="0">
                          <a:solidFill>
                            <a:srgbClr val="009876"/>
                          </a:solidFill>
                          <a:latin typeface="Calibri"/>
                          <a:cs typeface="Calibri"/>
                        </a:rPr>
                        <a:t>5</a:t>
                      </a:r>
                      <a:r>
                        <a:rPr sz="2000" b="1" spc="-90" dirty="0">
                          <a:solidFill>
                            <a:srgbClr val="009876"/>
                          </a:solidFill>
                          <a:latin typeface="Calibri"/>
                          <a:cs typeface="Calibri"/>
                        </a:rPr>
                        <a:t> </a:t>
                      </a:r>
                      <a:r>
                        <a:rPr sz="2000" b="1" spc="-5" dirty="0">
                          <a:solidFill>
                            <a:srgbClr val="009876"/>
                          </a:solidFill>
                          <a:latin typeface="Calibri"/>
                          <a:cs typeface="Calibri"/>
                        </a:rPr>
                        <a:t>points</a:t>
                      </a:r>
                      <a:endParaRPr sz="20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3"/>
                  </a:ext>
                </a:extLst>
              </a:tr>
              <a:tr h="417974">
                <a:tc>
                  <a:txBody>
                    <a:bodyPr/>
                    <a:lstStyle/>
                    <a:p>
                      <a:pPr marL="84455">
                        <a:lnSpc>
                          <a:spcPct val="100000"/>
                        </a:lnSpc>
                        <a:spcBef>
                          <a:spcPts val="180"/>
                        </a:spcBef>
                      </a:pPr>
                      <a:r>
                        <a:rPr sz="2000" b="1" spc="-15" dirty="0">
                          <a:solidFill>
                            <a:srgbClr val="009876"/>
                          </a:solidFill>
                          <a:latin typeface="Calibri"/>
                          <a:cs typeface="Calibri"/>
                        </a:rPr>
                        <a:t>Program</a:t>
                      </a:r>
                      <a:r>
                        <a:rPr sz="2000" b="1" spc="-60" dirty="0">
                          <a:solidFill>
                            <a:srgbClr val="009876"/>
                          </a:solidFill>
                          <a:latin typeface="Calibri"/>
                          <a:cs typeface="Calibri"/>
                        </a:rPr>
                        <a:t> </a:t>
                      </a:r>
                      <a:r>
                        <a:rPr sz="2000" b="1" spc="-10" dirty="0">
                          <a:solidFill>
                            <a:srgbClr val="009876"/>
                          </a:solidFill>
                          <a:latin typeface="Calibri"/>
                          <a:cs typeface="Calibri"/>
                        </a:rPr>
                        <a:t>Operations</a:t>
                      </a:r>
                      <a:endParaRPr sz="2000" dirty="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1D3D4"/>
                    </a:solidFill>
                  </a:tcPr>
                </a:tc>
                <a:tc>
                  <a:txBody>
                    <a:bodyPr/>
                    <a:lstStyle/>
                    <a:p>
                      <a:pPr marL="85090">
                        <a:lnSpc>
                          <a:spcPct val="100000"/>
                        </a:lnSpc>
                        <a:spcBef>
                          <a:spcPts val="180"/>
                        </a:spcBef>
                      </a:pPr>
                      <a:r>
                        <a:rPr sz="2000" b="1" dirty="0">
                          <a:solidFill>
                            <a:srgbClr val="009876"/>
                          </a:solidFill>
                          <a:latin typeface="Calibri"/>
                          <a:cs typeface="Calibri"/>
                        </a:rPr>
                        <a:t>5</a:t>
                      </a:r>
                      <a:r>
                        <a:rPr sz="2000" b="1" spc="-90" dirty="0">
                          <a:solidFill>
                            <a:srgbClr val="009876"/>
                          </a:solidFill>
                          <a:latin typeface="Calibri"/>
                          <a:cs typeface="Calibri"/>
                        </a:rPr>
                        <a:t> </a:t>
                      </a:r>
                      <a:r>
                        <a:rPr sz="2000" b="1" spc="-5" dirty="0">
                          <a:solidFill>
                            <a:srgbClr val="009876"/>
                          </a:solidFill>
                          <a:latin typeface="Calibri"/>
                          <a:cs typeface="Calibri"/>
                        </a:rPr>
                        <a:t>points</a:t>
                      </a:r>
                      <a:endParaRPr sz="2000" dirty="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1D3D4"/>
                    </a:solidFill>
                  </a:tcPr>
                </a:tc>
                <a:extLst>
                  <a:ext uri="{0D108BD9-81ED-4DB2-BD59-A6C34878D82A}">
                    <a16:rowId xmlns:a16="http://schemas.microsoft.com/office/drawing/2014/main" val="10004"/>
                  </a:ext>
                </a:extLst>
              </a:tr>
              <a:tr h="417974">
                <a:tc>
                  <a:txBody>
                    <a:bodyPr/>
                    <a:lstStyle/>
                    <a:p>
                      <a:pPr marL="84455">
                        <a:lnSpc>
                          <a:spcPct val="100000"/>
                        </a:lnSpc>
                        <a:spcBef>
                          <a:spcPts val="180"/>
                        </a:spcBef>
                      </a:pPr>
                      <a:r>
                        <a:rPr lang="en-US" sz="2000" b="1" dirty="0">
                          <a:latin typeface="Calibri"/>
                          <a:cs typeface="Calibri"/>
                        </a:rPr>
                        <a:t>Budget &amp; Budget Narrative</a:t>
                      </a:r>
                      <a:endParaRPr sz="2000" b="1" dirty="0">
                        <a:latin typeface="Calibri"/>
                        <a:cs typeface="Calibri"/>
                      </a:endParaRPr>
                    </a:p>
                  </a:txBody>
                  <a:tcPr marL="0" marR="0" marT="22860" marB="0">
                    <a:lnL w="12700">
                      <a:solidFill>
                        <a:srgbClr val="FFFFFF"/>
                      </a:solidFill>
                      <a:prstDash val="soli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rgbClr val="D1D3D4"/>
                    </a:solidFill>
                  </a:tcPr>
                </a:tc>
                <a:tc>
                  <a:txBody>
                    <a:bodyPr/>
                    <a:lstStyle/>
                    <a:p>
                      <a:pPr marL="85090">
                        <a:lnSpc>
                          <a:spcPct val="100000"/>
                        </a:lnSpc>
                        <a:spcBef>
                          <a:spcPts val="180"/>
                        </a:spcBef>
                      </a:pPr>
                      <a:r>
                        <a:rPr lang="en-US" sz="2000" b="1" dirty="0">
                          <a:latin typeface="Calibri"/>
                          <a:cs typeface="Calibri"/>
                        </a:rPr>
                        <a:t>20 points</a:t>
                      </a:r>
                      <a:endParaRPr sz="2000" b="1" dirty="0">
                        <a:latin typeface="Calibri"/>
                        <a:cs typeface="Calibri"/>
                      </a:endParaRPr>
                    </a:p>
                  </a:txBody>
                  <a:tcPr marL="0" marR="0" marT="2286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extLst>
                  <a:ext uri="{0D108BD9-81ED-4DB2-BD59-A6C34878D82A}">
                    <a16:rowId xmlns:a16="http://schemas.microsoft.com/office/drawing/2014/main" val="2119530036"/>
                  </a:ext>
                </a:extLst>
              </a:tr>
            </a:tbl>
          </a:graphicData>
        </a:graphic>
      </p:graphicFrame>
      <p:graphicFrame>
        <p:nvGraphicFramePr>
          <p:cNvPr id="10" name="object 10"/>
          <p:cNvGraphicFramePr>
            <a:graphicFrameLocks noGrp="1"/>
          </p:cNvGraphicFramePr>
          <p:nvPr>
            <p:extLst>
              <p:ext uri="{D42A27DB-BD31-4B8C-83A1-F6EECF244321}">
                <p14:modId xmlns:p14="http://schemas.microsoft.com/office/powerpoint/2010/main" val="2390668357"/>
              </p:ext>
            </p:extLst>
          </p:nvPr>
        </p:nvGraphicFramePr>
        <p:xfrm>
          <a:off x="5175250" y="3041650"/>
          <a:ext cx="3733799" cy="2079149"/>
        </p:xfrm>
        <a:graphic>
          <a:graphicData uri="http://schemas.openxmlformats.org/drawingml/2006/table">
            <a:tbl>
              <a:tblPr firstRow="1" bandRow="1">
                <a:tableStyleId>{2D5ABB26-0587-4C30-8999-92F81FD0307C}</a:tableStyleId>
              </a:tblPr>
              <a:tblGrid>
                <a:gridCol w="2688335">
                  <a:extLst>
                    <a:ext uri="{9D8B030D-6E8A-4147-A177-3AD203B41FA5}">
                      <a16:colId xmlns:a16="http://schemas.microsoft.com/office/drawing/2014/main" val="20000"/>
                    </a:ext>
                  </a:extLst>
                </a:gridCol>
                <a:gridCol w="1045464">
                  <a:extLst>
                    <a:ext uri="{9D8B030D-6E8A-4147-A177-3AD203B41FA5}">
                      <a16:colId xmlns:a16="http://schemas.microsoft.com/office/drawing/2014/main" val="20001"/>
                    </a:ext>
                  </a:extLst>
                </a:gridCol>
              </a:tblGrid>
              <a:tr h="621438">
                <a:tc>
                  <a:txBody>
                    <a:bodyPr/>
                    <a:lstStyle/>
                    <a:p>
                      <a:pPr marL="84455">
                        <a:lnSpc>
                          <a:spcPct val="100000"/>
                        </a:lnSpc>
                        <a:spcBef>
                          <a:spcPts val="180"/>
                        </a:spcBef>
                      </a:pPr>
                      <a:r>
                        <a:rPr sz="2000" b="1" spc="-5" dirty="0">
                          <a:solidFill>
                            <a:srgbClr val="009876"/>
                          </a:solidFill>
                          <a:latin typeface="Calibri"/>
                          <a:cs typeface="Calibri"/>
                        </a:rPr>
                        <a:t>Highly</a:t>
                      </a:r>
                      <a:r>
                        <a:rPr sz="2000" b="1" spc="-75" dirty="0">
                          <a:solidFill>
                            <a:srgbClr val="009876"/>
                          </a:solidFill>
                          <a:latin typeface="Calibri"/>
                          <a:cs typeface="Calibri"/>
                        </a:rPr>
                        <a:t> </a:t>
                      </a:r>
                      <a:r>
                        <a:rPr sz="2000" b="1" spc="-10" dirty="0">
                          <a:solidFill>
                            <a:srgbClr val="009876"/>
                          </a:solidFill>
                          <a:latin typeface="Calibri"/>
                          <a:cs typeface="Calibri"/>
                        </a:rPr>
                        <a:t>Advantageous</a:t>
                      </a:r>
                      <a:endParaRPr sz="20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1D3D4"/>
                    </a:solidFill>
                  </a:tcPr>
                </a:tc>
                <a:tc>
                  <a:txBody>
                    <a:bodyPr/>
                    <a:lstStyle/>
                    <a:p>
                      <a:pPr marL="85090">
                        <a:lnSpc>
                          <a:spcPct val="100000"/>
                        </a:lnSpc>
                        <a:spcBef>
                          <a:spcPts val="180"/>
                        </a:spcBef>
                      </a:pPr>
                      <a:r>
                        <a:rPr lang="en-US" sz="2000" b="1" dirty="0">
                          <a:solidFill>
                            <a:srgbClr val="009876"/>
                          </a:solidFill>
                          <a:latin typeface="Calibri"/>
                          <a:cs typeface="Calibri"/>
                        </a:rPr>
                        <a:t>85</a:t>
                      </a:r>
                      <a:r>
                        <a:rPr sz="2000" b="1" dirty="0">
                          <a:solidFill>
                            <a:srgbClr val="009876"/>
                          </a:solidFill>
                          <a:latin typeface="Calibri"/>
                          <a:cs typeface="Calibri"/>
                        </a:rPr>
                        <a:t>-100</a:t>
                      </a:r>
                      <a:endParaRPr sz="2000" dirty="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D1D3D4"/>
                    </a:solidFill>
                  </a:tcPr>
                </a:tc>
                <a:extLst>
                  <a:ext uri="{0D108BD9-81ED-4DB2-BD59-A6C34878D82A}">
                    <a16:rowId xmlns:a16="http://schemas.microsoft.com/office/drawing/2014/main" val="10000"/>
                  </a:ext>
                </a:extLst>
              </a:tr>
              <a:tr h="602386">
                <a:tc>
                  <a:txBody>
                    <a:bodyPr/>
                    <a:lstStyle/>
                    <a:p>
                      <a:pPr marL="85090">
                        <a:lnSpc>
                          <a:spcPct val="100000"/>
                        </a:lnSpc>
                        <a:spcBef>
                          <a:spcPts val="80"/>
                        </a:spcBef>
                      </a:pPr>
                      <a:r>
                        <a:rPr sz="2000" b="1" spc="-10" dirty="0">
                          <a:solidFill>
                            <a:srgbClr val="009876"/>
                          </a:solidFill>
                          <a:latin typeface="Calibri"/>
                          <a:cs typeface="Calibri"/>
                        </a:rPr>
                        <a:t>Advantageous</a:t>
                      </a:r>
                      <a:endParaRPr sz="2000">
                        <a:latin typeface="Calibri"/>
                        <a:cs typeface="Calibri"/>
                      </a:endParaRPr>
                    </a:p>
                  </a:txBody>
                  <a:tcPr marL="0" marR="0" marT="101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EEFEF"/>
                    </a:solidFill>
                  </a:tcPr>
                </a:tc>
                <a:tc>
                  <a:txBody>
                    <a:bodyPr/>
                    <a:lstStyle/>
                    <a:p>
                      <a:pPr marL="85090">
                        <a:lnSpc>
                          <a:spcPct val="100000"/>
                        </a:lnSpc>
                        <a:spcBef>
                          <a:spcPts val="80"/>
                        </a:spcBef>
                      </a:pPr>
                      <a:r>
                        <a:rPr sz="2000" b="1" dirty="0">
                          <a:solidFill>
                            <a:srgbClr val="009876"/>
                          </a:solidFill>
                          <a:latin typeface="Calibri"/>
                          <a:cs typeface="Calibri"/>
                        </a:rPr>
                        <a:t>7</a:t>
                      </a:r>
                      <a:r>
                        <a:rPr lang="en-US" sz="2000" b="1" dirty="0">
                          <a:solidFill>
                            <a:srgbClr val="009876"/>
                          </a:solidFill>
                          <a:latin typeface="Calibri"/>
                          <a:cs typeface="Calibri"/>
                        </a:rPr>
                        <a:t>0</a:t>
                      </a:r>
                      <a:r>
                        <a:rPr sz="2000" b="1" dirty="0">
                          <a:solidFill>
                            <a:srgbClr val="009876"/>
                          </a:solidFill>
                          <a:latin typeface="Calibri"/>
                          <a:cs typeface="Calibri"/>
                        </a:rPr>
                        <a:t>-8</a:t>
                      </a:r>
                      <a:r>
                        <a:rPr lang="en-US" sz="2000" b="1" dirty="0">
                          <a:solidFill>
                            <a:srgbClr val="009876"/>
                          </a:solidFill>
                          <a:latin typeface="Calibri"/>
                          <a:cs typeface="Calibri"/>
                        </a:rPr>
                        <a:t>4</a:t>
                      </a:r>
                      <a:endParaRPr sz="2000" dirty="0">
                        <a:latin typeface="Calibri"/>
                        <a:cs typeface="Calibri"/>
                      </a:endParaRPr>
                    </a:p>
                  </a:txBody>
                  <a:tcPr marL="0" marR="0" marT="101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1"/>
                  </a:ext>
                </a:extLst>
              </a:tr>
              <a:tr h="459085">
                <a:tc>
                  <a:txBody>
                    <a:bodyPr/>
                    <a:lstStyle/>
                    <a:p>
                      <a:pPr marL="85090">
                        <a:lnSpc>
                          <a:spcPct val="100000"/>
                        </a:lnSpc>
                        <a:spcBef>
                          <a:spcPts val="180"/>
                        </a:spcBef>
                      </a:pPr>
                      <a:r>
                        <a:rPr sz="2000" b="1" dirty="0">
                          <a:solidFill>
                            <a:srgbClr val="009876"/>
                          </a:solidFill>
                          <a:latin typeface="Calibri"/>
                          <a:cs typeface="Calibri"/>
                        </a:rPr>
                        <a:t>Not</a:t>
                      </a:r>
                      <a:r>
                        <a:rPr sz="2000" b="1" spc="-100" dirty="0">
                          <a:solidFill>
                            <a:srgbClr val="009876"/>
                          </a:solidFill>
                          <a:latin typeface="Calibri"/>
                          <a:cs typeface="Calibri"/>
                        </a:rPr>
                        <a:t> </a:t>
                      </a:r>
                      <a:r>
                        <a:rPr sz="2000" b="1" spc="-10" dirty="0">
                          <a:solidFill>
                            <a:srgbClr val="009876"/>
                          </a:solidFill>
                          <a:latin typeface="Calibri"/>
                          <a:cs typeface="Calibri"/>
                        </a:rPr>
                        <a:t>Advantageous</a:t>
                      </a:r>
                      <a:endParaRPr sz="200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tc>
                  <a:txBody>
                    <a:bodyPr/>
                    <a:lstStyle/>
                    <a:p>
                      <a:pPr marL="85090">
                        <a:lnSpc>
                          <a:spcPct val="100000"/>
                        </a:lnSpc>
                        <a:spcBef>
                          <a:spcPts val="180"/>
                        </a:spcBef>
                      </a:pPr>
                      <a:r>
                        <a:rPr sz="2000" b="1" dirty="0">
                          <a:solidFill>
                            <a:srgbClr val="009876"/>
                          </a:solidFill>
                          <a:latin typeface="Calibri"/>
                          <a:cs typeface="Calibri"/>
                        </a:rPr>
                        <a:t>50-</a:t>
                      </a:r>
                      <a:r>
                        <a:rPr lang="en-US" sz="2000" b="1" dirty="0">
                          <a:solidFill>
                            <a:srgbClr val="009876"/>
                          </a:solidFill>
                          <a:latin typeface="Calibri"/>
                          <a:cs typeface="Calibri"/>
                        </a:rPr>
                        <a:t>69</a:t>
                      </a:r>
                      <a:endParaRPr sz="2000" dirty="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1D3D4"/>
                    </a:solidFill>
                  </a:tcPr>
                </a:tc>
                <a:extLst>
                  <a:ext uri="{0D108BD9-81ED-4DB2-BD59-A6C34878D82A}">
                    <a16:rowId xmlns:a16="http://schemas.microsoft.com/office/drawing/2014/main" val="10002"/>
                  </a:ext>
                </a:extLst>
              </a:tr>
              <a:tr h="396240">
                <a:tc>
                  <a:txBody>
                    <a:bodyPr/>
                    <a:lstStyle/>
                    <a:p>
                      <a:pPr marL="85090">
                        <a:lnSpc>
                          <a:spcPct val="100000"/>
                        </a:lnSpc>
                        <a:spcBef>
                          <a:spcPts val="180"/>
                        </a:spcBef>
                      </a:pPr>
                      <a:r>
                        <a:rPr sz="2000" b="1" spc="-5" dirty="0">
                          <a:solidFill>
                            <a:srgbClr val="009876"/>
                          </a:solidFill>
                          <a:latin typeface="Calibri"/>
                          <a:cs typeface="Calibri"/>
                        </a:rPr>
                        <a:t>Unacceptable</a:t>
                      </a:r>
                      <a:endParaRPr sz="2000" dirty="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EEFEF"/>
                    </a:solidFill>
                  </a:tcPr>
                </a:tc>
                <a:tc>
                  <a:txBody>
                    <a:bodyPr/>
                    <a:lstStyle/>
                    <a:p>
                      <a:pPr marL="85090">
                        <a:lnSpc>
                          <a:spcPct val="100000"/>
                        </a:lnSpc>
                        <a:spcBef>
                          <a:spcPts val="180"/>
                        </a:spcBef>
                      </a:pPr>
                      <a:r>
                        <a:rPr sz="2000" b="1" dirty="0">
                          <a:solidFill>
                            <a:srgbClr val="009876"/>
                          </a:solidFill>
                          <a:latin typeface="Calibri"/>
                          <a:cs typeface="Calibri"/>
                        </a:rPr>
                        <a:t>&lt;50</a:t>
                      </a:r>
                      <a:endParaRPr sz="2000" dirty="0">
                        <a:latin typeface="Calibri"/>
                        <a:cs typeface="Calibri"/>
                      </a:endParaRPr>
                    </a:p>
                  </a:txBody>
                  <a:tcPr marL="0" marR="0" marT="228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EEFEF"/>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3720242" y="323164"/>
            <a:ext cx="2007235" cy="521334"/>
          </a:xfrm>
          <a:prstGeom prst="rect">
            <a:avLst/>
          </a:prstGeom>
        </p:spPr>
        <p:txBody>
          <a:bodyPr vert="horz" wrap="square" lIns="0" tIns="0" rIns="0" bIns="0" rtlCol="0">
            <a:spAutoFit/>
          </a:bodyPr>
          <a:lstStyle/>
          <a:p>
            <a:pPr marL="12700">
              <a:lnSpc>
                <a:spcPct val="100000"/>
              </a:lnSpc>
            </a:pPr>
            <a:r>
              <a:rPr sz="3200" spc="-15" dirty="0"/>
              <a:t>RESOURCES</a:t>
            </a:r>
            <a:endParaRPr sz="32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25400">
              <a:lnSpc>
                <a:spcPts val="1045"/>
              </a:lnSpc>
            </a:pPr>
            <a:fld id="{81D60167-4931-47E6-BA6A-407CBD079E47}" type="slidenum">
              <a:rPr spc="-5" dirty="0"/>
              <a:t>34</a:t>
            </a:fld>
            <a:endParaRPr spc="-5" dirty="0"/>
          </a:p>
        </p:txBody>
      </p:sp>
      <p:sp>
        <p:nvSpPr>
          <p:cNvPr id="8" name="object 8"/>
          <p:cNvSpPr txBox="1"/>
          <p:nvPr/>
        </p:nvSpPr>
        <p:spPr>
          <a:xfrm>
            <a:off x="107695" y="1859280"/>
            <a:ext cx="8927465" cy="3847207"/>
          </a:xfrm>
          <a:prstGeom prst="rect">
            <a:avLst/>
          </a:prstGeom>
        </p:spPr>
        <p:txBody>
          <a:bodyPr vert="horz" wrap="square" lIns="0" tIns="0" rIns="0" bIns="0" rtlCol="0">
            <a:spAutoFit/>
          </a:bodyPr>
          <a:lstStyle/>
          <a:p>
            <a:pPr marL="644525" marR="637540" algn="ctr">
              <a:lnSpc>
                <a:spcPts val="3030"/>
              </a:lnSpc>
            </a:pPr>
            <a:r>
              <a:rPr sz="2800" u="heavy" spc="-10" dirty="0">
                <a:solidFill>
                  <a:srgbClr val="0000FF"/>
                </a:solidFill>
                <a:latin typeface="Calibri"/>
                <a:cs typeface="Calibri"/>
                <a:hlinkClick r:id="rId3"/>
              </a:rPr>
              <a:t>Governance </a:t>
            </a:r>
            <a:r>
              <a:rPr sz="2800" u="heavy" spc="-5" dirty="0">
                <a:solidFill>
                  <a:srgbClr val="0000FF"/>
                </a:solidFill>
                <a:latin typeface="Calibri"/>
                <a:cs typeface="Calibri"/>
                <a:hlinkClick r:id="rId3"/>
              </a:rPr>
              <a:t>&amp; </a:t>
            </a:r>
            <a:r>
              <a:rPr sz="2800" u="heavy" spc="-10" dirty="0">
                <a:solidFill>
                  <a:srgbClr val="0000FF"/>
                </a:solidFill>
                <a:latin typeface="Calibri"/>
                <a:cs typeface="Calibri"/>
                <a:hlinkClick r:id="rId3"/>
              </a:rPr>
              <a:t>Downloads </a:t>
            </a:r>
            <a:r>
              <a:rPr sz="2800" u="heavy" spc="-5" dirty="0">
                <a:solidFill>
                  <a:srgbClr val="0000FF"/>
                </a:solidFill>
                <a:latin typeface="Calibri"/>
                <a:cs typeface="Calibri"/>
                <a:hlinkClick r:id="rId3"/>
              </a:rPr>
              <a:t>– </a:t>
            </a:r>
            <a:r>
              <a:rPr sz="2800" u="heavy" spc="-15" dirty="0" err="1">
                <a:solidFill>
                  <a:srgbClr val="0000FF"/>
                </a:solidFill>
                <a:latin typeface="Calibri"/>
                <a:cs typeface="Calibri"/>
                <a:hlinkClick r:id="rId3"/>
              </a:rPr>
              <a:t>MassHire</a:t>
            </a:r>
            <a:r>
              <a:rPr sz="2800" u="heavy" spc="-15" dirty="0">
                <a:solidFill>
                  <a:srgbClr val="0000FF"/>
                </a:solidFill>
                <a:latin typeface="Calibri"/>
                <a:cs typeface="Calibri"/>
                <a:hlinkClick r:id="rId3"/>
              </a:rPr>
              <a:t> </a:t>
            </a:r>
            <a:r>
              <a:rPr lang="en-US" sz="2800" u="heavy" spc="-15" dirty="0">
                <a:solidFill>
                  <a:srgbClr val="0000FF"/>
                </a:solidFill>
                <a:latin typeface="Calibri"/>
                <a:cs typeface="Calibri"/>
                <a:hlinkClick r:id="rId3"/>
              </a:rPr>
              <a:t>Merrimack Valley</a:t>
            </a:r>
            <a:r>
              <a:rPr sz="2800" u="heavy" spc="-10" dirty="0">
                <a:solidFill>
                  <a:srgbClr val="0000FF"/>
                </a:solidFill>
                <a:latin typeface="Calibri"/>
                <a:cs typeface="Calibri"/>
                <a:hlinkClick r:id="rId3"/>
              </a:rPr>
              <a:t> </a:t>
            </a:r>
            <a:r>
              <a:rPr sz="2800" u="heavy" spc="-30" dirty="0">
                <a:solidFill>
                  <a:srgbClr val="0000FF"/>
                </a:solidFill>
                <a:latin typeface="Calibri"/>
                <a:cs typeface="Calibri"/>
                <a:hlinkClick r:id="rId3"/>
              </a:rPr>
              <a:t>Workforce </a:t>
            </a:r>
            <a:r>
              <a:rPr sz="2800" u="heavy" spc="-10" dirty="0">
                <a:solidFill>
                  <a:srgbClr val="0000FF"/>
                </a:solidFill>
                <a:latin typeface="Calibri"/>
                <a:cs typeface="Calibri"/>
                <a:hlinkClick r:id="rId3"/>
              </a:rPr>
              <a:t>Board</a:t>
            </a:r>
            <a:endParaRPr lang="en-US" sz="2800" dirty="0">
              <a:latin typeface="Calibri"/>
              <a:cs typeface="Calibri"/>
            </a:endParaRPr>
          </a:p>
          <a:p>
            <a:pPr marL="375285" marR="368300" algn="ctr">
              <a:lnSpc>
                <a:spcPts val="3020"/>
              </a:lnSpc>
              <a:spcBef>
                <a:spcPts val="1795"/>
              </a:spcBef>
            </a:pPr>
            <a:endParaRPr lang="en-US" sz="2800" u="heavy" spc="-30" dirty="0">
              <a:solidFill>
                <a:srgbClr val="0000FF"/>
              </a:solidFill>
              <a:latin typeface="Calibri"/>
              <a:cs typeface="Calibri"/>
            </a:endParaRPr>
          </a:p>
          <a:p>
            <a:pPr marL="375285" marR="368300" algn="ctr">
              <a:lnSpc>
                <a:spcPts val="3020"/>
              </a:lnSpc>
              <a:spcBef>
                <a:spcPts val="1795"/>
              </a:spcBef>
            </a:pPr>
            <a:r>
              <a:rPr lang="en-US" sz="2800" u="heavy" spc="-30" dirty="0">
                <a:solidFill>
                  <a:srgbClr val="0000FF"/>
                </a:solidFill>
                <a:latin typeface="Calibri"/>
                <a:cs typeface="Calibri"/>
                <a:hlinkClick r:id="rId4"/>
              </a:rPr>
              <a:t>MassWorkforce WIOA Youth policy issuances</a:t>
            </a:r>
            <a:endParaRPr lang="en-US" sz="2800" u="heavy" spc="-30" dirty="0">
              <a:solidFill>
                <a:srgbClr val="0000FF"/>
              </a:solidFill>
              <a:latin typeface="Calibri"/>
              <a:cs typeface="Calibri"/>
            </a:endParaRPr>
          </a:p>
          <a:p>
            <a:pPr marL="375285" marR="368300" algn="ctr">
              <a:lnSpc>
                <a:spcPts val="3020"/>
              </a:lnSpc>
              <a:spcBef>
                <a:spcPts val="1795"/>
              </a:spcBef>
            </a:pPr>
            <a:endParaRPr lang="en-US" sz="2800" u="heavy" spc="-30" dirty="0">
              <a:solidFill>
                <a:srgbClr val="0000FF"/>
              </a:solidFill>
              <a:latin typeface="Calibri"/>
              <a:cs typeface="Calibri"/>
              <a:hlinkClick r:id="rId5"/>
            </a:endParaRPr>
          </a:p>
          <a:p>
            <a:pPr marL="375285" marR="368300" algn="ctr">
              <a:lnSpc>
                <a:spcPts val="3020"/>
              </a:lnSpc>
              <a:spcBef>
                <a:spcPts val="1795"/>
              </a:spcBef>
            </a:pPr>
            <a:r>
              <a:rPr lang="en-US" sz="2800" u="heavy" spc="-30" dirty="0">
                <a:solidFill>
                  <a:srgbClr val="0000FF"/>
                </a:solidFill>
                <a:latin typeface="Calibri"/>
                <a:cs typeface="Calibri"/>
                <a:hlinkClick r:id="rId5"/>
              </a:rPr>
              <a:t>US DOL WIOA Youth Programs</a:t>
            </a:r>
            <a:endParaRPr lang="en-US" sz="2800" u="heavy" spc="-30" dirty="0">
              <a:solidFill>
                <a:srgbClr val="0000FF"/>
              </a:solidFill>
              <a:latin typeface="Calibri"/>
              <a:cs typeface="Calibri"/>
              <a:hlinkClick r:id="rId6"/>
            </a:endParaRPr>
          </a:p>
          <a:p>
            <a:pPr marL="375285" marR="368300" algn="ctr">
              <a:lnSpc>
                <a:spcPts val="3020"/>
              </a:lnSpc>
              <a:spcBef>
                <a:spcPts val="1795"/>
              </a:spcBef>
            </a:pPr>
            <a:endParaRPr lang="en-US" sz="2800" u="heavy" spc="-30" dirty="0">
              <a:solidFill>
                <a:srgbClr val="0000FF"/>
              </a:solidFill>
              <a:latin typeface="Calibri"/>
              <a:cs typeface="Calibri"/>
              <a:hlinkClick r:id="rId6"/>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11056-2706-4FD2-912F-E6EDC766BA6C}"/>
              </a:ext>
            </a:extLst>
          </p:cNvPr>
          <p:cNvSpPr>
            <a:spLocks noGrp="1"/>
          </p:cNvSpPr>
          <p:nvPr>
            <p:ph type="title"/>
          </p:nvPr>
        </p:nvSpPr>
        <p:spPr/>
        <p:txBody>
          <a:bodyPr/>
          <a:lstStyle/>
          <a:p>
            <a:r>
              <a:rPr lang="en-US" dirty="0"/>
              <a:t>Questions</a:t>
            </a:r>
          </a:p>
        </p:txBody>
      </p:sp>
      <p:sp>
        <p:nvSpPr>
          <p:cNvPr id="3" name="Slide Number Placeholder 2">
            <a:extLst>
              <a:ext uri="{FF2B5EF4-FFF2-40B4-BE49-F238E27FC236}">
                <a16:creationId xmlns:a16="http://schemas.microsoft.com/office/drawing/2014/main" id="{29F88DAA-79CA-4622-8817-261C2AB0FFD8}"/>
              </a:ext>
            </a:extLst>
          </p:cNvPr>
          <p:cNvSpPr>
            <a:spLocks noGrp="1"/>
          </p:cNvSpPr>
          <p:nvPr>
            <p:ph type="sldNum" sz="quarter" idx="4"/>
          </p:nvPr>
        </p:nvSpPr>
        <p:spPr/>
        <p:txBody>
          <a:bodyPr/>
          <a:lstStyle/>
          <a:p>
            <a:fld id="{941BE8DD-6BA1-AD43-8321-0CEB068BCC7D}" type="slidenum">
              <a:rPr lang="en-US" smtClean="0"/>
              <a:pPr/>
              <a:t>35</a:t>
            </a:fld>
            <a:endParaRPr lang="en-US" dirty="0"/>
          </a:p>
        </p:txBody>
      </p:sp>
      <p:pic>
        <p:nvPicPr>
          <p:cNvPr id="6" name="Content Placeholder 5" descr="Thought outline">
            <a:extLst>
              <a:ext uri="{FF2B5EF4-FFF2-40B4-BE49-F238E27FC236}">
                <a16:creationId xmlns:a16="http://schemas.microsoft.com/office/drawing/2014/main" id="{313F56F5-997D-E9F1-4C44-D11843C5557F}"/>
              </a:ext>
            </a:extLst>
          </p:cNvPr>
          <p:cNvPicPr>
            <a:picLocks noGrp="1" noChangeAspect="1"/>
          </p:cNvPicPr>
          <p:nvPr>
            <p:ph sz="quarter" idx="10"/>
          </p:nvPr>
        </p:nvPicPr>
        <p:blipFill>
          <a:blip>
            <a:extLst>
              <a:ext uri="{96DAC541-7B7A-43D3-8B79-37D633B846F1}">
                <asvg:svgBlip xmlns:asvg="http://schemas.microsoft.com/office/drawing/2016/SVG/main" r:embed="rId2"/>
              </a:ext>
            </a:extLst>
          </a:blip>
          <a:stretch>
            <a:fillRect/>
          </a:stretch>
        </p:blipFill>
        <p:spPr>
          <a:xfrm>
            <a:off x="2652049" y="1738604"/>
            <a:ext cx="3839902" cy="3839902"/>
          </a:xfrm>
        </p:spPr>
      </p:pic>
    </p:spTree>
    <p:extLst>
      <p:ext uri="{BB962C8B-B14F-4D97-AF65-F5344CB8AC3E}">
        <p14:creationId xmlns:p14="http://schemas.microsoft.com/office/powerpoint/2010/main" val="23757022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11056-2706-4FD2-912F-E6EDC766BA6C}"/>
              </a:ext>
            </a:extLst>
          </p:cNvPr>
          <p:cNvSpPr>
            <a:spLocks noGrp="1"/>
          </p:cNvSpPr>
          <p:nvPr>
            <p:ph type="title"/>
          </p:nvPr>
        </p:nvSpPr>
        <p:spPr/>
        <p:txBody>
          <a:bodyPr/>
          <a:lstStyle/>
          <a:p>
            <a:r>
              <a:rPr lang="en-US" dirty="0"/>
              <a:t>Contact</a:t>
            </a:r>
          </a:p>
        </p:txBody>
      </p:sp>
      <p:sp>
        <p:nvSpPr>
          <p:cNvPr id="3" name="Slide Number Placeholder 2">
            <a:extLst>
              <a:ext uri="{FF2B5EF4-FFF2-40B4-BE49-F238E27FC236}">
                <a16:creationId xmlns:a16="http://schemas.microsoft.com/office/drawing/2014/main" id="{29F88DAA-79CA-4622-8817-261C2AB0FFD8}"/>
              </a:ext>
            </a:extLst>
          </p:cNvPr>
          <p:cNvSpPr>
            <a:spLocks noGrp="1"/>
          </p:cNvSpPr>
          <p:nvPr>
            <p:ph type="sldNum" sz="quarter" idx="4"/>
          </p:nvPr>
        </p:nvSpPr>
        <p:spPr/>
        <p:txBody>
          <a:bodyPr/>
          <a:lstStyle/>
          <a:p>
            <a:fld id="{941BE8DD-6BA1-AD43-8321-0CEB068BCC7D}" type="slidenum">
              <a:rPr lang="en-US" smtClean="0"/>
              <a:pPr/>
              <a:t>36</a:t>
            </a:fld>
            <a:endParaRPr lang="en-US" dirty="0"/>
          </a:p>
        </p:txBody>
      </p:sp>
      <p:sp>
        <p:nvSpPr>
          <p:cNvPr id="4" name="Content Placeholder 3">
            <a:extLst>
              <a:ext uri="{FF2B5EF4-FFF2-40B4-BE49-F238E27FC236}">
                <a16:creationId xmlns:a16="http://schemas.microsoft.com/office/drawing/2014/main" id="{A81FC5F8-43D7-49B7-AF92-12938B0B8412}"/>
              </a:ext>
            </a:extLst>
          </p:cNvPr>
          <p:cNvSpPr>
            <a:spLocks noGrp="1"/>
          </p:cNvSpPr>
          <p:nvPr>
            <p:ph sz="quarter" idx="10"/>
          </p:nvPr>
        </p:nvSpPr>
        <p:spPr>
          <a:xfrm>
            <a:off x="457200" y="1527858"/>
            <a:ext cx="8229600" cy="4444340"/>
          </a:xfrm>
        </p:spPr>
        <p:txBody>
          <a:bodyPr>
            <a:normAutofit lnSpcReduction="10000"/>
          </a:bodyPr>
          <a:lstStyle/>
          <a:p>
            <a:pPr marL="0" indent="0" algn="ctr">
              <a:buNone/>
            </a:pPr>
            <a:r>
              <a:rPr lang="en-US" dirty="0"/>
              <a:t>Fiscal contact</a:t>
            </a:r>
          </a:p>
          <a:p>
            <a:pPr marL="0" indent="0" algn="ctr">
              <a:buNone/>
            </a:pPr>
            <a:endParaRPr lang="en-US" sz="2400" dirty="0"/>
          </a:p>
          <a:p>
            <a:pPr marL="0" marR="0" indent="0" algn="ctr">
              <a:spcBef>
                <a:spcPts val="0"/>
              </a:spcBef>
              <a:spcAft>
                <a:spcPts val="0"/>
              </a:spcAft>
              <a:buNone/>
            </a:pPr>
            <a:r>
              <a:rPr lang="fr-FR" sz="2400" dirty="0">
                <a:ea typeface="Aptos" panose="020B0004020202020204" pitchFamily="34" charset="0"/>
                <a:cs typeface="Aptos" panose="020B0004020202020204" pitchFamily="34" charset="0"/>
              </a:rPr>
              <a:t>Matt Robert</a:t>
            </a:r>
          </a:p>
          <a:p>
            <a:pPr marL="0" marR="0" indent="0" algn="ctr">
              <a:spcBef>
                <a:spcPts val="0"/>
              </a:spcBef>
              <a:spcAft>
                <a:spcPts val="0"/>
              </a:spcAft>
              <a:buNone/>
            </a:pPr>
            <a:r>
              <a:rPr lang="fr-FR" sz="2400">
                <a:effectLst/>
                <a:ea typeface="Aptos" panose="020B0004020202020204" pitchFamily="34" charset="0"/>
                <a:cs typeface="Aptos" panose="020B0004020202020204" pitchFamily="34" charset="0"/>
              </a:rPr>
              <a:t>(978) 995-2784</a:t>
            </a:r>
          </a:p>
          <a:p>
            <a:pPr marL="0" marR="0" indent="0" algn="ctr">
              <a:spcBef>
                <a:spcPts val="0"/>
              </a:spcBef>
              <a:spcAft>
                <a:spcPts val="0"/>
              </a:spcAft>
              <a:buNone/>
            </a:pPr>
            <a:r>
              <a:rPr lang="fr-FR" sz="2400" u="sng" dirty="0">
                <a:ea typeface="Aptos" panose="020B0004020202020204" pitchFamily="34" charset="0"/>
                <a:cs typeface="Aptos" panose="020B0004020202020204" pitchFamily="34" charset="0"/>
              </a:rPr>
              <a:t>mrobert@masshiremvwb.org</a:t>
            </a:r>
            <a:endParaRPr lang="en-US" sz="2400" u="sng" dirty="0">
              <a:effectLst/>
              <a:ea typeface="Aptos" panose="020B0004020202020204" pitchFamily="34" charset="0"/>
              <a:cs typeface="Aptos" panose="020B0004020202020204" pitchFamily="34" charset="0"/>
            </a:endParaRPr>
          </a:p>
          <a:p>
            <a:pPr marL="0" indent="0" algn="ctr">
              <a:buNone/>
            </a:pPr>
            <a:endParaRPr lang="en-US" dirty="0"/>
          </a:p>
          <a:p>
            <a:pPr marL="0" indent="0" algn="ctr">
              <a:buNone/>
            </a:pPr>
            <a:r>
              <a:rPr lang="en-US" dirty="0"/>
              <a:t>Program contact</a:t>
            </a:r>
          </a:p>
          <a:p>
            <a:pPr marL="0" indent="0" algn="ctr">
              <a:buNone/>
            </a:pPr>
            <a:r>
              <a:rPr lang="en-US" sz="2400" dirty="0"/>
              <a:t>Abby Seripais</a:t>
            </a:r>
            <a:br>
              <a:rPr lang="en-US" sz="2400" dirty="0">
                <a:effectLst/>
                <a:latin typeface="Calibri" panose="020F0502020204030204" pitchFamily="34" charset="0"/>
                <a:ea typeface="Aptos" panose="020B0004020202020204" pitchFamily="34" charset="0"/>
                <a:cs typeface="Aptos" panose="020B0004020202020204" pitchFamily="34" charset="0"/>
              </a:rPr>
            </a:br>
            <a:r>
              <a:rPr lang="fr-FR" sz="2400" dirty="0">
                <a:effectLst/>
                <a:latin typeface="Calibri" panose="020F0502020204030204" pitchFamily="34" charset="0"/>
                <a:ea typeface="Aptos" panose="020B0004020202020204" pitchFamily="34" charset="0"/>
                <a:cs typeface="Aptos" panose="020B0004020202020204" pitchFamily="34" charset="0"/>
              </a:rPr>
              <a:t>(</a:t>
            </a:r>
            <a:r>
              <a:rPr lang="fr-FR" sz="2400" dirty="0">
                <a:effectLst/>
                <a:ea typeface="Aptos" panose="020B0004020202020204" pitchFamily="34" charset="0"/>
                <a:cs typeface="Aptos" panose="020B0004020202020204" pitchFamily="34" charset="0"/>
              </a:rPr>
              <a:t>978) 273-1354</a:t>
            </a:r>
            <a:endParaRPr lang="en-US" sz="2400" dirty="0">
              <a:effectLst/>
              <a:ea typeface="Aptos" panose="020B0004020202020204" pitchFamily="34" charset="0"/>
              <a:cs typeface="Aptos" panose="020B0004020202020204" pitchFamily="34" charset="0"/>
            </a:endParaRPr>
          </a:p>
          <a:p>
            <a:pPr marL="0" marR="0" indent="0" algn="ctr">
              <a:spcBef>
                <a:spcPts val="0"/>
              </a:spcBef>
              <a:spcAft>
                <a:spcPts val="0"/>
              </a:spcAft>
              <a:buNone/>
            </a:pPr>
            <a:r>
              <a:rPr lang="fr-FR" sz="2400" u="sng" dirty="0">
                <a:effectLst/>
                <a:ea typeface="Aptos" panose="020B0004020202020204" pitchFamily="34" charset="0"/>
                <a:cs typeface="Aptos" panose="020B0004020202020204" pitchFamily="34" charset="0"/>
                <a:hlinkClick r:id="rId2">
                  <a:extLst>
                    <a:ext uri="{A12FA001-AC4F-418D-AE19-62706E023703}">
                      <ahyp:hlinkClr xmlns:ahyp="http://schemas.microsoft.com/office/drawing/2018/hyperlinkcolor" val="tx"/>
                    </a:ext>
                  </a:extLst>
                </a:hlinkClick>
              </a:rPr>
              <a:t>aseripais@masshiremvwb.org</a:t>
            </a:r>
            <a:endParaRPr lang="fr-FR" sz="2400" u="sng" dirty="0">
              <a:effectLst/>
              <a:ea typeface="Aptos" panose="020B0004020202020204" pitchFamily="34" charset="0"/>
              <a:cs typeface="Aptos" panose="020B0004020202020204" pitchFamily="34" charset="0"/>
            </a:endParaRPr>
          </a:p>
          <a:p>
            <a:pPr lvl="1"/>
            <a:endParaRPr lang="en-US" dirty="0"/>
          </a:p>
          <a:p>
            <a:pPr marL="449262" lvl="1" indent="0">
              <a:buNone/>
            </a:pPr>
            <a:endParaRPr lang="en-US" dirty="0"/>
          </a:p>
          <a:p>
            <a:pPr lvl="1"/>
            <a:endParaRPr lang="en-US" dirty="0"/>
          </a:p>
          <a:p>
            <a:pPr lvl="1"/>
            <a:endParaRPr lang="en-US" dirty="0"/>
          </a:p>
        </p:txBody>
      </p:sp>
    </p:spTree>
    <p:extLst>
      <p:ext uri="{BB962C8B-B14F-4D97-AF65-F5344CB8AC3E}">
        <p14:creationId xmlns:p14="http://schemas.microsoft.com/office/powerpoint/2010/main" val="3564598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2969545" y="296424"/>
            <a:ext cx="3204845" cy="647700"/>
          </a:xfrm>
          <a:prstGeom prst="rect">
            <a:avLst/>
          </a:prstGeom>
        </p:spPr>
        <p:txBody>
          <a:bodyPr vert="horz" wrap="square" lIns="0" tIns="0" rIns="0" bIns="0" rtlCol="0">
            <a:spAutoFit/>
          </a:bodyPr>
          <a:lstStyle/>
          <a:p>
            <a:pPr marL="12700">
              <a:lnSpc>
                <a:spcPct val="100000"/>
              </a:lnSpc>
            </a:pPr>
            <a:r>
              <a:rPr sz="4000" spc="-5" dirty="0"/>
              <a:t>Purpose of</a:t>
            </a:r>
            <a:r>
              <a:rPr sz="4000" spc="-60" dirty="0"/>
              <a:t> </a:t>
            </a:r>
            <a:r>
              <a:rPr sz="4000" spc="-10" dirty="0"/>
              <a:t>RFP</a:t>
            </a:r>
            <a:endParaRPr sz="40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4</a:t>
            </a:fld>
            <a:endParaRPr spc="-5" dirty="0"/>
          </a:p>
        </p:txBody>
      </p:sp>
      <p:sp>
        <p:nvSpPr>
          <p:cNvPr id="8" name="object 8"/>
          <p:cNvSpPr txBox="1"/>
          <p:nvPr/>
        </p:nvSpPr>
        <p:spPr>
          <a:xfrm>
            <a:off x="78739" y="1322831"/>
            <a:ext cx="8907780" cy="4847481"/>
          </a:xfrm>
          <a:prstGeom prst="rect">
            <a:avLst/>
          </a:prstGeom>
        </p:spPr>
        <p:txBody>
          <a:bodyPr vert="horz" wrap="square" lIns="0" tIns="0" rIns="0" bIns="0" rtlCol="0">
            <a:spAutoFit/>
          </a:bodyPr>
          <a:lstStyle/>
          <a:p>
            <a:pPr marL="299085" marR="122555" indent="-286385">
              <a:lnSpc>
                <a:spcPts val="3030"/>
              </a:lnSpc>
              <a:buClr>
                <a:srgbClr val="405B76"/>
              </a:buClr>
              <a:buFont typeface="Arial"/>
              <a:buChar char="•"/>
              <a:tabLst>
                <a:tab pos="299085" algn="l"/>
                <a:tab pos="299720" algn="l"/>
              </a:tabLst>
            </a:pPr>
            <a:r>
              <a:rPr sz="2800" spc="-130" dirty="0">
                <a:solidFill>
                  <a:srgbClr val="032B4A"/>
                </a:solidFill>
                <a:latin typeface="Calibri"/>
                <a:cs typeface="Calibri"/>
              </a:rPr>
              <a:t>To </a:t>
            </a:r>
            <a:r>
              <a:rPr sz="2800" spc="-5" dirty="0">
                <a:solidFill>
                  <a:srgbClr val="032B4A"/>
                </a:solidFill>
                <a:latin typeface="Calibri"/>
                <a:cs typeface="Calibri"/>
              </a:rPr>
              <a:t>select </a:t>
            </a:r>
            <a:r>
              <a:rPr sz="2800" b="1" spc="-5" dirty="0">
                <a:solidFill>
                  <a:srgbClr val="032B4A"/>
                </a:solidFill>
                <a:latin typeface="Calibri"/>
                <a:cs typeface="Calibri"/>
              </a:rPr>
              <a:t>in-school </a:t>
            </a:r>
            <a:r>
              <a:rPr sz="2800" spc="-5" dirty="0">
                <a:solidFill>
                  <a:srgbClr val="032B4A"/>
                </a:solidFill>
                <a:latin typeface="Calibri"/>
                <a:cs typeface="Calibri"/>
              </a:rPr>
              <a:t>and </a:t>
            </a:r>
            <a:r>
              <a:rPr sz="2800" b="1" spc="-5" dirty="0">
                <a:solidFill>
                  <a:srgbClr val="032B4A"/>
                </a:solidFill>
                <a:latin typeface="Calibri"/>
                <a:cs typeface="Calibri"/>
              </a:rPr>
              <a:t>out-of-school </a:t>
            </a:r>
            <a:r>
              <a:rPr sz="2800" b="1" spc="-10" dirty="0">
                <a:solidFill>
                  <a:srgbClr val="032B4A"/>
                </a:solidFill>
                <a:latin typeface="Calibri"/>
                <a:cs typeface="Calibri"/>
              </a:rPr>
              <a:t>youth </a:t>
            </a:r>
            <a:r>
              <a:rPr sz="2800" b="1" spc="-20" dirty="0">
                <a:solidFill>
                  <a:srgbClr val="032B4A"/>
                </a:solidFill>
                <a:latin typeface="Calibri"/>
                <a:cs typeface="Calibri"/>
              </a:rPr>
              <a:t>program  </a:t>
            </a:r>
            <a:r>
              <a:rPr sz="2800" b="1" spc="-15" dirty="0">
                <a:solidFill>
                  <a:srgbClr val="032B4A"/>
                </a:solidFill>
                <a:latin typeface="Calibri"/>
                <a:cs typeface="Calibri"/>
              </a:rPr>
              <a:t>providers to provide programming to </a:t>
            </a:r>
            <a:r>
              <a:rPr sz="2800" b="1" spc="-10" dirty="0">
                <a:solidFill>
                  <a:srgbClr val="032B4A"/>
                </a:solidFill>
                <a:latin typeface="Calibri"/>
                <a:cs typeface="Calibri"/>
              </a:rPr>
              <a:t>youth </a:t>
            </a:r>
            <a:r>
              <a:rPr sz="2800" b="1" spc="-5" dirty="0">
                <a:solidFill>
                  <a:srgbClr val="032B4A"/>
                </a:solidFill>
                <a:latin typeface="Calibri"/>
                <a:cs typeface="Calibri"/>
              </a:rPr>
              <a:t>in the </a:t>
            </a:r>
            <a:r>
              <a:rPr lang="en-US" sz="2800" b="1" spc="-20" dirty="0">
                <a:solidFill>
                  <a:srgbClr val="032B4A"/>
                </a:solidFill>
                <a:latin typeface="Calibri"/>
                <a:cs typeface="Calibri"/>
              </a:rPr>
              <a:t>Merrimack Valley</a:t>
            </a:r>
            <a:r>
              <a:rPr sz="2800" b="1" spc="-10" dirty="0">
                <a:solidFill>
                  <a:srgbClr val="032B4A"/>
                </a:solidFill>
                <a:latin typeface="Calibri"/>
                <a:cs typeface="Calibri"/>
              </a:rPr>
              <a:t> </a:t>
            </a:r>
            <a:r>
              <a:rPr sz="2800" b="1" spc="-15" dirty="0">
                <a:solidFill>
                  <a:srgbClr val="032B4A"/>
                </a:solidFill>
                <a:latin typeface="Calibri"/>
                <a:cs typeface="Calibri"/>
              </a:rPr>
              <a:t>Area</a:t>
            </a:r>
            <a:r>
              <a:rPr lang="en-US" sz="2800" b="1" spc="-15" dirty="0">
                <a:solidFill>
                  <a:srgbClr val="032B4A"/>
                </a:solidFill>
                <a:latin typeface="Calibri"/>
                <a:cs typeface="Calibri"/>
              </a:rPr>
              <a:t>, </a:t>
            </a:r>
            <a:r>
              <a:rPr sz="2800" spc="-10" dirty="0">
                <a:solidFill>
                  <a:srgbClr val="032B4A"/>
                </a:solidFill>
                <a:latin typeface="Calibri"/>
                <a:cs typeface="Calibri"/>
              </a:rPr>
              <a:t>including activities that </a:t>
            </a:r>
            <a:r>
              <a:rPr sz="2800" spc="-15" dirty="0">
                <a:solidFill>
                  <a:srgbClr val="032B4A"/>
                </a:solidFill>
                <a:latin typeface="Calibri"/>
                <a:cs typeface="Calibri"/>
              </a:rPr>
              <a:t>assist in  </a:t>
            </a:r>
            <a:r>
              <a:rPr sz="2800" spc="-5" dirty="0">
                <a:solidFill>
                  <a:srgbClr val="032B4A"/>
                </a:solidFill>
                <a:latin typeface="Calibri"/>
                <a:cs typeface="Calibri"/>
              </a:rPr>
              <a:t>the </a:t>
            </a:r>
            <a:r>
              <a:rPr sz="2800" spc="-20" dirty="0">
                <a:solidFill>
                  <a:srgbClr val="032B4A"/>
                </a:solidFill>
                <a:latin typeface="Calibri"/>
                <a:cs typeface="Calibri"/>
              </a:rPr>
              <a:t>attainment </a:t>
            </a:r>
            <a:r>
              <a:rPr sz="2800" spc="-5" dirty="0">
                <a:solidFill>
                  <a:srgbClr val="032B4A"/>
                </a:solidFill>
                <a:latin typeface="Calibri"/>
                <a:cs typeface="Calibri"/>
              </a:rPr>
              <a:t>of a HS </a:t>
            </a:r>
            <a:r>
              <a:rPr sz="2800" spc="-15" dirty="0">
                <a:solidFill>
                  <a:srgbClr val="032B4A"/>
                </a:solidFill>
                <a:latin typeface="Calibri"/>
                <a:cs typeface="Calibri"/>
              </a:rPr>
              <a:t>Diploma/equivalent </a:t>
            </a:r>
            <a:r>
              <a:rPr sz="2800" spc="-20" dirty="0">
                <a:solidFill>
                  <a:srgbClr val="032B4A"/>
                </a:solidFill>
                <a:latin typeface="Calibri"/>
                <a:cs typeface="Calibri"/>
              </a:rPr>
              <a:t>(HiSET/GED)  </a:t>
            </a:r>
            <a:r>
              <a:rPr sz="2800" spc="-15" dirty="0">
                <a:solidFill>
                  <a:srgbClr val="032B4A"/>
                </a:solidFill>
                <a:latin typeface="Calibri"/>
                <a:cs typeface="Calibri"/>
              </a:rPr>
              <a:t>and/or </a:t>
            </a:r>
            <a:r>
              <a:rPr sz="2800" spc="-5" dirty="0">
                <a:solidFill>
                  <a:srgbClr val="032B4A"/>
                </a:solidFill>
                <a:latin typeface="Calibri"/>
                <a:cs typeface="Calibri"/>
              </a:rPr>
              <a:t>an </a:t>
            </a:r>
            <a:r>
              <a:rPr sz="2800" spc="-10" dirty="0">
                <a:solidFill>
                  <a:srgbClr val="032B4A"/>
                </a:solidFill>
                <a:latin typeface="Calibri"/>
                <a:cs typeface="Calibri"/>
              </a:rPr>
              <a:t>industry </a:t>
            </a:r>
            <a:r>
              <a:rPr sz="2800" spc="-20" dirty="0">
                <a:solidFill>
                  <a:srgbClr val="032B4A"/>
                </a:solidFill>
                <a:latin typeface="Calibri"/>
                <a:cs typeface="Calibri"/>
              </a:rPr>
              <a:t>recognized</a:t>
            </a:r>
            <a:r>
              <a:rPr sz="2800" spc="125" dirty="0">
                <a:solidFill>
                  <a:srgbClr val="032B4A"/>
                </a:solidFill>
                <a:latin typeface="Calibri"/>
                <a:cs typeface="Calibri"/>
              </a:rPr>
              <a:t> </a:t>
            </a:r>
            <a:r>
              <a:rPr sz="2800" spc="-15" dirty="0">
                <a:solidFill>
                  <a:srgbClr val="032B4A"/>
                </a:solidFill>
                <a:latin typeface="Calibri"/>
                <a:cs typeface="Calibri"/>
              </a:rPr>
              <a:t>credential.</a:t>
            </a:r>
            <a:r>
              <a:rPr lang="en-US" sz="2800" spc="-15" dirty="0">
                <a:solidFill>
                  <a:srgbClr val="032B4A"/>
                </a:solidFill>
                <a:latin typeface="Calibri"/>
                <a:cs typeface="Calibri"/>
              </a:rPr>
              <a:t> </a:t>
            </a:r>
            <a:r>
              <a:rPr lang="en-US" sz="2800" spc="-15" dirty="0">
                <a:solidFill>
                  <a:srgbClr val="152D49"/>
                </a:solidFill>
                <a:latin typeface="Calibri"/>
                <a:cs typeface="Calibri"/>
              </a:rPr>
              <a:t>Note that</a:t>
            </a:r>
            <a:r>
              <a:rPr lang="en-US" sz="2800" spc="-10" dirty="0">
                <a:solidFill>
                  <a:srgbClr val="152D49"/>
                </a:solidFill>
                <a:effectLst/>
                <a:latin typeface="Calibri" panose="020F0502020204030204" pitchFamily="34" charset="0"/>
                <a:ea typeface="Calibri" panose="020F0502020204030204" pitchFamily="34" charset="0"/>
              </a:rPr>
              <a:t> youth who reside outside of the Merrimack Valley area can also be served.</a:t>
            </a:r>
            <a:r>
              <a:rPr lang="en-US" sz="2800" b="1" spc="-15" dirty="0">
                <a:solidFill>
                  <a:srgbClr val="152D49"/>
                </a:solidFill>
                <a:latin typeface="Calibri"/>
                <a:cs typeface="Calibri"/>
              </a:rPr>
              <a:t> </a:t>
            </a:r>
            <a:endParaRPr sz="2800" dirty="0">
              <a:solidFill>
                <a:srgbClr val="152D49"/>
              </a:solidFill>
              <a:latin typeface="Calibri"/>
              <a:cs typeface="Calibri"/>
            </a:endParaRPr>
          </a:p>
          <a:p>
            <a:pPr marL="299085" marR="5080" indent="-286385">
              <a:lnSpc>
                <a:spcPts val="3030"/>
              </a:lnSpc>
              <a:spcBef>
                <a:spcPts val="1789"/>
              </a:spcBef>
              <a:buClr>
                <a:srgbClr val="405B76"/>
              </a:buClr>
              <a:buFont typeface="Arial"/>
              <a:buChar char="•"/>
              <a:tabLst>
                <a:tab pos="299085" algn="l"/>
                <a:tab pos="299720" algn="l"/>
              </a:tabLst>
            </a:pPr>
            <a:r>
              <a:rPr sz="2800" spc="-5" dirty="0">
                <a:solidFill>
                  <a:schemeClr val="tx2"/>
                </a:solidFill>
                <a:latin typeface="Calibri"/>
                <a:cs typeface="Calibri"/>
              </a:rPr>
              <a:t>Other </a:t>
            </a:r>
            <a:r>
              <a:rPr sz="2800" spc="-10" dirty="0">
                <a:solidFill>
                  <a:schemeClr val="tx2"/>
                </a:solidFill>
                <a:latin typeface="Calibri"/>
                <a:cs typeface="Calibri"/>
              </a:rPr>
              <a:t>high</a:t>
            </a:r>
            <a:r>
              <a:rPr lang="en-US" sz="2800" spc="-10" dirty="0">
                <a:solidFill>
                  <a:schemeClr val="tx2"/>
                </a:solidFill>
                <a:latin typeface="Calibri"/>
                <a:cs typeface="Calibri"/>
              </a:rPr>
              <a:t>-</a:t>
            </a:r>
            <a:r>
              <a:rPr sz="2800" spc="-10" dirty="0">
                <a:solidFill>
                  <a:schemeClr val="tx2"/>
                </a:solidFill>
                <a:latin typeface="Calibri"/>
                <a:cs typeface="Calibri"/>
              </a:rPr>
              <a:t>priority </a:t>
            </a:r>
            <a:r>
              <a:rPr sz="2800" spc="-5" dirty="0">
                <a:solidFill>
                  <a:schemeClr val="tx2"/>
                </a:solidFill>
                <a:latin typeface="Calibri"/>
                <a:cs typeface="Calibri"/>
              </a:rPr>
              <a:t>services </a:t>
            </a:r>
            <a:r>
              <a:rPr sz="2800" spc="-15" dirty="0">
                <a:solidFill>
                  <a:schemeClr val="tx2"/>
                </a:solidFill>
                <a:latin typeface="Calibri"/>
                <a:cs typeface="Calibri"/>
              </a:rPr>
              <a:t>to </a:t>
            </a:r>
            <a:r>
              <a:rPr sz="2800" spc="-5" dirty="0">
                <a:solidFill>
                  <a:schemeClr val="tx2"/>
                </a:solidFill>
                <a:latin typeface="Calibri"/>
                <a:cs typeface="Calibri"/>
              </a:rPr>
              <a:t>be </a:t>
            </a:r>
            <a:r>
              <a:rPr sz="2800" spc="-25" dirty="0">
                <a:solidFill>
                  <a:schemeClr val="tx2"/>
                </a:solidFill>
                <a:latin typeface="Calibri"/>
                <a:cs typeface="Calibri"/>
              </a:rPr>
              <a:t>offered </a:t>
            </a:r>
            <a:r>
              <a:rPr sz="2800" spc="-10" dirty="0">
                <a:solidFill>
                  <a:schemeClr val="tx2"/>
                </a:solidFill>
                <a:latin typeface="Calibri"/>
                <a:cs typeface="Calibri"/>
              </a:rPr>
              <a:t>include: outreach  </a:t>
            </a:r>
            <a:r>
              <a:rPr sz="2800" spc="-5" dirty="0">
                <a:solidFill>
                  <a:schemeClr val="tx2"/>
                </a:solidFill>
                <a:latin typeface="Calibri"/>
                <a:cs typeface="Calibri"/>
              </a:rPr>
              <a:t>&amp; </a:t>
            </a:r>
            <a:r>
              <a:rPr sz="2800" spc="-10" dirty="0">
                <a:solidFill>
                  <a:schemeClr val="tx2"/>
                </a:solidFill>
                <a:latin typeface="Calibri"/>
                <a:cs typeface="Calibri"/>
              </a:rPr>
              <a:t>recruitment, case management, paid </a:t>
            </a:r>
            <a:r>
              <a:rPr sz="2800" spc="-5" dirty="0">
                <a:solidFill>
                  <a:schemeClr val="tx2"/>
                </a:solidFill>
                <a:latin typeface="Calibri"/>
                <a:cs typeface="Calibri"/>
              </a:rPr>
              <a:t>and </a:t>
            </a:r>
            <a:r>
              <a:rPr sz="2800" spc="-10" dirty="0">
                <a:solidFill>
                  <a:schemeClr val="tx2"/>
                </a:solidFill>
                <a:latin typeface="Calibri"/>
                <a:cs typeface="Calibri"/>
              </a:rPr>
              <a:t>unpaid work  experiences, </a:t>
            </a:r>
            <a:r>
              <a:rPr lang="en-US" sz="2800" spc="-10" dirty="0">
                <a:solidFill>
                  <a:schemeClr val="tx2"/>
                </a:solidFill>
                <a:latin typeface="Calibri"/>
                <a:cs typeface="Calibri"/>
              </a:rPr>
              <a:t>career</a:t>
            </a:r>
            <a:r>
              <a:rPr sz="2800" spc="-10" dirty="0">
                <a:solidFill>
                  <a:schemeClr val="tx2"/>
                </a:solidFill>
                <a:latin typeface="Calibri"/>
                <a:cs typeface="Calibri"/>
              </a:rPr>
              <a:t> readiness</a:t>
            </a:r>
            <a:r>
              <a:rPr lang="en-US" sz="2800" spc="-10" dirty="0">
                <a:solidFill>
                  <a:schemeClr val="tx2"/>
                </a:solidFill>
                <a:latin typeface="Calibri"/>
                <a:cs typeface="Calibri"/>
              </a:rPr>
              <a:t> activities</a:t>
            </a:r>
            <a:r>
              <a:rPr sz="2800" spc="-10" dirty="0">
                <a:solidFill>
                  <a:schemeClr val="tx2"/>
                </a:solidFill>
                <a:latin typeface="Calibri"/>
                <a:cs typeface="Calibri"/>
              </a:rPr>
              <a:t>, </a:t>
            </a:r>
            <a:r>
              <a:rPr sz="2800" spc="-15" dirty="0">
                <a:solidFill>
                  <a:schemeClr val="tx2"/>
                </a:solidFill>
                <a:latin typeface="Calibri"/>
                <a:cs typeface="Calibri"/>
              </a:rPr>
              <a:t>career </a:t>
            </a:r>
            <a:r>
              <a:rPr sz="2800" spc="-25" dirty="0">
                <a:solidFill>
                  <a:schemeClr val="tx2"/>
                </a:solidFill>
                <a:latin typeface="Calibri"/>
                <a:cs typeface="Calibri"/>
              </a:rPr>
              <a:t>pathways </a:t>
            </a:r>
            <a:r>
              <a:rPr sz="2800" spc="-5" dirty="0">
                <a:solidFill>
                  <a:schemeClr val="tx2"/>
                </a:solidFill>
                <a:latin typeface="Calibri"/>
                <a:cs typeface="Calibri"/>
              </a:rPr>
              <a:t>activities, job  </a:t>
            </a:r>
            <a:r>
              <a:rPr sz="2800" spc="-10" dirty="0">
                <a:solidFill>
                  <a:schemeClr val="tx2"/>
                </a:solidFill>
                <a:latin typeface="Calibri"/>
                <a:cs typeface="Calibri"/>
              </a:rPr>
              <a:t>placement, </a:t>
            </a:r>
            <a:r>
              <a:rPr sz="2800" spc="-15" dirty="0">
                <a:solidFill>
                  <a:schemeClr val="tx2"/>
                </a:solidFill>
                <a:latin typeface="Calibri"/>
                <a:cs typeface="Calibri"/>
              </a:rPr>
              <a:t>assistance </a:t>
            </a:r>
            <a:r>
              <a:rPr sz="2800" spc="-5" dirty="0">
                <a:solidFill>
                  <a:schemeClr val="tx2"/>
                </a:solidFill>
                <a:latin typeface="Calibri"/>
                <a:cs typeface="Calibri"/>
              </a:rPr>
              <a:t>with </a:t>
            </a:r>
            <a:r>
              <a:rPr sz="2800" spc="-10" dirty="0">
                <a:solidFill>
                  <a:schemeClr val="tx2"/>
                </a:solidFill>
                <a:latin typeface="Calibri"/>
                <a:cs typeface="Calibri"/>
              </a:rPr>
              <a:t>entry </a:t>
            </a:r>
            <a:r>
              <a:rPr sz="2800" spc="-20" dirty="0">
                <a:solidFill>
                  <a:schemeClr val="tx2"/>
                </a:solidFill>
                <a:latin typeface="Calibri"/>
                <a:cs typeface="Calibri"/>
              </a:rPr>
              <a:t>into </a:t>
            </a:r>
            <a:r>
              <a:rPr sz="2800" spc="-15" dirty="0">
                <a:solidFill>
                  <a:schemeClr val="tx2"/>
                </a:solidFill>
                <a:latin typeface="Calibri"/>
                <a:cs typeface="Calibri"/>
              </a:rPr>
              <a:t>post</a:t>
            </a:r>
            <a:r>
              <a:rPr lang="en-US" sz="2800" spc="-15" dirty="0">
                <a:solidFill>
                  <a:schemeClr val="tx2"/>
                </a:solidFill>
                <a:latin typeface="Calibri"/>
                <a:cs typeface="Calibri"/>
              </a:rPr>
              <a:t>-</a:t>
            </a:r>
            <a:r>
              <a:rPr sz="2800" spc="-10" dirty="0">
                <a:solidFill>
                  <a:schemeClr val="tx2"/>
                </a:solidFill>
                <a:latin typeface="Calibri"/>
                <a:cs typeface="Calibri"/>
              </a:rPr>
              <a:t>secondary  education </a:t>
            </a:r>
            <a:r>
              <a:rPr sz="2800" spc="-5" dirty="0">
                <a:solidFill>
                  <a:schemeClr val="tx2"/>
                </a:solidFill>
                <a:latin typeface="Calibri"/>
                <a:cs typeface="Calibri"/>
              </a:rPr>
              <a:t>and </a:t>
            </a:r>
            <a:r>
              <a:rPr sz="2800" spc="-15" dirty="0">
                <a:solidFill>
                  <a:schemeClr val="tx2"/>
                </a:solidFill>
                <a:latin typeface="Calibri"/>
                <a:cs typeface="Calibri"/>
              </a:rPr>
              <a:t>post </a:t>
            </a:r>
            <a:r>
              <a:rPr sz="2800" spc="-10" dirty="0">
                <a:solidFill>
                  <a:schemeClr val="tx2"/>
                </a:solidFill>
                <a:latin typeface="Calibri"/>
                <a:cs typeface="Calibri"/>
              </a:rPr>
              <a:t>participation</a:t>
            </a:r>
            <a:r>
              <a:rPr sz="2800" spc="100" dirty="0">
                <a:solidFill>
                  <a:schemeClr val="tx2"/>
                </a:solidFill>
                <a:latin typeface="Calibri"/>
                <a:cs typeface="Calibri"/>
              </a:rPr>
              <a:t> </a:t>
            </a:r>
            <a:r>
              <a:rPr sz="2800" spc="-15" dirty="0">
                <a:solidFill>
                  <a:schemeClr val="tx2"/>
                </a:solidFill>
                <a:latin typeface="Calibri"/>
                <a:cs typeface="Calibri"/>
              </a:rPr>
              <a:t>follow-up.</a:t>
            </a:r>
            <a:endParaRPr sz="2800" dirty="0">
              <a:solidFill>
                <a:schemeClr val="tx2"/>
              </a:solidFill>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2223641" y="248996"/>
            <a:ext cx="4695190" cy="647700"/>
          </a:xfrm>
          <a:prstGeom prst="rect">
            <a:avLst/>
          </a:prstGeom>
        </p:spPr>
        <p:txBody>
          <a:bodyPr vert="horz" wrap="square" lIns="0" tIns="0" rIns="0" bIns="0" rtlCol="0">
            <a:spAutoFit/>
          </a:bodyPr>
          <a:lstStyle/>
          <a:p>
            <a:pPr marL="12700">
              <a:lnSpc>
                <a:spcPct val="100000"/>
              </a:lnSpc>
            </a:pPr>
            <a:r>
              <a:rPr sz="4000" spc="-5" dirty="0"/>
              <a:t>Purpose of </a:t>
            </a:r>
            <a:r>
              <a:rPr sz="4000" spc="-10" dirty="0"/>
              <a:t>RFP</a:t>
            </a:r>
            <a:r>
              <a:rPr sz="4000" spc="-60" dirty="0"/>
              <a:t> </a:t>
            </a:r>
            <a:r>
              <a:rPr sz="4000" spc="-15" dirty="0"/>
              <a:t>(cont.)</a:t>
            </a:r>
            <a:endParaRPr sz="400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5</a:t>
            </a:fld>
            <a:endParaRPr spc="-5" dirty="0"/>
          </a:p>
        </p:txBody>
      </p:sp>
      <p:sp>
        <p:nvSpPr>
          <p:cNvPr id="8" name="object 8"/>
          <p:cNvSpPr txBox="1"/>
          <p:nvPr/>
        </p:nvSpPr>
        <p:spPr>
          <a:xfrm>
            <a:off x="331075" y="1219709"/>
            <a:ext cx="8691003" cy="4440703"/>
          </a:xfrm>
          <a:prstGeom prst="rect">
            <a:avLst/>
          </a:prstGeom>
        </p:spPr>
        <p:txBody>
          <a:bodyPr vert="horz" wrap="square" lIns="0" tIns="0" rIns="0" bIns="0" rtlCol="0">
            <a:spAutoFit/>
          </a:bodyPr>
          <a:lstStyle/>
          <a:p>
            <a:pPr marL="299085" indent="-286385">
              <a:lnSpc>
                <a:spcPct val="100000"/>
              </a:lnSpc>
              <a:buClr>
                <a:srgbClr val="405B76"/>
              </a:buClr>
              <a:buFont typeface="Arial"/>
              <a:buChar char="•"/>
              <a:tabLst>
                <a:tab pos="298450" algn="l"/>
                <a:tab pos="299085" algn="l"/>
              </a:tabLst>
            </a:pPr>
            <a:endParaRPr lang="en-US" sz="2600" spc="-5" dirty="0">
              <a:solidFill>
                <a:srgbClr val="032B4A"/>
              </a:solidFill>
              <a:latin typeface="Calibri"/>
              <a:cs typeface="Calibri"/>
            </a:endParaRPr>
          </a:p>
          <a:p>
            <a:pPr marL="299085" indent="-286385">
              <a:lnSpc>
                <a:spcPct val="100000"/>
              </a:lnSpc>
              <a:buClr>
                <a:srgbClr val="405B76"/>
              </a:buClr>
              <a:buFont typeface="Arial"/>
              <a:buChar char="•"/>
              <a:tabLst>
                <a:tab pos="298450" algn="l"/>
                <a:tab pos="299085" algn="l"/>
              </a:tabLst>
            </a:pPr>
            <a:r>
              <a:rPr sz="2600" spc="-5" dirty="0">
                <a:solidFill>
                  <a:srgbClr val="032B4A"/>
                </a:solidFill>
                <a:latin typeface="Calibri"/>
                <a:cs typeface="Calibri"/>
              </a:rPr>
              <a:t>Proposals </a:t>
            </a:r>
            <a:r>
              <a:rPr sz="2600" dirty="0">
                <a:solidFill>
                  <a:srgbClr val="032B4A"/>
                </a:solidFill>
                <a:latin typeface="Calibri"/>
                <a:cs typeface="Calibri"/>
              </a:rPr>
              <a:t>will </a:t>
            </a:r>
            <a:r>
              <a:rPr sz="2600" spc="-5" dirty="0">
                <a:solidFill>
                  <a:srgbClr val="032B4A"/>
                </a:solidFill>
                <a:latin typeface="Calibri"/>
                <a:cs typeface="Calibri"/>
              </a:rPr>
              <a:t>be accepted </a:t>
            </a:r>
            <a:r>
              <a:rPr sz="2600" spc="-25" dirty="0">
                <a:solidFill>
                  <a:srgbClr val="032B4A"/>
                </a:solidFill>
                <a:latin typeface="Calibri"/>
                <a:cs typeface="Calibri"/>
              </a:rPr>
              <a:t>for </a:t>
            </a:r>
            <a:r>
              <a:rPr sz="2600" spc="-10" dirty="0">
                <a:solidFill>
                  <a:srgbClr val="032B4A"/>
                </a:solidFill>
                <a:latin typeface="Calibri"/>
                <a:cs typeface="Calibri"/>
              </a:rPr>
              <a:t>two</a:t>
            </a:r>
            <a:r>
              <a:rPr sz="2600" spc="-55" dirty="0">
                <a:solidFill>
                  <a:srgbClr val="032B4A"/>
                </a:solidFill>
                <a:latin typeface="Calibri"/>
                <a:cs typeface="Calibri"/>
              </a:rPr>
              <a:t> </a:t>
            </a:r>
            <a:r>
              <a:rPr sz="2600" spc="-5" dirty="0">
                <a:solidFill>
                  <a:srgbClr val="032B4A"/>
                </a:solidFill>
                <a:latin typeface="Calibri"/>
                <a:cs typeface="Calibri"/>
              </a:rPr>
              <a:t>options:</a:t>
            </a:r>
            <a:endParaRPr sz="2600" dirty="0">
              <a:latin typeface="Calibri"/>
              <a:cs typeface="Calibri"/>
            </a:endParaRPr>
          </a:p>
          <a:p>
            <a:pPr marL="748665" marR="169545" lvl="1" indent="-286385">
              <a:lnSpc>
                <a:spcPct val="70000"/>
              </a:lnSpc>
              <a:spcBef>
                <a:spcPts val="894"/>
              </a:spcBef>
              <a:buClr>
                <a:srgbClr val="405B76"/>
              </a:buClr>
              <a:buFont typeface="Segoe UI"/>
              <a:buChar char="–"/>
              <a:tabLst>
                <a:tab pos="748665" algn="l"/>
                <a:tab pos="749300" algn="l"/>
              </a:tabLst>
            </a:pPr>
            <a:r>
              <a:rPr sz="2400" spc="-15" dirty="0">
                <a:solidFill>
                  <a:srgbClr val="032B4A"/>
                </a:solidFill>
                <a:latin typeface="Calibri"/>
                <a:cs typeface="Calibri"/>
              </a:rPr>
              <a:t>to </a:t>
            </a:r>
            <a:r>
              <a:rPr sz="2400" spc="-10" dirty="0">
                <a:solidFill>
                  <a:srgbClr val="032B4A"/>
                </a:solidFill>
                <a:latin typeface="Calibri"/>
                <a:cs typeface="Calibri"/>
              </a:rPr>
              <a:t>provide </a:t>
            </a:r>
            <a:r>
              <a:rPr sz="2400" dirty="0">
                <a:solidFill>
                  <a:srgbClr val="032B4A"/>
                </a:solidFill>
                <a:latin typeface="Calibri"/>
                <a:cs typeface="Calibri"/>
              </a:rPr>
              <a:t>services </a:t>
            </a:r>
            <a:r>
              <a:rPr sz="2400" spc="-20" dirty="0">
                <a:solidFill>
                  <a:srgbClr val="032B4A"/>
                </a:solidFill>
                <a:latin typeface="Calibri"/>
                <a:cs typeface="Calibri"/>
              </a:rPr>
              <a:t>for </a:t>
            </a:r>
            <a:r>
              <a:rPr sz="2400" spc="-10" dirty="0">
                <a:solidFill>
                  <a:srgbClr val="032B4A"/>
                </a:solidFill>
                <a:latin typeface="Calibri"/>
                <a:cs typeface="Calibri"/>
              </a:rPr>
              <a:t>WIOA </a:t>
            </a:r>
            <a:r>
              <a:rPr sz="2400" spc="-5" dirty="0">
                <a:solidFill>
                  <a:srgbClr val="032B4A"/>
                </a:solidFill>
                <a:latin typeface="Calibri"/>
                <a:cs typeface="Calibri"/>
              </a:rPr>
              <a:t>eligible </a:t>
            </a:r>
            <a:r>
              <a:rPr sz="2400" b="1" spc="-5" dirty="0">
                <a:solidFill>
                  <a:srgbClr val="032B4A"/>
                </a:solidFill>
                <a:latin typeface="Calibri"/>
                <a:cs typeface="Calibri"/>
              </a:rPr>
              <a:t>in-school </a:t>
            </a:r>
            <a:r>
              <a:rPr sz="2400" b="1" spc="-10" dirty="0">
                <a:solidFill>
                  <a:srgbClr val="032B4A"/>
                </a:solidFill>
                <a:latin typeface="Calibri"/>
                <a:cs typeface="Calibri"/>
              </a:rPr>
              <a:t>youth </a:t>
            </a:r>
            <a:r>
              <a:rPr sz="2400" spc="-5" dirty="0">
                <a:solidFill>
                  <a:srgbClr val="032B4A"/>
                </a:solidFill>
                <a:latin typeface="Calibri"/>
                <a:cs typeface="Calibri"/>
              </a:rPr>
              <a:t>16-21 </a:t>
            </a:r>
            <a:r>
              <a:rPr sz="2400" spc="-10" dirty="0">
                <a:solidFill>
                  <a:srgbClr val="032B4A"/>
                </a:solidFill>
                <a:latin typeface="Calibri"/>
                <a:cs typeface="Calibri"/>
              </a:rPr>
              <a:t>years  </a:t>
            </a:r>
            <a:r>
              <a:rPr sz="2400" spc="-5" dirty="0">
                <a:solidFill>
                  <a:srgbClr val="032B4A"/>
                </a:solidFill>
                <a:latin typeface="Calibri"/>
                <a:cs typeface="Calibri"/>
              </a:rPr>
              <a:t>of </a:t>
            </a:r>
            <a:r>
              <a:rPr sz="2400" spc="-10" dirty="0">
                <a:solidFill>
                  <a:srgbClr val="032B4A"/>
                </a:solidFill>
                <a:latin typeface="Calibri"/>
                <a:cs typeface="Calibri"/>
              </a:rPr>
              <a:t>age, </a:t>
            </a:r>
            <a:r>
              <a:rPr sz="2400" spc="-5" dirty="0">
                <a:solidFill>
                  <a:srgbClr val="032B4A"/>
                </a:solidFill>
                <a:latin typeface="Calibri"/>
                <a:cs typeface="Calibri"/>
              </a:rPr>
              <a:t>enrolled </a:t>
            </a:r>
            <a:r>
              <a:rPr sz="2400" dirty="0">
                <a:solidFill>
                  <a:srgbClr val="032B4A"/>
                </a:solidFill>
                <a:latin typeface="Calibri"/>
                <a:cs typeface="Calibri"/>
              </a:rPr>
              <a:t>in </a:t>
            </a:r>
            <a:r>
              <a:rPr sz="2400" spc="-5" dirty="0">
                <a:solidFill>
                  <a:srgbClr val="032B4A"/>
                </a:solidFill>
                <a:latin typeface="Calibri"/>
                <a:cs typeface="Calibri"/>
              </a:rPr>
              <a:t>secondary </a:t>
            </a:r>
            <a:r>
              <a:rPr sz="2400" spc="-10" dirty="0">
                <a:solidFill>
                  <a:srgbClr val="032B4A"/>
                </a:solidFill>
                <a:latin typeface="Calibri"/>
                <a:cs typeface="Calibri"/>
              </a:rPr>
              <a:t>education</a:t>
            </a:r>
            <a:r>
              <a:rPr sz="2400" spc="-15" dirty="0">
                <a:solidFill>
                  <a:srgbClr val="032B4A"/>
                </a:solidFill>
                <a:latin typeface="Calibri"/>
                <a:cs typeface="Calibri"/>
              </a:rPr>
              <a:t> </a:t>
            </a:r>
            <a:r>
              <a:rPr sz="2400" spc="-5" dirty="0">
                <a:solidFill>
                  <a:srgbClr val="032B4A"/>
                </a:solidFill>
                <a:latin typeface="Calibri"/>
                <a:cs typeface="Calibri"/>
              </a:rPr>
              <a:t>full-time</a:t>
            </a:r>
            <a:r>
              <a:rPr lang="en-US" sz="2400" spc="-5" dirty="0">
                <a:solidFill>
                  <a:srgbClr val="032B4A"/>
                </a:solidFill>
                <a:latin typeface="Calibri"/>
                <a:cs typeface="Calibri"/>
              </a:rPr>
              <a:t> (including alternative and vocational schools)</a:t>
            </a:r>
            <a:endParaRPr sz="2400" dirty="0">
              <a:latin typeface="Calibri"/>
              <a:cs typeface="Calibri"/>
            </a:endParaRPr>
          </a:p>
          <a:p>
            <a:pPr marL="748665" marR="33020" lvl="1" indent="-286385">
              <a:lnSpc>
                <a:spcPct val="70000"/>
              </a:lnSpc>
              <a:spcBef>
                <a:spcPts val="900"/>
              </a:spcBef>
              <a:buClr>
                <a:srgbClr val="405B76"/>
              </a:buClr>
              <a:buFont typeface="Segoe UI"/>
              <a:buChar char="–"/>
              <a:tabLst>
                <a:tab pos="748665" algn="l"/>
                <a:tab pos="749300" algn="l"/>
              </a:tabLst>
            </a:pPr>
            <a:r>
              <a:rPr sz="2400" spc="-15" dirty="0">
                <a:solidFill>
                  <a:srgbClr val="032B4A"/>
                </a:solidFill>
                <a:latin typeface="Calibri"/>
                <a:cs typeface="Calibri"/>
              </a:rPr>
              <a:t>to </a:t>
            </a:r>
            <a:r>
              <a:rPr sz="2400" spc="-10" dirty="0">
                <a:solidFill>
                  <a:srgbClr val="032B4A"/>
                </a:solidFill>
                <a:latin typeface="Calibri"/>
                <a:cs typeface="Calibri"/>
              </a:rPr>
              <a:t>provide </a:t>
            </a:r>
            <a:r>
              <a:rPr sz="2400" dirty="0">
                <a:solidFill>
                  <a:srgbClr val="032B4A"/>
                </a:solidFill>
                <a:latin typeface="Calibri"/>
                <a:cs typeface="Calibri"/>
              </a:rPr>
              <a:t>services </a:t>
            </a:r>
            <a:r>
              <a:rPr sz="2400" spc="-20" dirty="0">
                <a:solidFill>
                  <a:srgbClr val="032B4A"/>
                </a:solidFill>
                <a:latin typeface="Calibri"/>
                <a:cs typeface="Calibri"/>
              </a:rPr>
              <a:t>for </a:t>
            </a:r>
            <a:r>
              <a:rPr sz="2400" spc="-10" dirty="0">
                <a:solidFill>
                  <a:srgbClr val="032B4A"/>
                </a:solidFill>
                <a:latin typeface="Calibri"/>
                <a:cs typeface="Calibri"/>
              </a:rPr>
              <a:t>WIOA </a:t>
            </a:r>
            <a:r>
              <a:rPr sz="2400" spc="-5" dirty="0">
                <a:solidFill>
                  <a:srgbClr val="032B4A"/>
                </a:solidFill>
                <a:latin typeface="Calibri"/>
                <a:cs typeface="Calibri"/>
              </a:rPr>
              <a:t>eligible </a:t>
            </a:r>
            <a:r>
              <a:rPr sz="2400" b="1" spc="-5" dirty="0">
                <a:solidFill>
                  <a:srgbClr val="032B4A"/>
                </a:solidFill>
                <a:latin typeface="Calibri"/>
                <a:cs typeface="Calibri"/>
              </a:rPr>
              <a:t>out-of-school </a:t>
            </a:r>
            <a:r>
              <a:rPr sz="2400" b="1" spc="-10" dirty="0">
                <a:solidFill>
                  <a:srgbClr val="032B4A"/>
                </a:solidFill>
                <a:latin typeface="Calibri"/>
                <a:cs typeface="Calibri"/>
              </a:rPr>
              <a:t>youth </a:t>
            </a:r>
            <a:r>
              <a:rPr sz="2400" spc="-5" dirty="0">
                <a:solidFill>
                  <a:srgbClr val="032B4A"/>
                </a:solidFill>
                <a:latin typeface="Calibri"/>
                <a:cs typeface="Calibri"/>
              </a:rPr>
              <a:t>16-24  </a:t>
            </a:r>
            <a:r>
              <a:rPr sz="2400" spc="-10" dirty="0">
                <a:solidFill>
                  <a:srgbClr val="032B4A"/>
                </a:solidFill>
                <a:latin typeface="Calibri"/>
                <a:cs typeface="Calibri"/>
              </a:rPr>
              <a:t>years </a:t>
            </a:r>
            <a:r>
              <a:rPr sz="2400" spc="-5" dirty="0">
                <a:solidFill>
                  <a:srgbClr val="032B4A"/>
                </a:solidFill>
                <a:latin typeface="Calibri"/>
                <a:cs typeface="Calibri"/>
              </a:rPr>
              <a:t>of </a:t>
            </a:r>
            <a:r>
              <a:rPr sz="2400" spc="-10" dirty="0">
                <a:solidFill>
                  <a:srgbClr val="032B4A"/>
                </a:solidFill>
                <a:latin typeface="Calibri"/>
                <a:cs typeface="Calibri"/>
              </a:rPr>
              <a:t>age, </a:t>
            </a:r>
            <a:r>
              <a:rPr sz="2400" spc="-5" dirty="0">
                <a:solidFill>
                  <a:srgbClr val="032B4A"/>
                </a:solidFill>
                <a:latin typeface="Calibri"/>
                <a:cs typeface="Calibri"/>
              </a:rPr>
              <a:t>not </a:t>
            </a:r>
            <a:r>
              <a:rPr sz="2400" dirty="0">
                <a:solidFill>
                  <a:srgbClr val="032B4A"/>
                </a:solidFill>
                <a:latin typeface="Calibri"/>
                <a:cs typeface="Calibri"/>
              </a:rPr>
              <a:t>in </a:t>
            </a:r>
            <a:r>
              <a:rPr sz="2400" spc="-5" dirty="0">
                <a:solidFill>
                  <a:srgbClr val="032B4A"/>
                </a:solidFill>
                <a:latin typeface="Calibri"/>
                <a:cs typeface="Calibri"/>
              </a:rPr>
              <a:t>enrolled </a:t>
            </a:r>
            <a:r>
              <a:rPr sz="2400" dirty="0">
                <a:solidFill>
                  <a:srgbClr val="032B4A"/>
                </a:solidFill>
                <a:latin typeface="Calibri"/>
                <a:cs typeface="Calibri"/>
              </a:rPr>
              <a:t>in </a:t>
            </a:r>
            <a:r>
              <a:rPr sz="2400" spc="-5" dirty="0">
                <a:solidFill>
                  <a:srgbClr val="032B4A"/>
                </a:solidFill>
                <a:latin typeface="Calibri"/>
                <a:cs typeface="Calibri"/>
              </a:rPr>
              <a:t>school </a:t>
            </a:r>
            <a:r>
              <a:rPr sz="2400" b="1" dirty="0">
                <a:solidFill>
                  <a:srgbClr val="032B4A"/>
                </a:solidFill>
                <a:latin typeface="Calibri"/>
                <a:cs typeface="Calibri"/>
              </a:rPr>
              <a:t>or </a:t>
            </a:r>
            <a:r>
              <a:rPr sz="2400" spc="-10" dirty="0">
                <a:solidFill>
                  <a:srgbClr val="032B4A"/>
                </a:solidFill>
                <a:latin typeface="Calibri"/>
                <a:cs typeface="Calibri"/>
              </a:rPr>
              <a:t>left </a:t>
            </a:r>
            <a:r>
              <a:rPr sz="2400" spc="-5" dirty="0">
                <a:solidFill>
                  <a:srgbClr val="032B4A"/>
                </a:solidFill>
                <a:latin typeface="Calibri"/>
                <a:cs typeface="Calibri"/>
              </a:rPr>
              <a:t>school without </a:t>
            </a:r>
            <a:r>
              <a:rPr sz="2400" dirty="0">
                <a:solidFill>
                  <a:srgbClr val="032B4A"/>
                </a:solidFill>
                <a:latin typeface="Calibri"/>
                <a:cs typeface="Calibri"/>
              </a:rPr>
              <a:t>a </a:t>
            </a:r>
            <a:r>
              <a:rPr sz="2400" spc="-5" dirty="0">
                <a:solidFill>
                  <a:srgbClr val="032B4A"/>
                </a:solidFill>
                <a:latin typeface="Calibri"/>
                <a:cs typeface="Calibri"/>
              </a:rPr>
              <a:t>high  school</a:t>
            </a:r>
            <a:r>
              <a:rPr sz="2400" spc="-30" dirty="0">
                <a:solidFill>
                  <a:srgbClr val="032B4A"/>
                </a:solidFill>
                <a:latin typeface="Calibri"/>
                <a:cs typeface="Calibri"/>
              </a:rPr>
              <a:t> </a:t>
            </a:r>
            <a:r>
              <a:rPr sz="2400" spc="-10" dirty="0">
                <a:solidFill>
                  <a:srgbClr val="032B4A"/>
                </a:solidFill>
                <a:latin typeface="Calibri"/>
                <a:cs typeface="Calibri"/>
              </a:rPr>
              <a:t>diploma/equivalency</a:t>
            </a:r>
            <a:endParaRPr lang="en-US" sz="2400" spc="-10" dirty="0">
              <a:latin typeface="Calibri"/>
              <a:cs typeface="Calibri"/>
            </a:endParaRPr>
          </a:p>
          <a:p>
            <a:pPr marL="748665" marR="33020" lvl="1" indent="-286385">
              <a:lnSpc>
                <a:spcPct val="70000"/>
              </a:lnSpc>
              <a:spcBef>
                <a:spcPts val="900"/>
              </a:spcBef>
              <a:buClr>
                <a:srgbClr val="405B76"/>
              </a:buClr>
              <a:buFont typeface="Segoe UI"/>
              <a:buChar char="–"/>
              <a:tabLst>
                <a:tab pos="748665" algn="l"/>
                <a:tab pos="749300" algn="l"/>
              </a:tabLst>
            </a:pPr>
            <a:endParaRPr lang="en-US" sz="2400" spc="-10" dirty="0">
              <a:solidFill>
                <a:srgbClr val="032B4A"/>
              </a:solidFill>
              <a:latin typeface="Calibri"/>
              <a:cs typeface="Calibri"/>
            </a:endParaRPr>
          </a:p>
          <a:p>
            <a:pPr marL="344488" marR="33020" lvl="1" indent="-344488">
              <a:lnSpc>
                <a:spcPct val="70000"/>
              </a:lnSpc>
              <a:spcBef>
                <a:spcPts val="900"/>
              </a:spcBef>
              <a:buClr>
                <a:srgbClr val="405B76"/>
              </a:buClr>
              <a:buFont typeface="Arial" panose="020B0604020202020204" pitchFamily="34" charset="0"/>
              <a:buChar char="•"/>
              <a:tabLst>
                <a:tab pos="344488" algn="l"/>
                <a:tab pos="514350" algn="l"/>
              </a:tabLst>
            </a:pPr>
            <a:r>
              <a:rPr sz="2600" dirty="0">
                <a:solidFill>
                  <a:srgbClr val="032B4A"/>
                </a:solidFill>
                <a:latin typeface="Calibri"/>
                <a:cs typeface="Calibri"/>
              </a:rPr>
              <a:t>A </a:t>
            </a:r>
            <a:r>
              <a:rPr sz="2600" spc="-5" dirty="0">
                <a:solidFill>
                  <a:srgbClr val="032B4A"/>
                </a:solidFill>
                <a:latin typeface="Calibri"/>
                <a:cs typeface="Calibri"/>
              </a:rPr>
              <a:t>bidder </a:t>
            </a:r>
            <a:r>
              <a:rPr sz="2600" spc="-10" dirty="0">
                <a:solidFill>
                  <a:srgbClr val="032B4A"/>
                </a:solidFill>
                <a:latin typeface="Calibri"/>
                <a:cs typeface="Calibri"/>
              </a:rPr>
              <a:t>must </a:t>
            </a:r>
            <a:r>
              <a:rPr sz="2600" spc="-5" dirty="0">
                <a:solidFill>
                  <a:srgbClr val="032B4A"/>
                </a:solidFill>
                <a:latin typeface="Calibri"/>
                <a:cs typeface="Calibri"/>
              </a:rPr>
              <a:t>submit </a:t>
            </a:r>
            <a:r>
              <a:rPr sz="2600" dirty="0">
                <a:solidFill>
                  <a:srgbClr val="032B4A"/>
                </a:solidFill>
                <a:latin typeface="Calibri"/>
                <a:cs typeface="Calibri"/>
              </a:rPr>
              <a:t>a </a:t>
            </a:r>
            <a:r>
              <a:rPr sz="2600" spc="-15" dirty="0">
                <a:solidFill>
                  <a:srgbClr val="032B4A"/>
                </a:solidFill>
                <a:latin typeface="Calibri"/>
                <a:cs typeface="Calibri"/>
              </a:rPr>
              <a:t>separate </a:t>
            </a:r>
            <a:r>
              <a:rPr sz="2600" spc="-10" dirty="0">
                <a:solidFill>
                  <a:srgbClr val="032B4A"/>
                </a:solidFill>
                <a:latin typeface="Calibri"/>
                <a:cs typeface="Calibri"/>
              </a:rPr>
              <a:t>proposal </a:t>
            </a:r>
            <a:r>
              <a:rPr sz="2600" spc="-25" dirty="0">
                <a:solidFill>
                  <a:srgbClr val="032B4A"/>
                </a:solidFill>
                <a:latin typeface="Calibri"/>
                <a:cs typeface="Calibri"/>
              </a:rPr>
              <a:t>for </a:t>
            </a:r>
            <a:r>
              <a:rPr sz="2600" dirty="0">
                <a:solidFill>
                  <a:srgbClr val="032B4A"/>
                </a:solidFill>
                <a:latin typeface="Calibri"/>
                <a:cs typeface="Calibri"/>
              </a:rPr>
              <a:t>either </a:t>
            </a:r>
            <a:r>
              <a:rPr sz="2600" spc="-5" dirty="0">
                <a:solidFill>
                  <a:srgbClr val="032B4A"/>
                </a:solidFill>
                <a:latin typeface="Calibri"/>
                <a:cs typeface="Calibri"/>
              </a:rPr>
              <a:t>option but </a:t>
            </a:r>
            <a:r>
              <a:rPr sz="2600" spc="-20" dirty="0">
                <a:solidFill>
                  <a:srgbClr val="032B4A"/>
                </a:solidFill>
                <a:latin typeface="Calibri"/>
                <a:cs typeface="Calibri"/>
              </a:rPr>
              <a:t>may </a:t>
            </a:r>
            <a:r>
              <a:rPr sz="2600" dirty="0">
                <a:solidFill>
                  <a:srgbClr val="032B4A"/>
                </a:solidFill>
                <a:latin typeface="Calibri"/>
                <a:cs typeface="Calibri"/>
              </a:rPr>
              <a:t>bid </a:t>
            </a:r>
            <a:r>
              <a:rPr sz="2600" spc="-5" dirty="0">
                <a:solidFill>
                  <a:srgbClr val="032B4A"/>
                </a:solidFill>
                <a:latin typeface="Calibri"/>
                <a:cs typeface="Calibri"/>
              </a:rPr>
              <a:t>on</a:t>
            </a:r>
            <a:r>
              <a:rPr sz="2600" spc="-75" dirty="0">
                <a:solidFill>
                  <a:srgbClr val="032B4A"/>
                </a:solidFill>
                <a:latin typeface="Calibri"/>
                <a:cs typeface="Calibri"/>
              </a:rPr>
              <a:t> </a:t>
            </a:r>
            <a:r>
              <a:rPr sz="2600" spc="-5" dirty="0">
                <a:solidFill>
                  <a:srgbClr val="032B4A"/>
                </a:solidFill>
                <a:latin typeface="Calibri"/>
                <a:cs typeface="Calibri"/>
              </a:rPr>
              <a:t>both.</a:t>
            </a:r>
            <a:endParaRPr sz="2600" dirty="0">
              <a:latin typeface="Calibri"/>
              <a:cs typeface="Calibri"/>
            </a:endParaRPr>
          </a:p>
          <a:p>
            <a:pPr marL="299085" marR="5080" indent="-286385">
              <a:lnSpc>
                <a:spcPct val="70000"/>
              </a:lnSpc>
              <a:spcBef>
                <a:spcPts val="1795"/>
              </a:spcBef>
              <a:buClr>
                <a:srgbClr val="405B76"/>
              </a:buClr>
              <a:buFont typeface="Arial"/>
              <a:buChar char="•"/>
              <a:tabLst>
                <a:tab pos="298450" algn="l"/>
                <a:tab pos="299085" algn="l"/>
              </a:tabLst>
            </a:pPr>
            <a:r>
              <a:rPr sz="2600" spc="-5" dirty="0">
                <a:solidFill>
                  <a:srgbClr val="032B4A"/>
                </a:solidFill>
                <a:latin typeface="Calibri"/>
                <a:cs typeface="Calibri"/>
              </a:rPr>
              <a:t>Proposals </a:t>
            </a:r>
            <a:r>
              <a:rPr sz="2600" dirty="0">
                <a:solidFill>
                  <a:srgbClr val="032B4A"/>
                </a:solidFill>
                <a:latin typeface="Calibri"/>
                <a:cs typeface="Calibri"/>
              </a:rPr>
              <a:t>will </a:t>
            </a:r>
            <a:r>
              <a:rPr sz="2600" spc="-5" dirty="0">
                <a:solidFill>
                  <a:srgbClr val="032B4A"/>
                </a:solidFill>
                <a:latin typeface="Calibri"/>
                <a:cs typeface="Calibri"/>
              </a:rPr>
              <a:t>only </a:t>
            </a:r>
            <a:r>
              <a:rPr sz="2600" spc="-10" dirty="0">
                <a:solidFill>
                  <a:srgbClr val="032B4A"/>
                </a:solidFill>
                <a:latin typeface="Calibri"/>
                <a:cs typeface="Calibri"/>
              </a:rPr>
              <a:t>compete </a:t>
            </a:r>
            <a:r>
              <a:rPr sz="2600" dirty="0">
                <a:solidFill>
                  <a:srgbClr val="032B4A"/>
                </a:solidFill>
                <a:latin typeface="Calibri"/>
                <a:cs typeface="Calibri"/>
              </a:rPr>
              <a:t>with </a:t>
            </a:r>
            <a:r>
              <a:rPr sz="2600" spc="-5" dirty="0">
                <a:solidFill>
                  <a:srgbClr val="032B4A"/>
                </a:solidFill>
                <a:latin typeface="Calibri"/>
                <a:cs typeface="Calibri"/>
              </a:rPr>
              <a:t>other </a:t>
            </a:r>
            <a:r>
              <a:rPr sz="2600" spc="-10" dirty="0">
                <a:solidFill>
                  <a:srgbClr val="032B4A"/>
                </a:solidFill>
                <a:latin typeface="Calibri"/>
                <a:cs typeface="Calibri"/>
              </a:rPr>
              <a:t>proposals </a:t>
            </a:r>
            <a:r>
              <a:rPr sz="2600" spc="-15" dirty="0">
                <a:solidFill>
                  <a:srgbClr val="032B4A"/>
                </a:solidFill>
                <a:latin typeface="Calibri"/>
                <a:cs typeface="Calibri"/>
              </a:rPr>
              <a:t>from </a:t>
            </a:r>
            <a:r>
              <a:rPr sz="2600" dirty="0">
                <a:solidFill>
                  <a:srgbClr val="032B4A"/>
                </a:solidFill>
                <a:latin typeface="Calibri"/>
                <a:cs typeface="Calibri"/>
              </a:rPr>
              <a:t>the same </a:t>
            </a:r>
            <a:r>
              <a:rPr sz="2600" spc="-10" dirty="0">
                <a:solidFill>
                  <a:srgbClr val="032B4A"/>
                </a:solidFill>
                <a:latin typeface="Calibri"/>
                <a:cs typeface="Calibri"/>
              </a:rPr>
              <a:t>category</a:t>
            </a:r>
            <a:endParaRPr sz="2600" dirty="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524158" y="286080"/>
            <a:ext cx="4998085" cy="584200"/>
          </a:xfrm>
          <a:prstGeom prst="rect">
            <a:avLst/>
          </a:prstGeom>
        </p:spPr>
        <p:txBody>
          <a:bodyPr vert="horz" wrap="square" lIns="0" tIns="0" rIns="0" bIns="0" rtlCol="0">
            <a:spAutoFit/>
          </a:bodyPr>
          <a:lstStyle/>
          <a:p>
            <a:pPr marL="12700">
              <a:lnSpc>
                <a:spcPct val="100000"/>
              </a:lnSpc>
            </a:pPr>
            <a:r>
              <a:rPr sz="3600" spc="-20" dirty="0"/>
              <a:t>Estimated </a:t>
            </a:r>
            <a:r>
              <a:rPr sz="3600" dirty="0"/>
              <a:t>Funds</a:t>
            </a:r>
            <a:r>
              <a:rPr sz="3600" spc="5" dirty="0"/>
              <a:t> </a:t>
            </a:r>
            <a:r>
              <a:rPr sz="3600" spc="-20" dirty="0"/>
              <a:t>Available</a:t>
            </a:r>
            <a:endParaRPr sz="3600"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6</a:t>
            </a:fld>
            <a:endParaRPr spc="-5" dirty="0"/>
          </a:p>
        </p:txBody>
      </p:sp>
      <p:sp>
        <p:nvSpPr>
          <p:cNvPr id="8" name="object 8"/>
          <p:cNvSpPr txBox="1"/>
          <p:nvPr/>
        </p:nvSpPr>
        <p:spPr>
          <a:xfrm>
            <a:off x="223828" y="1217930"/>
            <a:ext cx="8891270" cy="5442516"/>
          </a:xfrm>
          <a:prstGeom prst="rect">
            <a:avLst/>
          </a:prstGeom>
        </p:spPr>
        <p:txBody>
          <a:bodyPr vert="horz" wrap="square" lIns="0" tIns="0" rIns="0" bIns="0" rtlCol="0">
            <a:spAutoFit/>
          </a:bodyPr>
          <a:lstStyle/>
          <a:p>
            <a:pPr marL="299085" indent="-286385">
              <a:lnSpc>
                <a:spcPct val="100000"/>
              </a:lnSpc>
              <a:spcBef>
                <a:spcPts val="1410"/>
              </a:spcBef>
              <a:buClr>
                <a:srgbClr val="405B76"/>
              </a:buClr>
              <a:buFont typeface="Arial"/>
              <a:buChar char="•"/>
              <a:tabLst>
                <a:tab pos="299085" algn="l"/>
                <a:tab pos="299720" algn="l"/>
              </a:tabLst>
            </a:pPr>
            <a:endParaRPr lang="en-US" sz="2800" spc="-10" dirty="0">
              <a:solidFill>
                <a:srgbClr val="032B4A"/>
              </a:solidFill>
              <a:latin typeface="Calibri"/>
              <a:cs typeface="Calibri"/>
            </a:endParaRPr>
          </a:p>
          <a:p>
            <a:pPr marL="299085" indent="-286385">
              <a:lnSpc>
                <a:spcPct val="100000"/>
              </a:lnSpc>
              <a:spcBef>
                <a:spcPts val="1410"/>
              </a:spcBef>
              <a:buClr>
                <a:srgbClr val="405B76"/>
              </a:buClr>
              <a:buFont typeface="Arial"/>
              <a:buChar char="•"/>
              <a:tabLst>
                <a:tab pos="299085" algn="l"/>
                <a:tab pos="299720" algn="l"/>
              </a:tabLst>
            </a:pPr>
            <a:r>
              <a:rPr lang="en-US" sz="2800" spc="-10" dirty="0">
                <a:solidFill>
                  <a:srgbClr val="032B4A"/>
                </a:solidFill>
                <a:latin typeface="Calibri"/>
                <a:cs typeface="Calibri"/>
              </a:rPr>
              <a:t>Funding allocation: </a:t>
            </a:r>
            <a:r>
              <a:rPr lang="en-US" sz="2800" spc="-5" dirty="0">
                <a:solidFill>
                  <a:srgbClr val="032B4A"/>
                </a:solidFill>
                <a:latin typeface="Calibri"/>
                <a:cs typeface="Calibri"/>
              </a:rPr>
              <a:t>$400,000.00</a:t>
            </a:r>
          </a:p>
          <a:p>
            <a:pPr marL="12700" marR="459740">
              <a:lnSpc>
                <a:spcPts val="3030"/>
              </a:lnSpc>
              <a:buClr>
                <a:srgbClr val="405B76"/>
              </a:buClr>
              <a:tabLst>
                <a:tab pos="299085" algn="l"/>
                <a:tab pos="299720" algn="l"/>
                <a:tab pos="2786380" algn="l"/>
              </a:tabLst>
            </a:pPr>
            <a:endParaRPr lang="en-US" sz="2800" b="1" spc="-10" dirty="0">
              <a:solidFill>
                <a:srgbClr val="032B4A"/>
              </a:solidFill>
              <a:latin typeface="Calibri"/>
              <a:cs typeface="Calibri"/>
            </a:endParaRPr>
          </a:p>
          <a:p>
            <a:pPr marL="299085" marR="5080" indent="-286385">
              <a:lnSpc>
                <a:spcPts val="3030"/>
              </a:lnSpc>
              <a:spcBef>
                <a:spcPts val="1789"/>
              </a:spcBef>
              <a:buClr>
                <a:srgbClr val="405B76"/>
              </a:buClr>
              <a:buFont typeface="Arial"/>
              <a:buChar char="•"/>
              <a:tabLst>
                <a:tab pos="299085" algn="l"/>
                <a:tab pos="299720" algn="l"/>
              </a:tabLst>
            </a:pPr>
            <a:r>
              <a:rPr lang="en-US" sz="2800" spc="-10" dirty="0">
                <a:solidFill>
                  <a:schemeClr val="tx2"/>
                </a:solidFill>
                <a:latin typeface="Calibri"/>
                <a:cs typeface="Calibri"/>
              </a:rPr>
              <a:t>We anticipate five (5) programs may be funded (between In-School Youth and Out-Of-School Youth). No more than one (1) In-School Youth programs will be funded </a:t>
            </a:r>
            <a:endParaRPr lang="en-US" sz="2800" b="1" spc="-10" dirty="0">
              <a:solidFill>
                <a:srgbClr val="FF0000"/>
              </a:solidFill>
              <a:latin typeface="Calibri"/>
              <a:cs typeface="Calibri"/>
            </a:endParaRPr>
          </a:p>
          <a:p>
            <a:pPr marL="299085" marR="5080" indent="-286385">
              <a:lnSpc>
                <a:spcPts val="3030"/>
              </a:lnSpc>
              <a:spcBef>
                <a:spcPts val="1789"/>
              </a:spcBef>
              <a:buClr>
                <a:srgbClr val="405B76"/>
              </a:buClr>
              <a:buFont typeface="Arial"/>
              <a:buChar char="•"/>
              <a:tabLst>
                <a:tab pos="299085" algn="l"/>
                <a:tab pos="299720" algn="l"/>
              </a:tabLst>
            </a:pPr>
            <a:endParaRPr lang="en-US" sz="2800" b="1" spc="-10" dirty="0">
              <a:solidFill>
                <a:srgbClr val="032B4A"/>
              </a:solidFill>
              <a:latin typeface="Calibri"/>
              <a:cs typeface="Calibri"/>
            </a:endParaRPr>
          </a:p>
          <a:p>
            <a:pPr marL="299085" marR="5080" indent="-286385">
              <a:lnSpc>
                <a:spcPts val="3030"/>
              </a:lnSpc>
              <a:spcBef>
                <a:spcPts val="1789"/>
              </a:spcBef>
              <a:buClr>
                <a:srgbClr val="405B76"/>
              </a:buClr>
              <a:buFont typeface="Arial"/>
              <a:buChar char="•"/>
              <a:tabLst>
                <a:tab pos="299085" algn="l"/>
                <a:tab pos="299720" algn="l"/>
              </a:tabLst>
            </a:pPr>
            <a:r>
              <a:rPr lang="en-US" sz="2800" b="1" spc="-10" dirty="0">
                <a:solidFill>
                  <a:srgbClr val="032B4A"/>
                </a:solidFill>
                <a:latin typeface="Calibri"/>
                <a:cs typeface="Calibri"/>
              </a:rPr>
              <a:t>Funding</a:t>
            </a:r>
            <a:r>
              <a:rPr lang="en-US" sz="2800" b="1" spc="60" dirty="0">
                <a:solidFill>
                  <a:srgbClr val="032B4A"/>
                </a:solidFill>
                <a:latin typeface="Calibri"/>
                <a:cs typeface="Calibri"/>
              </a:rPr>
              <a:t> </a:t>
            </a:r>
            <a:r>
              <a:rPr lang="en-US" sz="2800" b="1" spc="-10" dirty="0">
                <a:solidFill>
                  <a:srgbClr val="032B4A"/>
                </a:solidFill>
                <a:latin typeface="Calibri"/>
                <a:cs typeface="Calibri"/>
              </a:rPr>
              <a:t>period: July 1,</a:t>
            </a:r>
            <a:r>
              <a:rPr lang="en-US" sz="2800" b="1" spc="-5" dirty="0">
                <a:solidFill>
                  <a:srgbClr val="032B4A"/>
                </a:solidFill>
                <a:latin typeface="Calibri"/>
                <a:cs typeface="Calibri"/>
              </a:rPr>
              <a:t> </a:t>
            </a:r>
            <a:r>
              <a:rPr lang="en-US" sz="2800" b="1" spc="-10" dirty="0">
                <a:solidFill>
                  <a:srgbClr val="032B4A"/>
                </a:solidFill>
                <a:latin typeface="Calibri"/>
                <a:cs typeface="Calibri"/>
              </a:rPr>
              <a:t>2026 </a:t>
            </a:r>
            <a:r>
              <a:rPr lang="en-US" sz="2800" b="1" spc="-5" dirty="0">
                <a:solidFill>
                  <a:srgbClr val="032B4A"/>
                </a:solidFill>
                <a:latin typeface="Calibri"/>
                <a:cs typeface="Calibri"/>
              </a:rPr>
              <a:t>– </a:t>
            </a:r>
            <a:r>
              <a:rPr lang="en-US" sz="2800" b="1" spc="-10" dirty="0">
                <a:solidFill>
                  <a:srgbClr val="032B4A"/>
                </a:solidFill>
                <a:latin typeface="Calibri"/>
                <a:cs typeface="Calibri"/>
              </a:rPr>
              <a:t>June </a:t>
            </a:r>
            <a:r>
              <a:rPr lang="en-US" sz="2800" b="1" spc="-5" dirty="0">
                <a:solidFill>
                  <a:srgbClr val="032B4A"/>
                </a:solidFill>
                <a:latin typeface="Calibri"/>
                <a:cs typeface="Calibri"/>
              </a:rPr>
              <a:t>30,</a:t>
            </a:r>
            <a:r>
              <a:rPr lang="en-US" sz="2800" b="1" spc="150" dirty="0">
                <a:solidFill>
                  <a:srgbClr val="032B4A"/>
                </a:solidFill>
                <a:latin typeface="Calibri"/>
                <a:cs typeface="Calibri"/>
              </a:rPr>
              <a:t> </a:t>
            </a:r>
            <a:r>
              <a:rPr lang="en-US" sz="2800" b="1" spc="-10" dirty="0">
                <a:solidFill>
                  <a:srgbClr val="032B4A"/>
                </a:solidFill>
                <a:latin typeface="Calibri"/>
                <a:cs typeface="Calibri"/>
              </a:rPr>
              <a:t>2027, with potential for renewal for FY28</a:t>
            </a:r>
            <a:r>
              <a:rPr lang="en-US" sz="2800" b="1" spc="-20" dirty="0">
                <a:solidFill>
                  <a:srgbClr val="032B4A"/>
                </a:solidFill>
                <a:latin typeface="Calibri"/>
                <a:cs typeface="Calibri"/>
              </a:rPr>
              <a:t>.</a:t>
            </a:r>
            <a:endParaRPr lang="en-US" sz="2800" dirty="0">
              <a:latin typeface="Calibri"/>
              <a:cs typeface="Calibri"/>
            </a:endParaRPr>
          </a:p>
          <a:p>
            <a:pPr marL="462280" lvl="1">
              <a:lnSpc>
                <a:spcPct val="100000"/>
              </a:lnSpc>
              <a:spcBef>
                <a:spcPts val="555"/>
              </a:spcBef>
              <a:buClr>
                <a:srgbClr val="405B76"/>
              </a:buClr>
              <a:tabLst>
                <a:tab pos="829944" algn="l"/>
              </a:tabLst>
            </a:pPr>
            <a:endParaRPr lang="en-US" sz="2800" spc="-5" dirty="0">
              <a:solidFill>
                <a:srgbClr val="032B4A"/>
              </a:solidFill>
              <a:highlight>
                <a:srgbClr val="FFFF00"/>
              </a:highlight>
              <a:latin typeface="Calibri"/>
              <a:cs typeface="Calibri"/>
            </a:endParaRPr>
          </a:p>
          <a:p>
            <a:pPr marL="829310" lvl="1" indent="-367030">
              <a:lnSpc>
                <a:spcPct val="100000"/>
              </a:lnSpc>
              <a:spcBef>
                <a:spcPts val="555"/>
              </a:spcBef>
              <a:buClr>
                <a:srgbClr val="405B76"/>
              </a:buClr>
              <a:buFont typeface="Courier New"/>
              <a:buChar char="o"/>
              <a:tabLst>
                <a:tab pos="829944" algn="l"/>
              </a:tabLst>
            </a:pPr>
            <a:endParaRPr lang="en-US" sz="2800" spc="-5" dirty="0">
              <a:solidFill>
                <a:srgbClr val="032B4A"/>
              </a:solidFill>
              <a:highlight>
                <a:srgbClr val="FFFF00"/>
              </a:highlight>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079119" y="257931"/>
            <a:ext cx="7607680" cy="500137"/>
          </a:xfrm>
          <a:prstGeom prst="rect">
            <a:avLst/>
          </a:prstGeom>
        </p:spPr>
        <p:txBody>
          <a:bodyPr vert="horz" wrap="square" lIns="0" tIns="0" rIns="0" bIns="0" rtlCol="0">
            <a:spAutoFit/>
          </a:bodyPr>
          <a:lstStyle/>
          <a:p>
            <a:pPr marL="2967355" marR="5080" indent="-2955290">
              <a:lnSpc>
                <a:spcPts val="3890"/>
              </a:lnSpc>
            </a:pPr>
            <a:r>
              <a:rPr sz="3600" spc="-5" dirty="0"/>
              <a:t>Eligible </a:t>
            </a:r>
            <a:r>
              <a:rPr sz="3600" spc="-10" dirty="0"/>
              <a:t>Applicants/Respondents </a:t>
            </a:r>
            <a:r>
              <a:rPr sz="3600" spc="-20" dirty="0"/>
              <a:t>to  </a:t>
            </a:r>
            <a:r>
              <a:rPr sz="3600" dirty="0"/>
              <a:t>RFP</a:t>
            </a: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7</a:t>
            </a:fld>
            <a:endParaRPr spc="-5" dirty="0"/>
          </a:p>
        </p:txBody>
      </p:sp>
      <p:sp>
        <p:nvSpPr>
          <p:cNvPr id="8" name="object 8"/>
          <p:cNvSpPr txBox="1"/>
          <p:nvPr/>
        </p:nvSpPr>
        <p:spPr>
          <a:xfrm>
            <a:off x="78739" y="1247140"/>
            <a:ext cx="8445500" cy="4574073"/>
          </a:xfrm>
          <a:prstGeom prst="rect">
            <a:avLst/>
          </a:prstGeom>
        </p:spPr>
        <p:txBody>
          <a:bodyPr vert="horz" wrap="square" lIns="0" tIns="0" rIns="0" bIns="0" rtlCol="0">
            <a:spAutoFit/>
          </a:bodyPr>
          <a:lstStyle/>
          <a:p>
            <a:pPr marL="299085" indent="-286385">
              <a:lnSpc>
                <a:spcPct val="100000"/>
              </a:lnSpc>
              <a:buClr>
                <a:srgbClr val="405B76"/>
              </a:buClr>
              <a:buFont typeface="Arial"/>
              <a:buChar char="•"/>
              <a:tabLst>
                <a:tab pos="299085" algn="l"/>
                <a:tab pos="299720" algn="l"/>
              </a:tabLst>
            </a:pPr>
            <a:r>
              <a:rPr lang="en-US" sz="2000" dirty="0">
                <a:solidFill>
                  <a:srgbClr val="032B4A"/>
                </a:solidFill>
                <a:latin typeface="Calibri"/>
                <a:cs typeface="Calibri"/>
              </a:rPr>
              <a:t>P</a:t>
            </a:r>
            <a:r>
              <a:rPr sz="2000" dirty="0">
                <a:solidFill>
                  <a:srgbClr val="032B4A"/>
                </a:solidFill>
                <a:latin typeface="Calibri"/>
                <a:cs typeface="Calibri"/>
              </a:rPr>
              <a:t>ublic </a:t>
            </a:r>
            <a:r>
              <a:rPr sz="2000" spc="-5" dirty="0">
                <a:solidFill>
                  <a:srgbClr val="032B4A"/>
                </a:solidFill>
                <a:latin typeface="Calibri"/>
                <a:cs typeface="Calibri"/>
              </a:rPr>
              <a:t>or </a:t>
            </a:r>
            <a:r>
              <a:rPr sz="2000" spc="-15" dirty="0">
                <a:solidFill>
                  <a:srgbClr val="032B4A"/>
                </a:solidFill>
                <a:latin typeface="Calibri"/>
                <a:cs typeface="Calibri"/>
              </a:rPr>
              <a:t>private</a:t>
            </a:r>
            <a:r>
              <a:rPr sz="2000" spc="-45" dirty="0">
                <a:solidFill>
                  <a:srgbClr val="032B4A"/>
                </a:solidFill>
                <a:latin typeface="Calibri"/>
                <a:cs typeface="Calibri"/>
              </a:rPr>
              <a:t> </a:t>
            </a:r>
            <a:r>
              <a:rPr sz="2000" spc="-5" dirty="0">
                <a:solidFill>
                  <a:srgbClr val="032B4A"/>
                </a:solidFill>
                <a:latin typeface="Calibri"/>
                <a:cs typeface="Calibri"/>
              </a:rPr>
              <a:t>agencies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dirty="0">
                <a:solidFill>
                  <a:srgbClr val="032B4A"/>
                </a:solidFill>
                <a:latin typeface="Calibri"/>
                <a:cs typeface="Calibri"/>
              </a:rPr>
              <a:t>P</a:t>
            </a:r>
            <a:r>
              <a:rPr sz="2000" dirty="0">
                <a:solidFill>
                  <a:srgbClr val="032B4A"/>
                </a:solidFill>
                <a:latin typeface="Calibri"/>
                <a:cs typeface="Calibri"/>
              </a:rPr>
              <a:t>ublic </a:t>
            </a:r>
            <a:r>
              <a:rPr sz="2000" spc="-5" dirty="0">
                <a:solidFill>
                  <a:srgbClr val="032B4A"/>
                </a:solidFill>
                <a:latin typeface="Calibri"/>
                <a:cs typeface="Calibri"/>
              </a:rPr>
              <a:t>school</a:t>
            </a:r>
            <a:r>
              <a:rPr sz="2000" spc="-70" dirty="0">
                <a:solidFill>
                  <a:srgbClr val="032B4A"/>
                </a:solidFill>
                <a:latin typeface="Calibri"/>
                <a:cs typeface="Calibri"/>
              </a:rPr>
              <a:t> </a:t>
            </a:r>
            <a:r>
              <a:rPr sz="2000" spc="-20" dirty="0">
                <a:solidFill>
                  <a:srgbClr val="032B4A"/>
                </a:solidFill>
                <a:latin typeface="Calibri"/>
                <a:cs typeface="Calibri"/>
              </a:rPr>
              <a:t>systems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dirty="0">
                <a:solidFill>
                  <a:srgbClr val="032B4A"/>
                </a:solidFill>
                <a:latin typeface="Calibri"/>
                <a:cs typeface="Calibri"/>
              </a:rPr>
              <a:t>U</a:t>
            </a:r>
            <a:r>
              <a:rPr sz="2000" dirty="0">
                <a:solidFill>
                  <a:srgbClr val="032B4A"/>
                </a:solidFill>
                <a:latin typeface="Calibri"/>
                <a:cs typeface="Calibri"/>
              </a:rPr>
              <a:t>nits </a:t>
            </a:r>
            <a:r>
              <a:rPr sz="2000" spc="-5" dirty="0">
                <a:solidFill>
                  <a:srgbClr val="032B4A"/>
                </a:solidFill>
                <a:latin typeface="Calibri"/>
                <a:cs typeface="Calibri"/>
              </a:rPr>
              <a:t>of</a:t>
            </a:r>
            <a:r>
              <a:rPr sz="2000" spc="-80" dirty="0">
                <a:solidFill>
                  <a:srgbClr val="032B4A"/>
                </a:solidFill>
                <a:latin typeface="Calibri"/>
                <a:cs typeface="Calibri"/>
              </a:rPr>
              <a:t> </a:t>
            </a:r>
            <a:r>
              <a:rPr sz="2000" spc="-10" dirty="0">
                <a:solidFill>
                  <a:srgbClr val="032B4A"/>
                </a:solidFill>
                <a:latin typeface="Calibri"/>
                <a:cs typeface="Calibri"/>
              </a:rPr>
              <a:t>government</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5" dirty="0">
                <a:solidFill>
                  <a:srgbClr val="032B4A"/>
                </a:solidFill>
                <a:latin typeface="Calibri"/>
                <a:cs typeface="Calibri"/>
              </a:rPr>
              <a:t>N</a:t>
            </a:r>
            <a:r>
              <a:rPr sz="2000" spc="-5" dirty="0">
                <a:solidFill>
                  <a:srgbClr val="032B4A"/>
                </a:solidFill>
                <a:latin typeface="Calibri"/>
                <a:cs typeface="Calibri"/>
              </a:rPr>
              <a:t>on-profit</a:t>
            </a:r>
            <a:r>
              <a:rPr sz="2000" spc="-80" dirty="0">
                <a:solidFill>
                  <a:srgbClr val="032B4A"/>
                </a:solidFill>
                <a:latin typeface="Calibri"/>
                <a:cs typeface="Calibri"/>
              </a:rPr>
              <a:t> </a:t>
            </a:r>
            <a:r>
              <a:rPr sz="2000" spc="-5" dirty="0">
                <a:solidFill>
                  <a:srgbClr val="032B4A"/>
                </a:solidFill>
                <a:latin typeface="Calibri"/>
                <a:cs typeface="Calibri"/>
              </a:rPr>
              <a:t>agencies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10" dirty="0">
                <a:solidFill>
                  <a:srgbClr val="032B4A"/>
                </a:solidFill>
                <a:latin typeface="Calibri"/>
                <a:cs typeface="Calibri"/>
              </a:rPr>
              <a:t>F</a:t>
            </a:r>
            <a:r>
              <a:rPr sz="2000" spc="-10" dirty="0">
                <a:solidFill>
                  <a:srgbClr val="032B4A"/>
                </a:solidFill>
                <a:latin typeface="Calibri"/>
                <a:cs typeface="Calibri"/>
              </a:rPr>
              <a:t>aith</a:t>
            </a:r>
            <a:r>
              <a:rPr lang="en-US" sz="2000" spc="-10" dirty="0">
                <a:solidFill>
                  <a:srgbClr val="032B4A"/>
                </a:solidFill>
                <a:latin typeface="Calibri"/>
                <a:cs typeface="Calibri"/>
              </a:rPr>
              <a:t>-</a:t>
            </a:r>
            <a:r>
              <a:rPr sz="2000" dirty="0">
                <a:solidFill>
                  <a:srgbClr val="032B4A"/>
                </a:solidFill>
                <a:latin typeface="Calibri"/>
                <a:cs typeface="Calibri"/>
              </a:rPr>
              <a:t>based and </a:t>
            </a:r>
            <a:r>
              <a:rPr sz="2000" spc="-5" dirty="0">
                <a:solidFill>
                  <a:srgbClr val="032B4A"/>
                </a:solidFill>
                <a:latin typeface="Calibri"/>
                <a:cs typeface="Calibri"/>
              </a:rPr>
              <a:t>community-based</a:t>
            </a:r>
            <a:r>
              <a:rPr sz="2000" spc="-40" dirty="0">
                <a:solidFill>
                  <a:srgbClr val="032B4A"/>
                </a:solidFill>
                <a:latin typeface="Calibri"/>
                <a:cs typeface="Calibri"/>
              </a:rPr>
              <a:t> </a:t>
            </a:r>
            <a:r>
              <a:rPr sz="2000" spc="-10" dirty="0">
                <a:solidFill>
                  <a:srgbClr val="032B4A"/>
                </a:solidFill>
                <a:latin typeface="Calibri"/>
                <a:cs typeface="Calibri"/>
              </a:rPr>
              <a:t>organizations</a:t>
            </a:r>
            <a:endParaRPr lang="en-US" sz="2000" spc="-10" dirty="0">
              <a:solidFill>
                <a:srgbClr val="032B4A"/>
              </a:solidFill>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5" dirty="0">
                <a:solidFill>
                  <a:srgbClr val="032B4A"/>
                </a:solidFill>
                <a:latin typeface="Calibri"/>
                <a:cs typeface="Calibri"/>
              </a:rPr>
              <a:t>L</a:t>
            </a:r>
            <a:r>
              <a:rPr sz="2000" spc="-5" dirty="0">
                <a:solidFill>
                  <a:srgbClr val="032B4A"/>
                </a:solidFill>
                <a:latin typeface="Calibri"/>
                <a:cs typeface="Calibri"/>
              </a:rPr>
              <a:t>abor</a:t>
            </a:r>
            <a:r>
              <a:rPr sz="2000" spc="-65" dirty="0">
                <a:solidFill>
                  <a:srgbClr val="032B4A"/>
                </a:solidFill>
                <a:latin typeface="Calibri"/>
                <a:cs typeface="Calibri"/>
              </a:rPr>
              <a:t> </a:t>
            </a:r>
            <a:r>
              <a:rPr sz="2000" spc="-10" dirty="0">
                <a:solidFill>
                  <a:srgbClr val="032B4A"/>
                </a:solidFill>
                <a:latin typeface="Calibri"/>
                <a:cs typeface="Calibri"/>
              </a:rPr>
              <a:t>groups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15" dirty="0">
                <a:solidFill>
                  <a:srgbClr val="032B4A"/>
                </a:solidFill>
                <a:latin typeface="Calibri"/>
                <a:cs typeface="Calibri"/>
              </a:rPr>
              <a:t>P</a:t>
            </a:r>
            <a:r>
              <a:rPr sz="2000" spc="-15" dirty="0">
                <a:solidFill>
                  <a:srgbClr val="032B4A"/>
                </a:solidFill>
                <a:latin typeface="Calibri"/>
                <a:cs typeface="Calibri"/>
              </a:rPr>
              <a:t>rivate </a:t>
            </a:r>
            <a:r>
              <a:rPr sz="2000" spc="-5" dirty="0">
                <a:solidFill>
                  <a:srgbClr val="032B4A"/>
                </a:solidFill>
                <a:latin typeface="Calibri"/>
                <a:cs typeface="Calibri"/>
              </a:rPr>
              <a:t>businesses </a:t>
            </a:r>
            <a:r>
              <a:rPr sz="2000" dirty="0">
                <a:solidFill>
                  <a:srgbClr val="032B4A"/>
                </a:solidFill>
                <a:latin typeface="Calibri"/>
                <a:cs typeface="Calibri"/>
              </a:rPr>
              <a:t>and</a:t>
            </a:r>
            <a:r>
              <a:rPr sz="2000" spc="10" dirty="0">
                <a:solidFill>
                  <a:srgbClr val="032B4A"/>
                </a:solidFill>
                <a:latin typeface="Calibri"/>
                <a:cs typeface="Calibri"/>
              </a:rPr>
              <a:t> </a:t>
            </a:r>
            <a:r>
              <a:rPr sz="2000" spc="-10" dirty="0">
                <a:solidFill>
                  <a:srgbClr val="032B4A"/>
                </a:solidFill>
                <a:latin typeface="Calibri"/>
                <a:cs typeface="Calibri"/>
              </a:rPr>
              <a:t>employers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10" dirty="0">
                <a:solidFill>
                  <a:srgbClr val="032B4A"/>
                </a:solidFill>
                <a:latin typeface="Calibri"/>
                <a:cs typeface="Calibri"/>
              </a:rPr>
              <a:t>P</a:t>
            </a:r>
            <a:r>
              <a:rPr sz="2000" spc="-10" dirty="0">
                <a:solidFill>
                  <a:srgbClr val="032B4A"/>
                </a:solidFill>
                <a:latin typeface="Calibri"/>
                <a:cs typeface="Calibri"/>
              </a:rPr>
              <a:t>roprietary</a:t>
            </a:r>
            <a:r>
              <a:rPr sz="2000" spc="-30" dirty="0">
                <a:solidFill>
                  <a:srgbClr val="032B4A"/>
                </a:solidFill>
                <a:latin typeface="Calibri"/>
                <a:cs typeface="Calibri"/>
              </a:rPr>
              <a:t> </a:t>
            </a:r>
            <a:r>
              <a:rPr sz="2000" spc="-5" dirty="0">
                <a:solidFill>
                  <a:srgbClr val="032B4A"/>
                </a:solidFill>
                <a:latin typeface="Calibri"/>
                <a:cs typeface="Calibri"/>
              </a:rPr>
              <a:t>schools</a:t>
            </a:r>
            <a:endParaRPr sz="2000" dirty="0">
              <a:latin typeface="Calibri"/>
              <a:cs typeface="Calibri"/>
            </a:endParaRPr>
          </a:p>
          <a:p>
            <a:pPr marL="299085" indent="-286385">
              <a:lnSpc>
                <a:spcPct val="100000"/>
              </a:lnSpc>
              <a:spcBef>
                <a:spcPts val="1080"/>
              </a:spcBef>
              <a:buClr>
                <a:srgbClr val="405B76"/>
              </a:buClr>
              <a:buFont typeface="Arial"/>
              <a:buChar char="•"/>
              <a:tabLst>
                <a:tab pos="299085" algn="l"/>
                <a:tab pos="299720" algn="l"/>
              </a:tabLst>
            </a:pPr>
            <a:r>
              <a:rPr lang="en-US" sz="2000" spc="-5" dirty="0">
                <a:solidFill>
                  <a:srgbClr val="032B4A"/>
                </a:solidFill>
                <a:latin typeface="Calibri"/>
                <a:cs typeface="Calibri"/>
              </a:rPr>
              <a:t>C</a:t>
            </a:r>
            <a:r>
              <a:rPr sz="2000" spc="-5" dirty="0">
                <a:solidFill>
                  <a:srgbClr val="032B4A"/>
                </a:solidFill>
                <a:latin typeface="Calibri"/>
                <a:cs typeface="Calibri"/>
              </a:rPr>
              <a:t>ommunity </a:t>
            </a:r>
            <a:r>
              <a:rPr sz="2000" dirty="0">
                <a:solidFill>
                  <a:srgbClr val="032B4A"/>
                </a:solidFill>
                <a:latin typeface="Calibri"/>
                <a:cs typeface="Calibri"/>
              </a:rPr>
              <a:t>and </a:t>
            </a:r>
            <a:r>
              <a:rPr sz="2000" spc="-20" dirty="0">
                <a:solidFill>
                  <a:srgbClr val="032B4A"/>
                </a:solidFill>
                <a:latin typeface="Calibri"/>
                <a:cs typeface="Calibri"/>
              </a:rPr>
              <a:t>state</a:t>
            </a:r>
            <a:r>
              <a:rPr sz="2000" spc="-45" dirty="0">
                <a:solidFill>
                  <a:srgbClr val="032B4A"/>
                </a:solidFill>
                <a:latin typeface="Calibri"/>
                <a:cs typeface="Calibri"/>
              </a:rPr>
              <a:t> </a:t>
            </a:r>
            <a:r>
              <a:rPr sz="2000" spc="-5" dirty="0">
                <a:solidFill>
                  <a:srgbClr val="032B4A"/>
                </a:solidFill>
                <a:latin typeface="Calibri"/>
                <a:cs typeface="Calibri"/>
              </a:rPr>
              <a:t>colleges</a:t>
            </a:r>
            <a:endParaRPr sz="2000" dirty="0">
              <a:latin typeface="Calibri"/>
              <a:cs typeface="Calibri"/>
            </a:endParaRPr>
          </a:p>
          <a:p>
            <a:pPr marL="299085" marR="5080" indent="-286385">
              <a:lnSpc>
                <a:spcPct val="70000"/>
              </a:lnSpc>
              <a:spcBef>
                <a:spcPts val="1800"/>
              </a:spcBef>
              <a:buClr>
                <a:srgbClr val="405B76"/>
              </a:buClr>
              <a:buFont typeface="Arial"/>
              <a:buChar char="•"/>
              <a:tabLst>
                <a:tab pos="299085" algn="l"/>
                <a:tab pos="299720" algn="l"/>
              </a:tabLst>
            </a:pPr>
            <a:r>
              <a:rPr lang="en-US" sz="2000" spc="-10" dirty="0">
                <a:solidFill>
                  <a:srgbClr val="032B4A"/>
                </a:solidFill>
                <a:latin typeface="Calibri"/>
                <a:cs typeface="Calibri"/>
              </a:rPr>
              <a:t>P</a:t>
            </a:r>
            <a:r>
              <a:rPr sz="2000" spc="-10" dirty="0">
                <a:solidFill>
                  <a:srgbClr val="032B4A"/>
                </a:solidFill>
                <a:latin typeface="Calibri"/>
                <a:cs typeface="Calibri"/>
              </a:rPr>
              <a:t>ost</a:t>
            </a:r>
            <a:r>
              <a:rPr lang="en-US" sz="2000" spc="-10" dirty="0">
                <a:solidFill>
                  <a:srgbClr val="032B4A"/>
                </a:solidFill>
                <a:latin typeface="Calibri"/>
                <a:cs typeface="Calibri"/>
              </a:rPr>
              <a:t>-</a:t>
            </a:r>
            <a:r>
              <a:rPr sz="2000" spc="-5" dirty="0">
                <a:solidFill>
                  <a:srgbClr val="032B4A"/>
                </a:solidFill>
                <a:latin typeface="Calibri"/>
                <a:cs typeface="Calibri"/>
              </a:rPr>
              <a:t>secondary </a:t>
            </a:r>
            <a:r>
              <a:rPr sz="2000" spc="-10" dirty="0">
                <a:solidFill>
                  <a:srgbClr val="032B4A"/>
                </a:solidFill>
                <a:latin typeface="Calibri"/>
                <a:cs typeface="Calibri"/>
              </a:rPr>
              <a:t>accredited </a:t>
            </a:r>
            <a:r>
              <a:rPr sz="2000" spc="-5" dirty="0">
                <a:solidFill>
                  <a:srgbClr val="032B4A"/>
                </a:solidFill>
                <a:latin typeface="Calibri"/>
                <a:cs typeface="Calibri"/>
              </a:rPr>
              <a:t>schools </a:t>
            </a:r>
            <a:r>
              <a:rPr sz="2000" dirty="0">
                <a:solidFill>
                  <a:srgbClr val="032B4A"/>
                </a:solidFill>
                <a:latin typeface="Calibri"/>
                <a:cs typeface="Calibri"/>
              </a:rPr>
              <a:t>and </a:t>
            </a:r>
            <a:r>
              <a:rPr sz="2000" spc="-5" dirty="0">
                <a:solidFill>
                  <a:srgbClr val="032B4A"/>
                </a:solidFill>
                <a:latin typeface="Calibri"/>
                <a:cs typeface="Calibri"/>
              </a:rPr>
              <a:t>other qualified educational </a:t>
            </a:r>
            <a:r>
              <a:rPr sz="2000" dirty="0">
                <a:solidFill>
                  <a:srgbClr val="032B4A"/>
                </a:solidFill>
                <a:latin typeface="Calibri"/>
                <a:cs typeface="Calibri"/>
              </a:rPr>
              <a:t>and </a:t>
            </a:r>
            <a:r>
              <a:rPr sz="2000" spc="-5" dirty="0">
                <a:solidFill>
                  <a:srgbClr val="032B4A"/>
                </a:solidFill>
                <a:latin typeface="Calibri"/>
                <a:cs typeface="Calibri"/>
              </a:rPr>
              <a:t>training  institutions </a:t>
            </a:r>
            <a:r>
              <a:rPr sz="2000" dirty="0">
                <a:solidFill>
                  <a:srgbClr val="032B4A"/>
                </a:solidFill>
                <a:latin typeface="Calibri"/>
                <a:cs typeface="Calibri"/>
              </a:rPr>
              <a:t>who </a:t>
            </a:r>
            <a:r>
              <a:rPr sz="2000" spc="-20" dirty="0">
                <a:solidFill>
                  <a:srgbClr val="032B4A"/>
                </a:solidFill>
                <a:latin typeface="Calibri"/>
                <a:cs typeface="Calibri"/>
              </a:rPr>
              <a:t>have </a:t>
            </a:r>
            <a:r>
              <a:rPr sz="2000" spc="-10" dirty="0">
                <a:solidFill>
                  <a:srgbClr val="032B4A"/>
                </a:solidFill>
                <a:latin typeface="Calibri"/>
                <a:cs typeface="Calibri"/>
              </a:rPr>
              <a:t>demonstrated </a:t>
            </a:r>
            <a:r>
              <a:rPr sz="2000" spc="-5" dirty="0">
                <a:solidFill>
                  <a:srgbClr val="032B4A"/>
                </a:solidFill>
                <a:latin typeface="Calibri"/>
                <a:cs typeface="Calibri"/>
              </a:rPr>
              <a:t>successful performance in </a:t>
            </a:r>
            <a:r>
              <a:rPr sz="2000" dirty="0">
                <a:solidFill>
                  <a:srgbClr val="032B4A"/>
                </a:solidFill>
                <a:latin typeface="Calibri"/>
                <a:cs typeface="Calibri"/>
              </a:rPr>
              <a:t>serving</a:t>
            </a:r>
            <a:r>
              <a:rPr sz="2000" spc="75" dirty="0">
                <a:solidFill>
                  <a:srgbClr val="032B4A"/>
                </a:solidFill>
                <a:latin typeface="Calibri"/>
                <a:cs typeface="Calibri"/>
              </a:rPr>
              <a:t> </a:t>
            </a:r>
            <a:r>
              <a:rPr sz="2000" spc="-5" dirty="0">
                <a:solidFill>
                  <a:srgbClr val="032B4A"/>
                </a:solidFill>
                <a:latin typeface="Calibri"/>
                <a:cs typeface="Calibri"/>
              </a:rPr>
              <a:t>youth</a:t>
            </a:r>
            <a:endParaRPr sz="2000" dirty="0">
              <a:latin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0" y="354586"/>
            <a:ext cx="9204556" cy="461665"/>
          </a:xfrm>
          <a:prstGeom prst="rect">
            <a:avLst/>
          </a:prstGeom>
        </p:spPr>
        <p:txBody>
          <a:bodyPr vert="horz" wrap="square" lIns="0" tIns="0" rIns="0" bIns="0" rtlCol="0">
            <a:spAutoFit/>
          </a:bodyPr>
          <a:lstStyle/>
          <a:p>
            <a:pPr marL="12700" algn="ctr">
              <a:lnSpc>
                <a:spcPct val="100000"/>
              </a:lnSpc>
            </a:pPr>
            <a:r>
              <a:rPr sz="3000" spc="-15" dirty="0"/>
              <a:t>Role </a:t>
            </a:r>
            <a:r>
              <a:rPr sz="3000" spc="-5" dirty="0"/>
              <a:t>of the MassHire </a:t>
            </a:r>
            <a:r>
              <a:rPr lang="en-US" sz="3000" spc="-15" dirty="0"/>
              <a:t>Merrimack Valley </a:t>
            </a:r>
            <a:r>
              <a:rPr sz="3000" spc="-25" dirty="0"/>
              <a:t>Workforce</a:t>
            </a:r>
            <a:r>
              <a:rPr sz="3000" spc="-45" dirty="0"/>
              <a:t> </a:t>
            </a:r>
            <a:r>
              <a:rPr sz="3000" spc="-10" dirty="0"/>
              <a:t>Board</a:t>
            </a:r>
            <a:r>
              <a:rPr lang="en-US" sz="3000" spc="-10" dirty="0"/>
              <a:t> </a:t>
            </a:r>
            <a:endParaRPr sz="3000"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8</a:t>
            </a:fld>
            <a:endParaRPr spc="-5" dirty="0"/>
          </a:p>
        </p:txBody>
      </p:sp>
      <p:sp>
        <p:nvSpPr>
          <p:cNvPr id="8" name="object 8"/>
          <p:cNvSpPr txBox="1"/>
          <p:nvPr/>
        </p:nvSpPr>
        <p:spPr>
          <a:xfrm>
            <a:off x="78461" y="1251712"/>
            <a:ext cx="8880475" cy="4655121"/>
          </a:xfrm>
          <a:prstGeom prst="rect">
            <a:avLst/>
          </a:prstGeom>
        </p:spPr>
        <p:txBody>
          <a:bodyPr vert="horz" wrap="square" lIns="0" tIns="0" rIns="0" bIns="0" rtlCol="0">
            <a:spAutoFit/>
          </a:bodyPr>
          <a:lstStyle/>
          <a:p>
            <a:pPr marL="299085" marR="356235" indent="-286385">
              <a:lnSpc>
                <a:spcPts val="2380"/>
              </a:lnSpc>
              <a:buClr>
                <a:srgbClr val="405B76"/>
              </a:buClr>
              <a:buFont typeface="Arial"/>
              <a:buChar char="•"/>
              <a:tabLst>
                <a:tab pos="299085" algn="l"/>
                <a:tab pos="299720" algn="l"/>
              </a:tabLst>
            </a:pPr>
            <a:r>
              <a:rPr lang="en-US" sz="2000" spc="-10" dirty="0">
                <a:solidFill>
                  <a:schemeClr val="tx2"/>
                </a:solidFill>
                <a:latin typeface="Calibri"/>
                <a:cs typeface="Calibri"/>
              </a:rPr>
              <a:t>Provide WIOA </a:t>
            </a:r>
            <a:r>
              <a:rPr lang="en-US" sz="2000" spc="-15" dirty="0">
                <a:solidFill>
                  <a:schemeClr val="tx2"/>
                </a:solidFill>
                <a:latin typeface="Calibri"/>
                <a:cs typeface="Calibri"/>
              </a:rPr>
              <a:t>framework </a:t>
            </a:r>
            <a:r>
              <a:rPr lang="en-US" sz="2000" spc="-5" dirty="0">
                <a:solidFill>
                  <a:schemeClr val="tx2"/>
                </a:solidFill>
                <a:latin typeface="Calibri"/>
                <a:cs typeface="Calibri"/>
              </a:rPr>
              <a:t>services </a:t>
            </a:r>
            <a:r>
              <a:rPr lang="en-US" sz="2000" spc="-10" dirty="0">
                <a:solidFill>
                  <a:schemeClr val="tx2"/>
                </a:solidFill>
                <a:latin typeface="Calibri"/>
                <a:cs typeface="Calibri"/>
              </a:rPr>
              <a:t>including </a:t>
            </a:r>
            <a:r>
              <a:rPr lang="en-US" sz="2000" spc="-25" dirty="0">
                <a:solidFill>
                  <a:schemeClr val="tx2"/>
                </a:solidFill>
                <a:latin typeface="Calibri"/>
                <a:cs typeface="Calibri"/>
              </a:rPr>
              <a:t>intake, </a:t>
            </a:r>
            <a:r>
              <a:rPr lang="en-US" sz="2000" spc="-20" dirty="0">
                <a:solidFill>
                  <a:schemeClr val="tx2"/>
                </a:solidFill>
                <a:latin typeface="Calibri"/>
                <a:cs typeface="Calibri"/>
              </a:rPr>
              <a:t>eligibility, </a:t>
            </a:r>
            <a:r>
              <a:rPr lang="en-US" sz="2000" spc="-5" dirty="0">
                <a:solidFill>
                  <a:schemeClr val="tx2"/>
                </a:solidFill>
                <a:latin typeface="Calibri"/>
                <a:cs typeface="Calibri"/>
              </a:rPr>
              <a:t>assessments, </a:t>
            </a:r>
            <a:r>
              <a:rPr lang="en-US" sz="2000" spc="-10" dirty="0">
                <a:solidFill>
                  <a:schemeClr val="tx2"/>
                </a:solidFill>
                <a:latin typeface="Calibri"/>
                <a:cs typeface="Calibri"/>
              </a:rPr>
              <a:t>and </a:t>
            </a:r>
            <a:r>
              <a:rPr lang="en-US" sz="2000" spc="-20" dirty="0">
                <a:solidFill>
                  <a:schemeClr val="tx2"/>
                </a:solidFill>
                <a:latin typeface="Calibri"/>
                <a:cs typeface="Calibri"/>
              </a:rPr>
              <a:t>referrals to </a:t>
            </a:r>
            <a:r>
              <a:rPr lang="en-US" sz="2000" spc="-10" dirty="0">
                <a:solidFill>
                  <a:schemeClr val="tx2"/>
                </a:solidFill>
                <a:latin typeface="Calibri"/>
                <a:cs typeface="Calibri"/>
              </a:rPr>
              <a:t>youth</a:t>
            </a:r>
            <a:r>
              <a:rPr lang="en-US" sz="2000" spc="-20" dirty="0">
                <a:solidFill>
                  <a:schemeClr val="tx2"/>
                </a:solidFill>
                <a:latin typeface="Calibri"/>
                <a:cs typeface="Calibri"/>
              </a:rPr>
              <a:t> </a:t>
            </a:r>
            <a:r>
              <a:rPr lang="en-US" sz="2000" spc="-15" dirty="0">
                <a:solidFill>
                  <a:schemeClr val="tx2"/>
                </a:solidFill>
                <a:latin typeface="Calibri"/>
                <a:cs typeface="Calibri"/>
              </a:rPr>
              <a:t>programs</a:t>
            </a:r>
            <a:endParaRPr lang="en-US" sz="2000" dirty="0">
              <a:solidFill>
                <a:schemeClr val="tx2"/>
              </a:solidFill>
              <a:latin typeface="Calibri"/>
              <a:cs typeface="Calibri"/>
            </a:endParaRPr>
          </a:p>
          <a:p>
            <a:pPr marL="299085" indent="-286385">
              <a:lnSpc>
                <a:spcPct val="100000"/>
              </a:lnSpc>
              <a:spcBef>
                <a:spcPts val="1500"/>
              </a:spcBef>
              <a:buClr>
                <a:srgbClr val="405B76"/>
              </a:buClr>
              <a:buFont typeface="Arial"/>
              <a:buChar char="•"/>
              <a:tabLst>
                <a:tab pos="299085" algn="l"/>
                <a:tab pos="299720" algn="l"/>
              </a:tabLst>
            </a:pPr>
            <a:r>
              <a:rPr lang="en-US" sz="2000" spc="-20" dirty="0">
                <a:solidFill>
                  <a:schemeClr val="tx2"/>
                </a:solidFill>
                <a:latin typeface="Calibri"/>
                <a:cs typeface="Calibri"/>
              </a:rPr>
              <a:t>Perform </a:t>
            </a:r>
            <a:r>
              <a:rPr lang="en-US" sz="2000" spc="-5" dirty="0">
                <a:solidFill>
                  <a:schemeClr val="tx2"/>
                </a:solidFill>
                <a:latin typeface="Calibri"/>
                <a:cs typeface="Calibri"/>
              </a:rPr>
              <a:t>all </a:t>
            </a:r>
            <a:r>
              <a:rPr lang="en-US" sz="2000" spc="-15" dirty="0">
                <a:solidFill>
                  <a:schemeClr val="tx2"/>
                </a:solidFill>
                <a:latin typeface="Calibri"/>
                <a:cs typeface="Calibri"/>
              </a:rPr>
              <a:t>required </a:t>
            </a:r>
            <a:r>
              <a:rPr lang="en-US" sz="2000" spc="-20" dirty="0">
                <a:solidFill>
                  <a:schemeClr val="tx2"/>
                </a:solidFill>
                <a:latin typeface="Calibri"/>
                <a:cs typeface="Calibri"/>
              </a:rPr>
              <a:t>data </a:t>
            </a:r>
            <a:r>
              <a:rPr lang="en-US" sz="2000" spc="-10" dirty="0">
                <a:solidFill>
                  <a:schemeClr val="tx2"/>
                </a:solidFill>
                <a:latin typeface="Calibri"/>
                <a:cs typeface="Calibri"/>
              </a:rPr>
              <a:t>entry </a:t>
            </a:r>
            <a:r>
              <a:rPr lang="en-US" sz="2000" spc="-20" dirty="0">
                <a:solidFill>
                  <a:schemeClr val="tx2"/>
                </a:solidFill>
                <a:latin typeface="Calibri"/>
                <a:cs typeface="Calibri"/>
              </a:rPr>
              <a:t>into </a:t>
            </a:r>
            <a:r>
              <a:rPr lang="en-US" sz="2000" spc="-10" dirty="0">
                <a:solidFill>
                  <a:schemeClr val="tx2"/>
                </a:solidFill>
                <a:latin typeface="Calibri"/>
                <a:cs typeface="Calibri"/>
              </a:rPr>
              <a:t>the </a:t>
            </a:r>
            <a:r>
              <a:rPr lang="en-US" sz="2000" spc="-25" dirty="0">
                <a:solidFill>
                  <a:schemeClr val="tx2"/>
                </a:solidFill>
                <a:latin typeface="Calibri"/>
                <a:cs typeface="Calibri"/>
              </a:rPr>
              <a:t>state </a:t>
            </a:r>
            <a:r>
              <a:rPr lang="en-US" sz="2000" spc="-10" dirty="0">
                <a:solidFill>
                  <a:schemeClr val="tx2"/>
                </a:solidFill>
                <a:latin typeface="Calibri"/>
                <a:cs typeface="Calibri"/>
              </a:rPr>
              <a:t>database</a:t>
            </a:r>
            <a:r>
              <a:rPr lang="en-US" sz="2000" spc="195" dirty="0">
                <a:solidFill>
                  <a:schemeClr val="tx2"/>
                </a:solidFill>
                <a:latin typeface="Calibri"/>
                <a:cs typeface="Calibri"/>
              </a:rPr>
              <a:t> </a:t>
            </a:r>
            <a:r>
              <a:rPr lang="en-US" sz="2000" spc="-15" dirty="0">
                <a:solidFill>
                  <a:schemeClr val="tx2"/>
                </a:solidFill>
                <a:latin typeface="Calibri"/>
                <a:cs typeface="Calibri"/>
              </a:rPr>
              <a:t>(MOSES)</a:t>
            </a:r>
          </a:p>
          <a:p>
            <a:pPr marL="299085" indent="-286385">
              <a:lnSpc>
                <a:spcPct val="100000"/>
              </a:lnSpc>
              <a:spcBef>
                <a:spcPts val="1500"/>
              </a:spcBef>
              <a:buClr>
                <a:srgbClr val="405B76"/>
              </a:buClr>
              <a:buFont typeface="Arial"/>
              <a:buChar char="•"/>
              <a:tabLst>
                <a:tab pos="299085" algn="l"/>
                <a:tab pos="299720" algn="l"/>
              </a:tabLst>
            </a:pPr>
            <a:r>
              <a:rPr lang="en-US" sz="2000" spc="-15" dirty="0">
                <a:solidFill>
                  <a:schemeClr val="tx2"/>
                </a:solidFill>
                <a:latin typeface="Calibri"/>
                <a:cs typeface="Calibri"/>
              </a:rPr>
              <a:t>Maintain hard copy files of each enrolled participant with required documentation</a:t>
            </a:r>
          </a:p>
          <a:p>
            <a:pPr marL="299085" indent="-286385">
              <a:lnSpc>
                <a:spcPct val="100000"/>
              </a:lnSpc>
              <a:spcBef>
                <a:spcPts val="1500"/>
              </a:spcBef>
              <a:buClr>
                <a:srgbClr val="405B76"/>
              </a:buClr>
              <a:buFont typeface="Arial"/>
              <a:buChar char="•"/>
              <a:tabLst>
                <a:tab pos="299085" algn="l"/>
                <a:tab pos="299720" algn="l"/>
              </a:tabLst>
            </a:pPr>
            <a:r>
              <a:rPr lang="en-US" sz="2000" spc="-15" dirty="0">
                <a:solidFill>
                  <a:schemeClr val="tx2"/>
                </a:solidFill>
                <a:latin typeface="Calibri"/>
                <a:cs typeface="Calibri"/>
              </a:rPr>
              <a:t>Conduct oversight and evaluation of program activities </a:t>
            </a:r>
            <a:endParaRPr lang="en-US" sz="2000" dirty="0">
              <a:solidFill>
                <a:schemeClr val="tx2"/>
              </a:solidFill>
              <a:latin typeface="Calibri"/>
              <a:cs typeface="Calibri"/>
            </a:endParaRPr>
          </a:p>
          <a:p>
            <a:pPr marL="299085" indent="-286385">
              <a:lnSpc>
                <a:spcPct val="100000"/>
              </a:lnSpc>
              <a:spcBef>
                <a:spcPts val="1535"/>
              </a:spcBef>
              <a:buClr>
                <a:srgbClr val="405B76"/>
              </a:buClr>
              <a:buFont typeface="Arial"/>
              <a:buChar char="•"/>
              <a:tabLst>
                <a:tab pos="298450" algn="l"/>
                <a:tab pos="299720" algn="l"/>
              </a:tabLst>
            </a:pPr>
            <a:r>
              <a:rPr lang="en-US" sz="2000" spc="-20" dirty="0">
                <a:solidFill>
                  <a:schemeClr val="tx2"/>
                </a:solidFill>
                <a:latin typeface="Calibri"/>
                <a:cs typeface="Calibri"/>
              </a:rPr>
              <a:t>Execute </a:t>
            </a:r>
            <a:r>
              <a:rPr lang="en-US" sz="2000" spc="-15" dirty="0">
                <a:solidFill>
                  <a:schemeClr val="tx2"/>
                </a:solidFill>
                <a:latin typeface="Calibri"/>
                <a:cs typeface="Calibri"/>
              </a:rPr>
              <a:t>contracts </a:t>
            </a:r>
            <a:r>
              <a:rPr lang="en-US" sz="2000" spc="-5" dirty="0">
                <a:solidFill>
                  <a:schemeClr val="tx2"/>
                </a:solidFill>
                <a:latin typeface="Calibri"/>
                <a:cs typeface="Calibri"/>
              </a:rPr>
              <a:t>with </a:t>
            </a:r>
            <a:r>
              <a:rPr lang="en-US" sz="2000" spc="-10" dirty="0">
                <a:solidFill>
                  <a:schemeClr val="tx2"/>
                </a:solidFill>
                <a:latin typeface="Calibri"/>
                <a:cs typeface="Calibri"/>
              </a:rPr>
              <a:t>youth </a:t>
            </a:r>
            <a:r>
              <a:rPr lang="en-US" sz="2000" dirty="0">
                <a:solidFill>
                  <a:schemeClr val="tx2"/>
                </a:solidFill>
                <a:latin typeface="Calibri"/>
                <a:cs typeface="Calibri"/>
              </a:rPr>
              <a:t>service </a:t>
            </a:r>
            <a:r>
              <a:rPr lang="en-US" sz="2000" spc="-15" dirty="0">
                <a:solidFill>
                  <a:schemeClr val="tx2"/>
                </a:solidFill>
                <a:latin typeface="Calibri"/>
                <a:cs typeface="Calibri"/>
              </a:rPr>
              <a:t>providers</a:t>
            </a:r>
          </a:p>
          <a:p>
            <a:pPr marL="299085" indent="-286385">
              <a:lnSpc>
                <a:spcPct val="100000"/>
              </a:lnSpc>
              <a:spcBef>
                <a:spcPts val="1535"/>
              </a:spcBef>
              <a:buClr>
                <a:srgbClr val="405B76"/>
              </a:buClr>
              <a:buFont typeface="Arial"/>
              <a:buChar char="•"/>
              <a:tabLst>
                <a:tab pos="298450" algn="l"/>
                <a:tab pos="299720" algn="l"/>
              </a:tabLst>
            </a:pPr>
            <a:r>
              <a:rPr lang="en-US" sz="2000" spc="-15" dirty="0">
                <a:solidFill>
                  <a:schemeClr val="tx2"/>
                </a:solidFill>
                <a:latin typeface="Calibri"/>
                <a:cs typeface="Calibri"/>
              </a:rPr>
              <a:t>Perform program and fiscal monitoring</a:t>
            </a:r>
            <a:endParaRPr lang="en-US" sz="2000" dirty="0">
              <a:solidFill>
                <a:schemeClr val="tx2"/>
              </a:solidFill>
              <a:latin typeface="Calibri"/>
              <a:cs typeface="Calibri"/>
            </a:endParaRPr>
          </a:p>
          <a:p>
            <a:pPr marL="299085" indent="-286385">
              <a:lnSpc>
                <a:spcPct val="100000"/>
              </a:lnSpc>
              <a:spcBef>
                <a:spcPts val="1535"/>
              </a:spcBef>
              <a:buClr>
                <a:srgbClr val="405B76"/>
              </a:buClr>
              <a:buFont typeface="Arial"/>
              <a:buChar char="•"/>
              <a:tabLst>
                <a:tab pos="298450" algn="l"/>
                <a:tab pos="299720" algn="l"/>
              </a:tabLst>
            </a:pPr>
            <a:r>
              <a:rPr lang="en-US" sz="2000" spc="-10" dirty="0">
                <a:solidFill>
                  <a:schemeClr val="tx2"/>
                </a:solidFill>
                <a:latin typeface="Calibri"/>
                <a:cs typeface="Calibri"/>
              </a:rPr>
              <a:t>Provide </a:t>
            </a:r>
            <a:r>
              <a:rPr lang="en-US" sz="2000" spc="-15" dirty="0">
                <a:solidFill>
                  <a:schemeClr val="tx2"/>
                </a:solidFill>
                <a:latin typeface="Calibri"/>
                <a:cs typeface="Calibri"/>
              </a:rPr>
              <a:t>technical </a:t>
            </a:r>
            <a:r>
              <a:rPr lang="en-US" sz="2000" spc="-10" dirty="0">
                <a:solidFill>
                  <a:schemeClr val="tx2"/>
                </a:solidFill>
                <a:latin typeface="Calibri"/>
                <a:cs typeface="Calibri"/>
              </a:rPr>
              <a:t>assistance </a:t>
            </a:r>
            <a:r>
              <a:rPr lang="en-US" sz="2000" spc="-5" dirty="0">
                <a:solidFill>
                  <a:schemeClr val="tx2"/>
                </a:solidFill>
                <a:latin typeface="Calibri"/>
                <a:cs typeface="Calibri"/>
              </a:rPr>
              <a:t>including </a:t>
            </a:r>
            <a:r>
              <a:rPr lang="en-US" sz="2000" spc="-15" dirty="0">
                <a:solidFill>
                  <a:schemeClr val="tx2"/>
                </a:solidFill>
                <a:latin typeface="Calibri"/>
                <a:cs typeface="Calibri"/>
              </a:rPr>
              <a:t>convening </a:t>
            </a:r>
            <a:r>
              <a:rPr lang="en-US" sz="2000" spc="-25" dirty="0">
                <a:solidFill>
                  <a:schemeClr val="tx2"/>
                </a:solidFill>
                <a:latin typeface="Calibri"/>
                <a:cs typeface="Calibri"/>
              </a:rPr>
              <a:t>“Youth </a:t>
            </a:r>
            <a:r>
              <a:rPr lang="en-US" sz="2000" spc="-10" dirty="0">
                <a:solidFill>
                  <a:schemeClr val="tx2"/>
                </a:solidFill>
                <a:latin typeface="Calibri"/>
                <a:cs typeface="Calibri"/>
              </a:rPr>
              <a:t>Vendor</a:t>
            </a:r>
            <a:r>
              <a:rPr lang="en-US" sz="2000" spc="100" dirty="0">
                <a:solidFill>
                  <a:schemeClr val="tx2"/>
                </a:solidFill>
                <a:latin typeface="Calibri"/>
                <a:cs typeface="Calibri"/>
              </a:rPr>
              <a:t> </a:t>
            </a:r>
            <a:r>
              <a:rPr lang="en-US" sz="2000" spc="-10" dirty="0">
                <a:solidFill>
                  <a:schemeClr val="tx2"/>
                </a:solidFill>
                <a:latin typeface="Calibri"/>
                <a:cs typeface="Calibri"/>
              </a:rPr>
              <a:t>Meetings”</a:t>
            </a:r>
            <a:endParaRPr lang="en-US" sz="2000" dirty="0">
              <a:solidFill>
                <a:schemeClr val="tx2"/>
              </a:solidFill>
              <a:latin typeface="Calibri"/>
              <a:cs typeface="Calibri"/>
            </a:endParaRPr>
          </a:p>
          <a:p>
            <a:pPr marL="299085" indent="-286385">
              <a:lnSpc>
                <a:spcPct val="100000"/>
              </a:lnSpc>
              <a:spcBef>
                <a:spcPts val="1535"/>
              </a:spcBef>
              <a:buClr>
                <a:srgbClr val="405B76"/>
              </a:buClr>
              <a:buFont typeface="Arial"/>
              <a:buChar char="•"/>
              <a:tabLst>
                <a:tab pos="298450" algn="l"/>
                <a:tab pos="299720" algn="l"/>
              </a:tabLst>
            </a:pPr>
            <a:r>
              <a:rPr lang="en-US" sz="2000" spc="-10" dirty="0">
                <a:solidFill>
                  <a:schemeClr val="tx2"/>
                </a:solidFill>
                <a:latin typeface="Calibri"/>
                <a:cs typeface="Calibri"/>
              </a:rPr>
              <a:t>Ensure </a:t>
            </a:r>
            <a:r>
              <a:rPr lang="en-US" sz="2000" spc="-15" dirty="0">
                <a:solidFill>
                  <a:schemeClr val="tx2"/>
                </a:solidFill>
                <a:latin typeface="Calibri"/>
                <a:cs typeface="Calibri"/>
              </a:rPr>
              <a:t>providers are </a:t>
            </a:r>
            <a:r>
              <a:rPr lang="en-US" sz="2000" spc="-10" dirty="0">
                <a:solidFill>
                  <a:schemeClr val="tx2"/>
                </a:solidFill>
                <a:latin typeface="Calibri"/>
                <a:cs typeface="Calibri"/>
              </a:rPr>
              <a:t>meeting performance</a:t>
            </a:r>
            <a:r>
              <a:rPr lang="en-US" sz="2000" spc="85" dirty="0">
                <a:solidFill>
                  <a:schemeClr val="tx2"/>
                </a:solidFill>
                <a:latin typeface="Calibri"/>
                <a:cs typeface="Calibri"/>
              </a:rPr>
              <a:t> </a:t>
            </a:r>
            <a:r>
              <a:rPr lang="en-US" sz="2000" spc="-10" dirty="0">
                <a:solidFill>
                  <a:schemeClr val="tx2"/>
                </a:solidFill>
                <a:latin typeface="Calibri"/>
                <a:cs typeface="Calibri"/>
              </a:rPr>
              <a:t>metrics</a:t>
            </a:r>
            <a:endParaRPr lang="en-US" sz="2000" dirty="0">
              <a:solidFill>
                <a:schemeClr val="tx2"/>
              </a:solidFill>
              <a:latin typeface="Calibri"/>
              <a:cs typeface="Calibri"/>
            </a:endParaRPr>
          </a:p>
          <a:p>
            <a:pPr marL="299085" marR="5080" indent="-286385">
              <a:lnSpc>
                <a:spcPts val="2380"/>
              </a:lnSpc>
              <a:spcBef>
                <a:spcPts val="1830"/>
              </a:spcBef>
              <a:buClr>
                <a:srgbClr val="405B76"/>
              </a:buClr>
              <a:buFont typeface="Arial"/>
              <a:buChar char="•"/>
              <a:tabLst>
                <a:tab pos="298450" algn="l"/>
                <a:tab pos="299720" algn="l"/>
              </a:tabLst>
            </a:pPr>
            <a:r>
              <a:rPr lang="en-US" sz="2000" spc="-10" dirty="0">
                <a:solidFill>
                  <a:schemeClr val="tx2"/>
                </a:solidFill>
                <a:latin typeface="Calibri"/>
                <a:cs typeface="Calibri"/>
              </a:rPr>
              <a:t>Process monthly vendor invoicing, incentive and stipend payments</a:t>
            </a:r>
            <a:endParaRPr lang="en-US" sz="2000" dirty="0">
              <a:solidFill>
                <a:schemeClr val="tx2"/>
              </a:solidFill>
              <a:latin typeface="Calibri"/>
              <a:cs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152D49"/>
          </a:solidFill>
        </p:spPr>
        <p:txBody>
          <a:bodyPr wrap="square" lIns="0" tIns="0" rIns="0" bIns="0" rtlCol="0"/>
          <a:lstStyle/>
          <a:p>
            <a:endParaRPr/>
          </a:p>
        </p:txBody>
      </p:sp>
      <p:sp>
        <p:nvSpPr>
          <p:cNvPr id="3" name="object 3"/>
          <p:cNvSpPr/>
          <p:nvPr/>
        </p:nvSpPr>
        <p:spPr>
          <a:xfrm>
            <a:off x="0" y="6199632"/>
            <a:ext cx="9144000" cy="0"/>
          </a:xfrm>
          <a:custGeom>
            <a:avLst/>
            <a:gdLst/>
            <a:ahLst/>
            <a:cxnLst/>
            <a:rect l="l" t="t" r="r" b="b"/>
            <a:pathLst>
              <a:path w="9144000">
                <a:moveTo>
                  <a:pt x="0" y="0"/>
                </a:moveTo>
                <a:lnTo>
                  <a:pt x="9144000" y="0"/>
                </a:lnTo>
              </a:path>
            </a:pathLst>
          </a:custGeom>
          <a:ln w="12700">
            <a:solidFill>
              <a:srgbClr val="152D49"/>
            </a:solidFill>
          </a:ln>
        </p:spPr>
        <p:txBody>
          <a:bodyPr wrap="square" lIns="0" tIns="0" rIns="0" bIns="0" rtlCol="0"/>
          <a:lstStyle/>
          <a:p>
            <a:endParaRPr/>
          </a:p>
        </p:txBody>
      </p:sp>
      <p:sp>
        <p:nvSpPr>
          <p:cNvPr id="4" name="object 4"/>
          <p:cNvSpPr/>
          <p:nvPr/>
        </p:nvSpPr>
        <p:spPr>
          <a:xfrm>
            <a:off x="7926323" y="0"/>
            <a:ext cx="1217930" cy="1217930"/>
          </a:xfrm>
          <a:custGeom>
            <a:avLst/>
            <a:gdLst/>
            <a:ahLst/>
            <a:cxnLst/>
            <a:rect l="l" t="t" r="r" b="b"/>
            <a:pathLst>
              <a:path w="1217929" h="1217930">
                <a:moveTo>
                  <a:pt x="0" y="1217676"/>
                </a:moveTo>
                <a:lnTo>
                  <a:pt x="1217676" y="1217676"/>
                </a:lnTo>
                <a:lnTo>
                  <a:pt x="1217676" y="0"/>
                </a:lnTo>
                <a:lnTo>
                  <a:pt x="0" y="0"/>
                </a:lnTo>
                <a:lnTo>
                  <a:pt x="0" y="1217676"/>
                </a:lnTo>
                <a:close/>
              </a:path>
            </a:pathLst>
          </a:custGeom>
          <a:solidFill>
            <a:srgbClr val="405B76"/>
          </a:solidFill>
        </p:spPr>
        <p:txBody>
          <a:bodyPr wrap="square" lIns="0" tIns="0" rIns="0" bIns="0" rtlCol="0"/>
          <a:lstStyle/>
          <a:p>
            <a:endParaRPr/>
          </a:p>
        </p:txBody>
      </p:sp>
      <p:sp>
        <p:nvSpPr>
          <p:cNvPr id="5" name="object 5"/>
          <p:cNvSpPr/>
          <p:nvPr/>
        </p:nvSpPr>
        <p:spPr>
          <a:xfrm>
            <a:off x="7926327" y="0"/>
            <a:ext cx="741045" cy="1217930"/>
          </a:xfrm>
          <a:custGeom>
            <a:avLst/>
            <a:gdLst/>
            <a:ahLst/>
            <a:cxnLst/>
            <a:rect l="l" t="t" r="r" b="b"/>
            <a:pathLst>
              <a:path w="741045" h="1217930">
                <a:moveTo>
                  <a:pt x="0" y="0"/>
                </a:moveTo>
                <a:lnTo>
                  <a:pt x="0" y="1217676"/>
                </a:lnTo>
                <a:lnTo>
                  <a:pt x="740664" y="1217676"/>
                </a:lnTo>
                <a:lnTo>
                  <a:pt x="0" y="0"/>
                </a:lnTo>
                <a:close/>
              </a:path>
            </a:pathLst>
          </a:custGeom>
          <a:solidFill>
            <a:srgbClr val="152D49"/>
          </a:solidFill>
        </p:spPr>
        <p:txBody>
          <a:bodyPr wrap="square" lIns="0" tIns="0" rIns="0" bIns="0" rtlCol="0"/>
          <a:lstStyle/>
          <a:p>
            <a:endParaRPr/>
          </a:p>
        </p:txBody>
      </p:sp>
      <p:sp>
        <p:nvSpPr>
          <p:cNvPr id="6" name="object 6"/>
          <p:cNvSpPr/>
          <p:nvPr/>
        </p:nvSpPr>
        <p:spPr>
          <a:xfrm>
            <a:off x="8400033" y="6483093"/>
            <a:ext cx="12700" cy="149225"/>
          </a:xfrm>
          <a:custGeom>
            <a:avLst/>
            <a:gdLst/>
            <a:ahLst/>
            <a:cxnLst/>
            <a:rect l="l" t="t" r="r" b="b"/>
            <a:pathLst>
              <a:path w="12700" h="149225">
                <a:moveTo>
                  <a:pt x="0" y="148869"/>
                </a:moveTo>
                <a:lnTo>
                  <a:pt x="12700" y="148869"/>
                </a:lnTo>
                <a:lnTo>
                  <a:pt x="12700" y="0"/>
                </a:lnTo>
                <a:lnTo>
                  <a:pt x="0" y="0"/>
                </a:lnTo>
                <a:lnTo>
                  <a:pt x="0" y="148869"/>
                </a:lnTo>
                <a:close/>
              </a:path>
            </a:pathLst>
          </a:custGeom>
          <a:solidFill>
            <a:srgbClr val="009876"/>
          </a:solidFill>
        </p:spPr>
        <p:txBody>
          <a:bodyPr wrap="square" lIns="0" tIns="0" rIns="0" bIns="0" rtlCol="0"/>
          <a:lstStyle/>
          <a:p>
            <a:endParaRPr/>
          </a:p>
        </p:txBody>
      </p:sp>
      <p:sp>
        <p:nvSpPr>
          <p:cNvPr id="7" name="object 7"/>
          <p:cNvSpPr txBox="1">
            <a:spLocks noGrp="1"/>
          </p:cNvSpPr>
          <p:nvPr>
            <p:ph type="title"/>
          </p:nvPr>
        </p:nvSpPr>
        <p:spPr>
          <a:xfrm>
            <a:off x="1124870" y="286080"/>
            <a:ext cx="5793740" cy="584200"/>
          </a:xfrm>
          <a:prstGeom prst="rect">
            <a:avLst/>
          </a:prstGeom>
        </p:spPr>
        <p:txBody>
          <a:bodyPr vert="horz" wrap="square" lIns="0" tIns="0" rIns="0" bIns="0" rtlCol="0">
            <a:spAutoFit/>
          </a:bodyPr>
          <a:lstStyle/>
          <a:p>
            <a:pPr marL="12700">
              <a:lnSpc>
                <a:spcPct val="100000"/>
              </a:lnSpc>
            </a:pPr>
            <a:r>
              <a:rPr sz="3600" spc="5" dirty="0"/>
              <a:t>O</a:t>
            </a:r>
            <a:r>
              <a:rPr sz="2850" spc="5" dirty="0"/>
              <a:t>UT</a:t>
            </a:r>
            <a:r>
              <a:rPr sz="3600" spc="5" dirty="0"/>
              <a:t>-</a:t>
            </a:r>
            <a:r>
              <a:rPr sz="2850" spc="5" dirty="0"/>
              <a:t>OF</a:t>
            </a:r>
            <a:r>
              <a:rPr sz="3600" spc="5" dirty="0"/>
              <a:t>-S</a:t>
            </a:r>
            <a:r>
              <a:rPr sz="2850" spc="5" dirty="0"/>
              <a:t>CHOOL </a:t>
            </a:r>
            <a:r>
              <a:rPr sz="3600" spc="-15" dirty="0"/>
              <a:t>Y</a:t>
            </a:r>
            <a:r>
              <a:rPr sz="2850" spc="-15" dirty="0"/>
              <a:t>OUTH</a:t>
            </a:r>
            <a:r>
              <a:rPr sz="2850" dirty="0"/>
              <a:t> </a:t>
            </a:r>
            <a:r>
              <a:rPr sz="3600" spc="5" dirty="0"/>
              <a:t>E</a:t>
            </a:r>
            <a:r>
              <a:rPr sz="2850" spc="5" dirty="0"/>
              <a:t>LIGIBILITY</a:t>
            </a:r>
            <a:endParaRPr sz="2850" dirty="0"/>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88900">
              <a:lnSpc>
                <a:spcPts val="1045"/>
              </a:lnSpc>
            </a:pPr>
            <a:fld id="{81D60167-4931-47E6-BA6A-407CBD079E47}" type="slidenum">
              <a:rPr spc="-5" dirty="0"/>
              <a:t>9</a:t>
            </a:fld>
            <a:endParaRPr spc="-5" dirty="0"/>
          </a:p>
        </p:txBody>
      </p:sp>
      <p:sp>
        <p:nvSpPr>
          <p:cNvPr id="8" name="object 8"/>
          <p:cNvSpPr txBox="1"/>
          <p:nvPr/>
        </p:nvSpPr>
        <p:spPr>
          <a:xfrm>
            <a:off x="78739" y="1222247"/>
            <a:ext cx="8926195" cy="4642296"/>
          </a:xfrm>
          <a:prstGeom prst="rect">
            <a:avLst/>
          </a:prstGeom>
        </p:spPr>
        <p:txBody>
          <a:bodyPr vert="horz" wrap="square" lIns="0" tIns="0" rIns="0" bIns="0" rtlCol="0">
            <a:spAutoFit/>
          </a:bodyPr>
          <a:lstStyle/>
          <a:p>
            <a:pPr marL="299085" indent="-286385">
              <a:lnSpc>
                <a:spcPct val="100000"/>
              </a:lnSpc>
              <a:buClr>
                <a:srgbClr val="405B76"/>
              </a:buClr>
              <a:buFont typeface="Arial"/>
              <a:buChar char="•"/>
              <a:tabLst>
                <a:tab pos="299085" algn="l"/>
                <a:tab pos="299720" algn="l"/>
              </a:tabLst>
            </a:pPr>
            <a:r>
              <a:rPr sz="1800" spc="-10" dirty="0">
                <a:solidFill>
                  <a:srgbClr val="032B4A"/>
                </a:solidFill>
                <a:latin typeface="Calibri"/>
                <a:cs typeface="Calibri"/>
              </a:rPr>
              <a:t>Citizenship/ </a:t>
            </a:r>
            <a:r>
              <a:rPr sz="1800" spc="-25" dirty="0">
                <a:solidFill>
                  <a:srgbClr val="032B4A"/>
                </a:solidFill>
                <a:latin typeface="Calibri"/>
                <a:cs typeface="Calibri"/>
              </a:rPr>
              <a:t>Work</a:t>
            </a:r>
            <a:r>
              <a:rPr sz="1800" spc="-10" dirty="0">
                <a:solidFill>
                  <a:srgbClr val="032B4A"/>
                </a:solidFill>
                <a:latin typeface="Calibri"/>
                <a:cs typeface="Calibri"/>
              </a:rPr>
              <a:t> </a:t>
            </a:r>
            <a:r>
              <a:rPr sz="1800" spc="-5" dirty="0">
                <a:solidFill>
                  <a:srgbClr val="032B4A"/>
                </a:solidFill>
                <a:latin typeface="Calibri"/>
                <a:cs typeface="Calibri"/>
              </a:rPr>
              <a:t>Eligible</a:t>
            </a:r>
            <a:endParaRPr sz="1800" dirty="0">
              <a:latin typeface="Calibri"/>
              <a:cs typeface="Calibri"/>
            </a:endParaRPr>
          </a:p>
          <a:p>
            <a:pPr marL="299085" indent="-286385">
              <a:lnSpc>
                <a:spcPct val="100000"/>
              </a:lnSpc>
              <a:spcBef>
                <a:spcPts val="1585"/>
              </a:spcBef>
              <a:buClr>
                <a:srgbClr val="405B76"/>
              </a:buClr>
              <a:buFont typeface="Arial"/>
              <a:buChar char="•"/>
              <a:tabLst>
                <a:tab pos="299085" algn="l"/>
                <a:tab pos="299720" algn="l"/>
              </a:tabLst>
            </a:pPr>
            <a:r>
              <a:rPr sz="1800" spc="-5" dirty="0">
                <a:solidFill>
                  <a:srgbClr val="032B4A"/>
                </a:solidFill>
                <a:latin typeface="Calibri"/>
                <a:cs typeface="Calibri"/>
              </a:rPr>
              <a:t>Selective Service</a:t>
            </a:r>
            <a:r>
              <a:rPr sz="1800" spc="-10" dirty="0">
                <a:solidFill>
                  <a:srgbClr val="032B4A"/>
                </a:solidFill>
                <a:latin typeface="Calibri"/>
                <a:cs typeface="Calibri"/>
              </a:rPr>
              <a:t> </a:t>
            </a:r>
            <a:r>
              <a:rPr sz="1800" spc="-5" dirty="0">
                <a:solidFill>
                  <a:srgbClr val="032B4A"/>
                </a:solidFill>
                <a:latin typeface="Calibri"/>
                <a:cs typeface="Calibri"/>
              </a:rPr>
              <a:t>Compliant</a:t>
            </a:r>
            <a:endParaRPr sz="1800" dirty="0">
              <a:latin typeface="Calibri"/>
              <a:cs typeface="Calibri"/>
            </a:endParaRPr>
          </a:p>
          <a:p>
            <a:pPr marL="299085" indent="-286385">
              <a:lnSpc>
                <a:spcPct val="100000"/>
              </a:lnSpc>
              <a:spcBef>
                <a:spcPts val="1585"/>
              </a:spcBef>
              <a:buClr>
                <a:srgbClr val="405B76"/>
              </a:buClr>
              <a:buFont typeface="Arial"/>
              <a:buChar char="•"/>
              <a:tabLst>
                <a:tab pos="299085" algn="l"/>
                <a:tab pos="299720" algn="l"/>
              </a:tabLst>
            </a:pPr>
            <a:r>
              <a:rPr sz="1800" spc="-5" dirty="0">
                <a:solidFill>
                  <a:srgbClr val="032B4A"/>
                </a:solidFill>
                <a:latin typeface="Calibri"/>
                <a:cs typeface="Calibri"/>
              </a:rPr>
              <a:t>Not </a:t>
            </a:r>
            <a:r>
              <a:rPr sz="1800" spc="-15" dirty="0">
                <a:solidFill>
                  <a:srgbClr val="032B4A"/>
                </a:solidFill>
                <a:latin typeface="Calibri"/>
                <a:cs typeface="Calibri"/>
              </a:rPr>
              <a:t>Attending</a:t>
            </a:r>
            <a:r>
              <a:rPr sz="1800" spc="-45" dirty="0">
                <a:solidFill>
                  <a:srgbClr val="032B4A"/>
                </a:solidFill>
                <a:latin typeface="Calibri"/>
                <a:cs typeface="Calibri"/>
              </a:rPr>
              <a:t> </a:t>
            </a:r>
            <a:r>
              <a:rPr sz="1800" spc="-5" dirty="0">
                <a:solidFill>
                  <a:srgbClr val="032B4A"/>
                </a:solidFill>
                <a:latin typeface="Calibri"/>
                <a:cs typeface="Calibri"/>
              </a:rPr>
              <a:t>School</a:t>
            </a:r>
            <a:endParaRPr sz="1800" dirty="0">
              <a:latin typeface="Calibri"/>
              <a:cs typeface="Calibri"/>
            </a:endParaRPr>
          </a:p>
          <a:p>
            <a:pPr marL="299085" indent="-286385">
              <a:lnSpc>
                <a:spcPct val="100000"/>
              </a:lnSpc>
              <a:spcBef>
                <a:spcPts val="1585"/>
              </a:spcBef>
              <a:buClr>
                <a:srgbClr val="405B76"/>
              </a:buClr>
              <a:buFont typeface="Arial"/>
              <a:buChar char="•"/>
              <a:tabLst>
                <a:tab pos="299085" algn="l"/>
                <a:tab pos="299720" algn="l"/>
              </a:tabLst>
            </a:pPr>
            <a:r>
              <a:rPr sz="1800" dirty="0">
                <a:solidFill>
                  <a:srgbClr val="032B4A"/>
                </a:solidFill>
                <a:latin typeface="Calibri"/>
                <a:cs typeface="Calibri"/>
              </a:rPr>
              <a:t>16 - </a:t>
            </a:r>
            <a:r>
              <a:rPr sz="1800" spc="-5" dirty="0">
                <a:solidFill>
                  <a:srgbClr val="032B4A"/>
                </a:solidFill>
                <a:latin typeface="Calibri"/>
                <a:cs typeface="Calibri"/>
              </a:rPr>
              <a:t>24 </a:t>
            </a:r>
            <a:r>
              <a:rPr sz="1800" spc="-15" dirty="0">
                <a:solidFill>
                  <a:srgbClr val="032B4A"/>
                </a:solidFill>
                <a:latin typeface="Calibri"/>
                <a:cs typeface="Calibri"/>
              </a:rPr>
              <a:t>years </a:t>
            </a:r>
            <a:r>
              <a:rPr sz="1800" spc="-5" dirty="0">
                <a:solidFill>
                  <a:srgbClr val="032B4A"/>
                </a:solidFill>
                <a:latin typeface="Calibri"/>
                <a:cs typeface="Calibri"/>
              </a:rPr>
              <a:t>old at the time of </a:t>
            </a:r>
            <a:r>
              <a:rPr sz="1800" spc="-10" dirty="0">
                <a:solidFill>
                  <a:srgbClr val="032B4A"/>
                </a:solidFill>
                <a:latin typeface="Calibri"/>
                <a:cs typeface="Calibri"/>
              </a:rPr>
              <a:t>enrollment</a:t>
            </a:r>
            <a:r>
              <a:rPr sz="1800" spc="70" dirty="0">
                <a:solidFill>
                  <a:srgbClr val="032B4A"/>
                </a:solidFill>
                <a:latin typeface="Calibri"/>
                <a:cs typeface="Calibri"/>
              </a:rPr>
              <a:t> </a:t>
            </a:r>
            <a:r>
              <a:rPr sz="1800" b="1" dirty="0">
                <a:solidFill>
                  <a:srgbClr val="032B4A"/>
                </a:solidFill>
                <a:latin typeface="Calibri"/>
                <a:cs typeface="Calibri"/>
              </a:rPr>
              <a:t>AND</a:t>
            </a:r>
            <a:r>
              <a:rPr sz="1800" dirty="0">
                <a:solidFill>
                  <a:srgbClr val="032B4A"/>
                </a:solidFill>
                <a:latin typeface="Calibri"/>
                <a:cs typeface="Calibri"/>
              </a:rPr>
              <a:t>,</a:t>
            </a:r>
            <a:endParaRPr sz="1800" dirty="0">
              <a:latin typeface="Calibri"/>
              <a:cs typeface="Calibri"/>
            </a:endParaRPr>
          </a:p>
          <a:p>
            <a:pPr marL="299085" indent="-286385">
              <a:lnSpc>
                <a:spcPct val="100000"/>
              </a:lnSpc>
              <a:spcBef>
                <a:spcPts val="1585"/>
              </a:spcBef>
              <a:buClr>
                <a:srgbClr val="405B76"/>
              </a:buClr>
              <a:buFont typeface="Arial"/>
              <a:buChar char="•"/>
              <a:tabLst>
                <a:tab pos="299085" algn="l"/>
                <a:tab pos="299720" algn="l"/>
              </a:tabLst>
            </a:pPr>
            <a:r>
              <a:rPr sz="1800" spc="-5" dirty="0">
                <a:solidFill>
                  <a:srgbClr val="032B4A"/>
                </a:solidFill>
                <a:latin typeface="Calibri"/>
                <a:cs typeface="Calibri"/>
              </a:rPr>
              <a:t>One or </a:t>
            </a:r>
            <a:r>
              <a:rPr sz="1800" spc="-10" dirty="0">
                <a:solidFill>
                  <a:srgbClr val="032B4A"/>
                </a:solidFill>
                <a:latin typeface="Calibri"/>
                <a:cs typeface="Calibri"/>
              </a:rPr>
              <a:t>more </a:t>
            </a:r>
            <a:r>
              <a:rPr sz="1800" spc="-5" dirty="0">
                <a:solidFill>
                  <a:srgbClr val="032B4A"/>
                </a:solidFill>
                <a:latin typeface="Calibri"/>
                <a:cs typeface="Calibri"/>
              </a:rPr>
              <a:t>of the</a:t>
            </a:r>
            <a:r>
              <a:rPr sz="1800" spc="20" dirty="0">
                <a:solidFill>
                  <a:srgbClr val="032B4A"/>
                </a:solidFill>
                <a:latin typeface="Calibri"/>
                <a:cs typeface="Calibri"/>
              </a:rPr>
              <a:t> </a:t>
            </a:r>
            <a:r>
              <a:rPr sz="1800" spc="-10" dirty="0">
                <a:solidFill>
                  <a:srgbClr val="032B4A"/>
                </a:solidFill>
                <a:latin typeface="Calibri"/>
                <a:cs typeface="Calibri"/>
              </a:rPr>
              <a:t>following:</a:t>
            </a:r>
            <a:endParaRPr sz="1800" dirty="0">
              <a:latin typeface="Calibri"/>
              <a:cs typeface="Calibri"/>
            </a:endParaRPr>
          </a:p>
          <a:p>
            <a:pPr marL="469900" lvl="1">
              <a:lnSpc>
                <a:spcPct val="100000"/>
              </a:lnSpc>
              <a:spcBef>
                <a:spcPts val="685"/>
              </a:spcBef>
              <a:buClr>
                <a:srgbClr val="405B76"/>
              </a:buClr>
              <a:tabLst>
                <a:tab pos="812165" algn="l"/>
                <a:tab pos="812800" algn="l"/>
              </a:tabLst>
            </a:pPr>
            <a:r>
              <a:rPr lang="en-US" sz="1800" spc="-5" dirty="0">
                <a:solidFill>
                  <a:srgbClr val="032B4A"/>
                </a:solidFill>
                <a:latin typeface="Calibri"/>
                <a:cs typeface="Calibri"/>
              </a:rPr>
              <a:t>a. School</a:t>
            </a:r>
            <a:r>
              <a:rPr lang="en-US" sz="1800" spc="-45" dirty="0">
                <a:solidFill>
                  <a:srgbClr val="032B4A"/>
                </a:solidFill>
                <a:latin typeface="Calibri"/>
                <a:cs typeface="Calibri"/>
              </a:rPr>
              <a:t> </a:t>
            </a:r>
            <a:r>
              <a:rPr lang="en-US" sz="1800" spc="-10" dirty="0">
                <a:solidFill>
                  <a:srgbClr val="032B4A"/>
                </a:solidFill>
                <a:latin typeface="Calibri"/>
                <a:cs typeface="Calibri"/>
              </a:rPr>
              <a:t>dropout</a:t>
            </a:r>
            <a:endParaRPr lang="en-US" sz="1800" dirty="0">
              <a:latin typeface="Calibri"/>
              <a:cs typeface="Calibri"/>
            </a:endParaRPr>
          </a:p>
          <a:p>
            <a:pPr marL="469900" marR="5080" lvl="1">
              <a:lnSpc>
                <a:spcPts val="1939"/>
              </a:lnSpc>
              <a:spcBef>
                <a:spcPts val="930"/>
              </a:spcBef>
              <a:buClr>
                <a:srgbClr val="405B76"/>
              </a:buClr>
              <a:tabLst>
                <a:tab pos="812165" algn="l"/>
                <a:tab pos="812800" algn="l"/>
              </a:tabLst>
            </a:pPr>
            <a:r>
              <a:rPr lang="en-US" sz="1800" spc="-5" dirty="0">
                <a:solidFill>
                  <a:srgbClr val="032B4A"/>
                </a:solidFill>
                <a:latin typeface="Calibri"/>
                <a:cs typeface="Calibri"/>
              </a:rPr>
              <a:t>b. Within the age of compulsory school </a:t>
            </a:r>
            <a:r>
              <a:rPr lang="en-US" sz="1800" spc="-10" dirty="0">
                <a:solidFill>
                  <a:srgbClr val="032B4A"/>
                </a:solidFill>
                <a:latin typeface="Calibri"/>
                <a:cs typeface="Calibri"/>
              </a:rPr>
              <a:t>attendance(6-16), </a:t>
            </a:r>
            <a:r>
              <a:rPr lang="en-US" sz="1800" dirty="0">
                <a:solidFill>
                  <a:srgbClr val="032B4A"/>
                </a:solidFill>
                <a:latin typeface="Calibri"/>
                <a:cs typeface="Calibri"/>
              </a:rPr>
              <a:t>but has </a:t>
            </a:r>
            <a:r>
              <a:rPr lang="en-US" sz="1800" spc="-5" dirty="0">
                <a:solidFill>
                  <a:srgbClr val="032B4A"/>
                </a:solidFill>
                <a:latin typeface="Calibri"/>
                <a:cs typeface="Calibri"/>
              </a:rPr>
              <a:t>not </a:t>
            </a:r>
            <a:r>
              <a:rPr lang="en-US" sz="1800" spc="-10" dirty="0">
                <a:solidFill>
                  <a:srgbClr val="032B4A"/>
                </a:solidFill>
                <a:latin typeface="Calibri"/>
                <a:cs typeface="Calibri"/>
              </a:rPr>
              <a:t>attended </a:t>
            </a:r>
            <a:r>
              <a:rPr lang="en-US" sz="1800" spc="-5" dirty="0">
                <a:solidFill>
                  <a:srgbClr val="032B4A"/>
                </a:solidFill>
                <a:latin typeface="Calibri"/>
                <a:cs typeface="Calibri"/>
              </a:rPr>
              <a:t>school </a:t>
            </a:r>
            <a:r>
              <a:rPr lang="en-US" sz="1800" spc="-15" dirty="0">
                <a:solidFill>
                  <a:srgbClr val="032B4A"/>
                </a:solidFill>
                <a:latin typeface="Calibri"/>
                <a:cs typeface="Calibri"/>
              </a:rPr>
              <a:t>for  </a:t>
            </a:r>
            <a:r>
              <a:rPr lang="en-US" sz="1800" spc="-10" dirty="0">
                <a:solidFill>
                  <a:srgbClr val="032B4A"/>
                </a:solidFill>
                <a:latin typeface="Calibri"/>
                <a:cs typeface="Calibri"/>
              </a:rPr>
              <a:t>at </a:t>
            </a:r>
            <a:r>
              <a:rPr lang="en-US" sz="1800" spc="-5" dirty="0">
                <a:solidFill>
                  <a:srgbClr val="032B4A"/>
                </a:solidFill>
                <a:latin typeface="Calibri"/>
                <a:cs typeface="Calibri"/>
              </a:rPr>
              <a:t>least the </a:t>
            </a:r>
            <a:r>
              <a:rPr lang="en-US" sz="1800" spc="-10" dirty="0">
                <a:solidFill>
                  <a:srgbClr val="032B4A"/>
                </a:solidFill>
                <a:latin typeface="Calibri"/>
                <a:cs typeface="Calibri"/>
              </a:rPr>
              <a:t>most recent complete </a:t>
            </a:r>
            <a:r>
              <a:rPr lang="en-US" sz="1800" spc="-5" dirty="0">
                <a:solidFill>
                  <a:srgbClr val="032B4A"/>
                </a:solidFill>
                <a:latin typeface="Calibri"/>
                <a:cs typeface="Calibri"/>
              </a:rPr>
              <a:t>school </a:t>
            </a:r>
            <a:r>
              <a:rPr lang="en-US" sz="1800" spc="-10" dirty="0">
                <a:solidFill>
                  <a:srgbClr val="032B4A"/>
                </a:solidFill>
                <a:latin typeface="Calibri"/>
                <a:cs typeface="Calibri"/>
              </a:rPr>
              <a:t>year </a:t>
            </a:r>
            <a:r>
              <a:rPr lang="en-US" sz="1800" spc="-5" dirty="0">
                <a:solidFill>
                  <a:srgbClr val="032B4A"/>
                </a:solidFill>
                <a:latin typeface="Calibri"/>
                <a:cs typeface="Calibri"/>
              </a:rPr>
              <a:t>calendar</a:t>
            </a:r>
            <a:r>
              <a:rPr lang="en-US" sz="1800" spc="80" dirty="0">
                <a:solidFill>
                  <a:srgbClr val="032B4A"/>
                </a:solidFill>
                <a:latin typeface="Calibri"/>
                <a:cs typeface="Calibri"/>
              </a:rPr>
              <a:t> </a:t>
            </a:r>
            <a:r>
              <a:rPr lang="en-US" sz="1800" spc="-5" dirty="0">
                <a:solidFill>
                  <a:srgbClr val="032B4A"/>
                </a:solidFill>
                <a:latin typeface="Calibri"/>
                <a:cs typeface="Calibri"/>
              </a:rPr>
              <a:t>quarter</a:t>
            </a:r>
            <a:endParaRPr lang="en-US" sz="1800" dirty="0">
              <a:latin typeface="Calibri"/>
              <a:cs typeface="Calibri"/>
            </a:endParaRPr>
          </a:p>
          <a:p>
            <a:pPr marL="469900" lvl="1">
              <a:lnSpc>
                <a:spcPct val="100000"/>
              </a:lnSpc>
              <a:spcBef>
                <a:spcPts val="650"/>
              </a:spcBef>
              <a:buClr>
                <a:srgbClr val="405B76"/>
              </a:buClr>
              <a:tabLst>
                <a:tab pos="812165" algn="l"/>
                <a:tab pos="812800" algn="l"/>
              </a:tabLst>
            </a:pPr>
            <a:r>
              <a:rPr lang="en-US" sz="1800" dirty="0">
                <a:solidFill>
                  <a:srgbClr val="032B4A"/>
                </a:solidFill>
                <a:latin typeface="Calibri"/>
                <a:cs typeface="Calibri"/>
              </a:rPr>
              <a:t>c. An individual </a:t>
            </a:r>
            <a:r>
              <a:rPr lang="en-US" sz="1800" spc="-5" dirty="0">
                <a:solidFill>
                  <a:srgbClr val="032B4A"/>
                </a:solidFill>
                <a:latin typeface="Calibri"/>
                <a:cs typeface="Calibri"/>
              </a:rPr>
              <a:t>subject </a:t>
            </a:r>
            <a:r>
              <a:rPr lang="en-US" sz="1800" spc="-10" dirty="0">
                <a:solidFill>
                  <a:srgbClr val="032B4A"/>
                </a:solidFill>
                <a:latin typeface="Calibri"/>
                <a:cs typeface="Calibri"/>
              </a:rPr>
              <a:t>to </a:t>
            </a:r>
            <a:r>
              <a:rPr lang="en-US" sz="1800" spc="-5" dirty="0">
                <a:solidFill>
                  <a:srgbClr val="032B4A"/>
                </a:solidFill>
                <a:latin typeface="Calibri"/>
                <a:cs typeface="Calibri"/>
              </a:rPr>
              <a:t>the juvenile or adult </a:t>
            </a:r>
            <a:r>
              <a:rPr lang="en-US" sz="1800" spc="-10" dirty="0">
                <a:solidFill>
                  <a:srgbClr val="032B4A"/>
                </a:solidFill>
                <a:latin typeface="Calibri"/>
                <a:cs typeface="Calibri"/>
              </a:rPr>
              <a:t>justice</a:t>
            </a:r>
            <a:r>
              <a:rPr lang="en-US" sz="1800" spc="140" dirty="0">
                <a:solidFill>
                  <a:srgbClr val="032B4A"/>
                </a:solidFill>
                <a:latin typeface="Calibri"/>
                <a:cs typeface="Calibri"/>
              </a:rPr>
              <a:t> </a:t>
            </a:r>
            <a:r>
              <a:rPr lang="en-US" sz="1800" spc="-20" dirty="0">
                <a:solidFill>
                  <a:srgbClr val="032B4A"/>
                </a:solidFill>
                <a:latin typeface="Calibri"/>
                <a:cs typeface="Calibri"/>
              </a:rPr>
              <a:t>system</a:t>
            </a:r>
            <a:endParaRPr lang="en-US" sz="1800" dirty="0">
              <a:latin typeface="Calibri"/>
              <a:cs typeface="Calibri"/>
            </a:endParaRPr>
          </a:p>
          <a:p>
            <a:pPr marL="469900" lvl="1">
              <a:lnSpc>
                <a:spcPct val="100000"/>
              </a:lnSpc>
              <a:spcBef>
                <a:spcPts val="680"/>
              </a:spcBef>
              <a:buClr>
                <a:srgbClr val="405B76"/>
              </a:buClr>
              <a:tabLst>
                <a:tab pos="812165" algn="l"/>
                <a:tab pos="812800" algn="l"/>
              </a:tabLst>
            </a:pPr>
            <a:r>
              <a:rPr lang="en-US" sz="1800" spc="-5" dirty="0">
                <a:solidFill>
                  <a:srgbClr val="032B4A"/>
                </a:solidFill>
                <a:latin typeface="Calibri"/>
                <a:cs typeface="Calibri"/>
              </a:rPr>
              <a:t>d. Homeless individual, </a:t>
            </a:r>
            <a:r>
              <a:rPr lang="en-US" sz="1800" dirty="0">
                <a:solidFill>
                  <a:srgbClr val="032B4A"/>
                </a:solidFill>
                <a:latin typeface="Calibri"/>
                <a:cs typeface="Calibri"/>
              </a:rPr>
              <a:t>a </a:t>
            </a:r>
            <a:r>
              <a:rPr lang="en-US" sz="1800" spc="-5" dirty="0">
                <a:solidFill>
                  <a:srgbClr val="032B4A"/>
                </a:solidFill>
                <a:latin typeface="Calibri"/>
                <a:cs typeface="Calibri"/>
              </a:rPr>
              <a:t>homeless child or </a:t>
            </a:r>
            <a:r>
              <a:rPr lang="en-US" sz="1800" spc="-10" dirty="0">
                <a:solidFill>
                  <a:srgbClr val="032B4A"/>
                </a:solidFill>
                <a:latin typeface="Calibri"/>
                <a:cs typeface="Calibri"/>
              </a:rPr>
              <a:t>youth, </a:t>
            </a:r>
            <a:r>
              <a:rPr lang="en-US" sz="1800" spc="-5" dirty="0">
                <a:solidFill>
                  <a:srgbClr val="032B4A"/>
                </a:solidFill>
                <a:latin typeface="Calibri"/>
                <a:cs typeface="Calibri"/>
              </a:rPr>
              <a:t>or </a:t>
            </a:r>
            <a:r>
              <a:rPr lang="en-US" sz="1800" dirty="0">
                <a:solidFill>
                  <a:srgbClr val="032B4A"/>
                </a:solidFill>
                <a:latin typeface="Calibri"/>
                <a:cs typeface="Calibri"/>
              </a:rPr>
              <a:t>a</a:t>
            </a:r>
            <a:r>
              <a:rPr lang="en-US" sz="1800" spc="140" dirty="0">
                <a:solidFill>
                  <a:srgbClr val="032B4A"/>
                </a:solidFill>
                <a:latin typeface="Calibri"/>
                <a:cs typeface="Calibri"/>
              </a:rPr>
              <a:t> </a:t>
            </a:r>
            <a:r>
              <a:rPr lang="en-US" sz="1800" spc="-15" dirty="0">
                <a:solidFill>
                  <a:srgbClr val="032B4A"/>
                </a:solidFill>
                <a:latin typeface="Calibri"/>
                <a:cs typeface="Calibri"/>
              </a:rPr>
              <a:t>runaway</a:t>
            </a:r>
            <a:endParaRPr lang="en-US" sz="1800" dirty="0">
              <a:latin typeface="Calibri"/>
              <a:cs typeface="Calibri"/>
            </a:endParaRPr>
          </a:p>
          <a:p>
            <a:pPr marL="469900" lvl="1">
              <a:lnSpc>
                <a:spcPct val="100000"/>
              </a:lnSpc>
              <a:spcBef>
                <a:spcPts val="680"/>
              </a:spcBef>
              <a:buClr>
                <a:srgbClr val="405B76"/>
              </a:buClr>
              <a:tabLst>
                <a:tab pos="812165" algn="l"/>
                <a:tab pos="812800" algn="l"/>
              </a:tabLst>
            </a:pPr>
            <a:r>
              <a:rPr lang="en-US" sz="1800" dirty="0">
                <a:solidFill>
                  <a:srgbClr val="032B4A"/>
                </a:solidFill>
                <a:latin typeface="Calibri"/>
                <a:cs typeface="Calibri"/>
              </a:rPr>
              <a:t>e. In </a:t>
            </a:r>
            <a:r>
              <a:rPr lang="en-US" sz="1800" spc="-15" dirty="0">
                <a:solidFill>
                  <a:srgbClr val="032B4A"/>
                </a:solidFill>
                <a:latin typeface="Calibri"/>
                <a:cs typeface="Calibri"/>
              </a:rPr>
              <a:t>foster care </a:t>
            </a:r>
            <a:r>
              <a:rPr lang="en-US" sz="1800" spc="-5" dirty="0">
                <a:solidFill>
                  <a:srgbClr val="032B4A"/>
                </a:solidFill>
                <a:latin typeface="Calibri"/>
                <a:cs typeface="Calibri"/>
              </a:rPr>
              <a:t>or </a:t>
            </a:r>
            <a:r>
              <a:rPr lang="en-US" sz="1800" dirty="0">
                <a:solidFill>
                  <a:srgbClr val="032B4A"/>
                </a:solidFill>
                <a:latin typeface="Calibri"/>
                <a:cs typeface="Calibri"/>
              </a:rPr>
              <a:t>has </a:t>
            </a:r>
            <a:r>
              <a:rPr lang="en-US" sz="1800" spc="-5" dirty="0">
                <a:solidFill>
                  <a:srgbClr val="032B4A"/>
                </a:solidFill>
                <a:latin typeface="Calibri"/>
                <a:cs typeface="Calibri"/>
              </a:rPr>
              <a:t>aged out of the </a:t>
            </a:r>
            <a:r>
              <a:rPr lang="en-US" sz="1800" spc="-15" dirty="0">
                <a:solidFill>
                  <a:srgbClr val="032B4A"/>
                </a:solidFill>
                <a:latin typeface="Calibri"/>
                <a:cs typeface="Calibri"/>
              </a:rPr>
              <a:t>foster care</a:t>
            </a:r>
            <a:r>
              <a:rPr lang="en-US" sz="1800" spc="95" dirty="0">
                <a:solidFill>
                  <a:srgbClr val="032B4A"/>
                </a:solidFill>
                <a:latin typeface="Calibri"/>
                <a:cs typeface="Calibri"/>
              </a:rPr>
              <a:t> </a:t>
            </a:r>
            <a:r>
              <a:rPr lang="en-US" sz="1800" spc="-20" dirty="0">
                <a:solidFill>
                  <a:srgbClr val="032B4A"/>
                </a:solidFill>
                <a:latin typeface="Calibri"/>
                <a:cs typeface="Calibri"/>
              </a:rPr>
              <a:t>system</a:t>
            </a:r>
            <a:endParaRPr lang="en-US" sz="1800" dirty="0">
              <a:latin typeface="Calibri"/>
              <a:cs typeface="Calibri"/>
            </a:endParaRPr>
          </a:p>
          <a:p>
            <a:pPr marL="469900" lvl="1">
              <a:lnSpc>
                <a:spcPct val="100000"/>
              </a:lnSpc>
              <a:spcBef>
                <a:spcPts val="680"/>
              </a:spcBef>
              <a:buClr>
                <a:srgbClr val="405B76"/>
              </a:buClr>
              <a:tabLst>
                <a:tab pos="812165" algn="l"/>
                <a:tab pos="812800" algn="l"/>
              </a:tabLst>
            </a:pPr>
            <a:r>
              <a:rPr lang="en-US" sz="1800" spc="-10" dirty="0">
                <a:solidFill>
                  <a:srgbClr val="032B4A"/>
                </a:solidFill>
                <a:latin typeface="Calibri"/>
                <a:cs typeface="Calibri"/>
              </a:rPr>
              <a:t>f. Pregnant </a:t>
            </a:r>
            <a:r>
              <a:rPr lang="en-US" sz="1800" spc="-5" dirty="0">
                <a:solidFill>
                  <a:srgbClr val="032B4A"/>
                </a:solidFill>
                <a:latin typeface="Calibri"/>
                <a:cs typeface="Calibri"/>
              </a:rPr>
              <a:t>or</a:t>
            </a:r>
            <a:r>
              <a:rPr lang="en-US" sz="1800" spc="-15" dirty="0">
                <a:solidFill>
                  <a:srgbClr val="032B4A"/>
                </a:solidFill>
                <a:latin typeface="Calibri"/>
                <a:cs typeface="Calibri"/>
              </a:rPr>
              <a:t> </a:t>
            </a:r>
            <a:r>
              <a:rPr lang="en-US" sz="1800" spc="-10" dirty="0">
                <a:solidFill>
                  <a:srgbClr val="032B4A"/>
                </a:solidFill>
                <a:latin typeface="Calibri"/>
                <a:cs typeface="Calibri"/>
              </a:rPr>
              <a:t>parenting</a:t>
            </a:r>
          </a:p>
        </p:txBody>
      </p:sp>
    </p:spTree>
  </p:cSld>
  <p:clrMapOvr>
    <a:masterClrMapping/>
  </p:clrMapOvr>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13900</TotalTime>
  <Words>5410</Words>
  <Application>Microsoft Office PowerPoint</Application>
  <PresentationFormat>On-screen Show (4:3)</PresentationFormat>
  <Paragraphs>591</Paragraphs>
  <Slides>36</Slides>
  <Notes>30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36</vt:i4>
      </vt:variant>
    </vt:vector>
  </HeadingPairs>
  <TitlesOfParts>
    <vt:vector size="45" baseType="lpstr">
      <vt:lpstr>Aptos</vt:lpstr>
      <vt:lpstr>Arial</vt:lpstr>
      <vt:lpstr>Calibri</vt:lpstr>
      <vt:lpstr>Courier New</vt:lpstr>
      <vt:lpstr>Lucida Grande</vt:lpstr>
      <vt:lpstr>Segoe UI</vt:lpstr>
      <vt:lpstr>Times New Roman</vt:lpstr>
      <vt:lpstr>Wingdings</vt:lpstr>
      <vt:lpstr>Office Theme</vt:lpstr>
      <vt:lpstr>Workforce Innovation &amp; Opportunity Act (WIOA)   Youth Programs</vt:lpstr>
      <vt:lpstr>Introductions</vt:lpstr>
      <vt:lpstr>Background: Workforce Innovation and Opportunity Act</vt:lpstr>
      <vt:lpstr>Purpose of RFP</vt:lpstr>
      <vt:lpstr>Purpose of RFP (cont.)</vt:lpstr>
      <vt:lpstr>Estimated Funds Available</vt:lpstr>
      <vt:lpstr>Eligible Applicants/Respondents to  RFP</vt:lpstr>
      <vt:lpstr>Role of the MassHire Merrimack Valley Workforce Board </vt:lpstr>
      <vt:lpstr>OUT-OF-SCHOOL YOUTH ELIGIBILITY</vt:lpstr>
      <vt:lpstr>OUT-OF-SCHOOL YOUTH ELIGIBILITY (CONT.)</vt:lpstr>
      <vt:lpstr>OUT-OF-SCHOOL YOUTH ELIGIBILITY (CONT.)</vt:lpstr>
      <vt:lpstr>In-School Youth Eligibility</vt:lpstr>
      <vt:lpstr>In-School Youth Eligibility (CONT.)</vt:lpstr>
      <vt:lpstr>Eligibility Source Documentation</vt:lpstr>
      <vt:lpstr>What is Low Income for WIOA?</vt:lpstr>
      <vt:lpstr>Low Income Status</vt:lpstr>
      <vt:lpstr>WIOA 14 Program Elements</vt:lpstr>
      <vt:lpstr>List of Mandatory Six (6) Program Elements</vt:lpstr>
      <vt:lpstr>Description of WIOA Program Elements</vt:lpstr>
      <vt:lpstr>Description of WIOA Program Elements Cont.</vt:lpstr>
      <vt:lpstr>Description of WIOA Program Elements Cont.</vt:lpstr>
      <vt:lpstr>Work Experience Activities &amp; Provisions</vt:lpstr>
      <vt:lpstr>Work Experience Activities &amp; Provisions Cont. </vt:lpstr>
      <vt:lpstr>WIOA Youth Performance Measures/ Indicators</vt:lpstr>
      <vt:lpstr>FY26 WIOA Youth Performance Measures</vt:lpstr>
      <vt:lpstr>Individual Services Strategy (ISS)</vt:lpstr>
      <vt:lpstr>Assessments</vt:lpstr>
      <vt:lpstr>WIOA Career Pathway</vt:lpstr>
      <vt:lpstr>Career Pathways in Priority Industries</vt:lpstr>
      <vt:lpstr>Price Proposal</vt:lpstr>
      <vt:lpstr>Price and Program Proposals</vt:lpstr>
      <vt:lpstr>Submission Timeframe</vt:lpstr>
      <vt:lpstr>Review Process</vt:lpstr>
      <vt:lpstr>RESOURCES</vt:lpstr>
      <vt:lpstr>Questions</vt:lpstr>
      <vt:lpstr>Contact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Pertuso</dc:creator>
  <cp:lastModifiedBy>Abby Seripais</cp:lastModifiedBy>
  <cp:revision>87</cp:revision>
  <cp:lastPrinted>2018-05-08T14:46:43Z</cp:lastPrinted>
  <dcterms:created xsi:type="dcterms:W3CDTF">2018-04-17T17:15:10Z</dcterms:created>
  <dcterms:modified xsi:type="dcterms:W3CDTF">2026-04-07T13:36:52Z</dcterms:modified>
</cp:coreProperties>
</file>