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28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92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93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9" r:id="rId32"/>
    <p:sldId id="290" r:id="rId33"/>
    <p:sldId id="291" r:id="rId34"/>
    <p:sldId id="286" r:id="rId35"/>
    <p:sldId id="287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B7D8719-432E-A755-C1F9-5780E5924F3D}" name="Corina Ossers" initials="CO" userId="S::cossers@masshiremvwb.org::a6a80d23-9c43-4f48-b68b-614f4f67030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52D49"/>
    <a:srgbClr val="9E509C"/>
    <a:srgbClr val="FCA71E"/>
    <a:srgbClr val="FAA82C"/>
    <a:srgbClr val="405B76"/>
    <a:srgbClr val="45A78E"/>
    <a:srgbClr val="042B4A"/>
    <a:srgbClr val="426480"/>
    <a:srgbClr val="42647F"/>
    <a:srgbClr val="FAA7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74" autoAdjust="0"/>
    <p:restoredTop sz="75399" autoAdjust="0"/>
  </p:normalViewPr>
  <p:slideViewPr>
    <p:cSldViewPr snapToGrid="0" snapToObjects="1">
      <p:cViewPr varScale="1">
        <p:scale>
          <a:sx n="59" d="100"/>
          <a:sy n="59" d="100"/>
        </p:scale>
        <p:origin x="222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rina Ossers" userId="a6a80d23-9c43-4f48-b68b-614f4f670300" providerId="ADAL" clId="{E1183F1E-F9B0-44B8-82DA-C4A7F601669E}"/>
    <pc:docChg chg="modSld">
      <pc:chgData name="Corina Ossers" userId="a6a80d23-9c43-4f48-b68b-614f4f670300" providerId="ADAL" clId="{E1183F1E-F9B0-44B8-82DA-C4A7F601669E}" dt="2024-04-24T17:56:56.252" v="74" actId="5793"/>
      <pc:docMkLst>
        <pc:docMk/>
      </pc:docMkLst>
      <pc:sldChg chg="modNotesTx">
        <pc:chgData name="Corina Ossers" userId="a6a80d23-9c43-4f48-b68b-614f4f670300" providerId="ADAL" clId="{E1183F1E-F9B0-44B8-82DA-C4A7F601669E}" dt="2024-04-24T17:54:42.251" v="27" actId="6549"/>
        <pc:sldMkLst>
          <pc:docMk/>
          <pc:sldMk cId="0" sldId="260"/>
        </pc:sldMkLst>
      </pc:sldChg>
      <pc:sldChg chg="modNotesTx">
        <pc:chgData name="Corina Ossers" userId="a6a80d23-9c43-4f48-b68b-614f4f670300" providerId="ADAL" clId="{E1183F1E-F9B0-44B8-82DA-C4A7F601669E}" dt="2024-04-24T17:54:44.805" v="28" actId="6549"/>
        <pc:sldMkLst>
          <pc:docMk/>
          <pc:sldMk cId="0" sldId="261"/>
        </pc:sldMkLst>
      </pc:sldChg>
      <pc:sldChg chg="modNotesTx">
        <pc:chgData name="Corina Ossers" userId="a6a80d23-9c43-4f48-b68b-614f4f670300" providerId="ADAL" clId="{E1183F1E-F9B0-44B8-82DA-C4A7F601669E}" dt="2024-04-24T17:54:47.589" v="29" actId="6549"/>
        <pc:sldMkLst>
          <pc:docMk/>
          <pc:sldMk cId="0" sldId="262"/>
        </pc:sldMkLst>
      </pc:sldChg>
      <pc:sldChg chg="modSp mod modNotesTx">
        <pc:chgData name="Corina Ossers" userId="a6a80d23-9c43-4f48-b68b-614f4f670300" providerId="ADAL" clId="{E1183F1E-F9B0-44B8-82DA-C4A7F601669E}" dt="2024-04-24T17:54:50.287" v="30" actId="6549"/>
        <pc:sldMkLst>
          <pc:docMk/>
          <pc:sldMk cId="0" sldId="263"/>
        </pc:sldMkLst>
        <pc:spChg chg="mod">
          <ac:chgData name="Corina Ossers" userId="a6a80d23-9c43-4f48-b68b-614f4f670300" providerId="ADAL" clId="{E1183F1E-F9B0-44B8-82DA-C4A7F601669E}" dt="2024-04-24T16:49:44.514" v="26" actId="20577"/>
          <ac:spMkLst>
            <pc:docMk/>
            <pc:sldMk cId="0" sldId="263"/>
            <ac:spMk id="8" creationId="{00000000-0000-0000-0000-000000000000}"/>
          </ac:spMkLst>
        </pc:spChg>
      </pc:sldChg>
      <pc:sldChg chg="modNotesTx">
        <pc:chgData name="Corina Ossers" userId="a6a80d23-9c43-4f48-b68b-614f4f670300" providerId="ADAL" clId="{E1183F1E-F9B0-44B8-82DA-C4A7F601669E}" dt="2024-04-24T17:54:54.247" v="31" actId="6549"/>
        <pc:sldMkLst>
          <pc:docMk/>
          <pc:sldMk cId="0" sldId="265"/>
        </pc:sldMkLst>
      </pc:sldChg>
      <pc:sldChg chg="modNotesTx">
        <pc:chgData name="Corina Ossers" userId="a6a80d23-9c43-4f48-b68b-614f4f670300" providerId="ADAL" clId="{E1183F1E-F9B0-44B8-82DA-C4A7F601669E}" dt="2024-04-24T17:54:56.924" v="32" actId="6549"/>
        <pc:sldMkLst>
          <pc:docMk/>
          <pc:sldMk cId="0" sldId="266"/>
        </pc:sldMkLst>
      </pc:sldChg>
      <pc:sldChg chg="modNotesTx">
        <pc:chgData name="Corina Ossers" userId="a6a80d23-9c43-4f48-b68b-614f4f670300" providerId="ADAL" clId="{E1183F1E-F9B0-44B8-82DA-C4A7F601669E}" dt="2024-04-24T17:55:00.749" v="33" actId="6549"/>
        <pc:sldMkLst>
          <pc:docMk/>
          <pc:sldMk cId="0" sldId="268"/>
        </pc:sldMkLst>
      </pc:sldChg>
      <pc:sldChg chg="modNotesTx">
        <pc:chgData name="Corina Ossers" userId="a6a80d23-9c43-4f48-b68b-614f4f670300" providerId="ADAL" clId="{E1183F1E-F9B0-44B8-82DA-C4A7F601669E}" dt="2024-04-24T17:55:03.077" v="34" actId="6549"/>
        <pc:sldMkLst>
          <pc:docMk/>
          <pc:sldMk cId="0" sldId="269"/>
        </pc:sldMkLst>
      </pc:sldChg>
      <pc:sldChg chg="modNotesTx">
        <pc:chgData name="Corina Ossers" userId="a6a80d23-9c43-4f48-b68b-614f4f670300" providerId="ADAL" clId="{E1183F1E-F9B0-44B8-82DA-C4A7F601669E}" dt="2024-04-24T17:55:06.056" v="35" actId="6549"/>
        <pc:sldMkLst>
          <pc:docMk/>
          <pc:sldMk cId="0" sldId="270"/>
        </pc:sldMkLst>
      </pc:sldChg>
      <pc:sldChg chg="modNotesTx">
        <pc:chgData name="Corina Ossers" userId="a6a80d23-9c43-4f48-b68b-614f4f670300" providerId="ADAL" clId="{E1183F1E-F9B0-44B8-82DA-C4A7F601669E}" dt="2024-04-24T17:55:08.204" v="36" actId="6549"/>
        <pc:sldMkLst>
          <pc:docMk/>
          <pc:sldMk cId="0" sldId="271"/>
        </pc:sldMkLst>
      </pc:sldChg>
      <pc:sldChg chg="modNotesTx">
        <pc:chgData name="Corina Ossers" userId="a6a80d23-9c43-4f48-b68b-614f4f670300" providerId="ADAL" clId="{E1183F1E-F9B0-44B8-82DA-C4A7F601669E}" dt="2024-04-24T17:55:10.584" v="37" actId="6549"/>
        <pc:sldMkLst>
          <pc:docMk/>
          <pc:sldMk cId="0" sldId="272"/>
        </pc:sldMkLst>
      </pc:sldChg>
      <pc:sldChg chg="modNotesTx">
        <pc:chgData name="Corina Ossers" userId="a6a80d23-9c43-4f48-b68b-614f4f670300" providerId="ADAL" clId="{E1183F1E-F9B0-44B8-82DA-C4A7F601669E}" dt="2024-04-24T17:55:13.159" v="38" actId="6549"/>
        <pc:sldMkLst>
          <pc:docMk/>
          <pc:sldMk cId="0" sldId="273"/>
        </pc:sldMkLst>
      </pc:sldChg>
      <pc:sldChg chg="modNotesTx">
        <pc:chgData name="Corina Ossers" userId="a6a80d23-9c43-4f48-b68b-614f4f670300" providerId="ADAL" clId="{E1183F1E-F9B0-44B8-82DA-C4A7F601669E}" dt="2024-04-24T17:55:16.217" v="39" actId="6549"/>
        <pc:sldMkLst>
          <pc:docMk/>
          <pc:sldMk cId="0" sldId="274"/>
        </pc:sldMkLst>
      </pc:sldChg>
      <pc:sldChg chg="modNotesTx">
        <pc:chgData name="Corina Ossers" userId="a6a80d23-9c43-4f48-b68b-614f4f670300" providerId="ADAL" clId="{E1183F1E-F9B0-44B8-82DA-C4A7F601669E}" dt="2024-04-24T17:55:18.659" v="40" actId="6549"/>
        <pc:sldMkLst>
          <pc:docMk/>
          <pc:sldMk cId="0" sldId="275"/>
        </pc:sldMkLst>
      </pc:sldChg>
      <pc:sldChg chg="modNotesTx">
        <pc:chgData name="Corina Ossers" userId="a6a80d23-9c43-4f48-b68b-614f4f670300" providerId="ADAL" clId="{E1183F1E-F9B0-44B8-82DA-C4A7F601669E}" dt="2024-04-24T17:55:23.114" v="42" actId="6549"/>
        <pc:sldMkLst>
          <pc:docMk/>
          <pc:sldMk cId="0" sldId="276"/>
        </pc:sldMkLst>
      </pc:sldChg>
      <pc:sldChg chg="modNotesTx">
        <pc:chgData name="Corina Ossers" userId="a6a80d23-9c43-4f48-b68b-614f4f670300" providerId="ADAL" clId="{E1183F1E-F9B0-44B8-82DA-C4A7F601669E}" dt="2024-04-24T17:55:28.530" v="44" actId="6549"/>
        <pc:sldMkLst>
          <pc:docMk/>
          <pc:sldMk cId="0" sldId="278"/>
        </pc:sldMkLst>
      </pc:sldChg>
      <pc:sldChg chg="modNotesTx">
        <pc:chgData name="Corina Ossers" userId="a6a80d23-9c43-4f48-b68b-614f4f670300" providerId="ADAL" clId="{E1183F1E-F9B0-44B8-82DA-C4A7F601669E}" dt="2024-04-24T17:55:32.607" v="45" actId="6549"/>
        <pc:sldMkLst>
          <pc:docMk/>
          <pc:sldMk cId="0" sldId="279"/>
        </pc:sldMkLst>
      </pc:sldChg>
      <pc:sldChg chg="modNotesTx">
        <pc:chgData name="Corina Ossers" userId="a6a80d23-9c43-4f48-b68b-614f4f670300" providerId="ADAL" clId="{E1183F1E-F9B0-44B8-82DA-C4A7F601669E}" dt="2024-04-24T17:55:35.065" v="46" actId="6549"/>
        <pc:sldMkLst>
          <pc:docMk/>
          <pc:sldMk cId="0" sldId="280"/>
        </pc:sldMkLst>
      </pc:sldChg>
      <pc:sldChg chg="modNotesTx">
        <pc:chgData name="Corina Ossers" userId="a6a80d23-9c43-4f48-b68b-614f4f670300" providerId="ADAL" clId="{E1183F1E-F9B0-44B8-82DA-C4A7F601669E}" dt="2024-04-24T17:55:38.460" v="47" actId="6549"/>
        <pc:sldMkLst>
          <pc:docMk/>
          <pc:sldMk cId="0" sldId="281"/>
        </pc:sldMkLst>
      </pc:sldChg>
      <pc:sldChg chg="modNotesTx">
        <pc:chgData name="Corina Ossers" userId="a6a80d23-9c43-4f48-b68b-614f4f670300" providerId="ADAL" clId="{E1183F1E-F9B0-44B8-82DA-C4A7F601669E}" dt="2024-04-24T17:55:43.285" v="48" actId="6549"/>
        <pc:sldMkLst>
          <pc:docMk/>
          <pc:sldMk cId="0" sldId="282"/>
        </pc:sldMkLst>
      </pc:sldChg>
      <pc:sldChg chg="modNotesTx">
        <pc:chgData name="Corina Ossers" userId="a6a80d23-9c43-4f48-b68b-614f4f670300" providerId="ADAL" clId="{E1183F1E-F9B0-44B8-82DA-C4A7F601669E}" dt="2024-04-24T17:55:45.516" v="49" actId="6549"/>
        <pc:sldMkLst>
          <pc:docMk/>
          <pc:sldMk cId="0" sldId="283"/>
        </pc:sldMkLst>
      </pc:sldChg>
      <pc:sldChg chg="modNotesTx">
        <pc:chgData name="Corina Ossers" userId="a6a80d23-9c43-4f48-b68b-614f4f670300" providerId="ADAL" clId="{E1183F1E-F9B0-44B8-82DA-C4A7F601669E}" dt="2024-04-24T17:55:47.840" v="50" actId="6549"/>
        <pc:sldMkLst>
          <pc:docMk/>
          <pc:sldMk cId="0" sldId="284"/>
        </pc:sldMkLst>
      </pc:sldChg>
      <pc:sldChg chg="modSp mod modNotesTx">
        <pc:chgData name="Corina Ossers" userId="a6a80d23-9c43-4f48-b68b-614f4f670300" providerId="ADAL" clId="{E1183F1E-F9B0-44B8-82DA-C4A7F601669E}" dt="2024-04-24T17:56:56.252" v="74" actId="5793"/>
        <pc:sldMkLst>
          <pc:docMk/>
          <pc:sldMk cId="0" sldId="285"/>
        </pc:sldMkLst>
        <pc:spChg chg="mod">
          <ac:chgData name="Corina Ossers" userId="a6a80d23-9c43-4f48-b68b-614f4f670300" providerId="ADAL" clId="{E1183F1E-F9B0-44B8-82DA-C4A7F601669E}" dt="2024-04-24T17:56:56.252" v="74" actId="5793"/>
          <ac:spMkLst>
            <pc:docMk/>
            <pc:sldMk cId="0" sldId="285"/>
            <ac:spMk id="8" creationId="{00000000-0000-0000-0000-000000000000}"/>
          </ac:spMkLst>
        </pc:spChg>
      </pc:sldChg>
      <pc:sldChg chg="modNotesTx">
        <pc:chgData name="Corina Ossers" userId="a6a80d23-9c43-4f48-b68b-614f4f670300" providerId="ADAL" clId="{E1183F1E-F9B0-44B8-82DA-C4A7F601669E}" dt="2024-04-24T17:55:57.319" v="52" actId="6549"/>
        <pc:sldMkLst>
          <pc:docMk/>
          <pc:sldMk cId="0" sldId="289"/>
        </pc:sldMkLst>
      </pc:sldChg>
      <pc:sldChg chg="modNotesTx">
        <pc:chgData name="Corina Ossers" userId="a6a80d23-9c43-4f48-b68b-614f4f670300" providerId="ADAL" clId="{E1183F1E-F9B0-44B8-82DA-C4A7F601669E}" dt="2024-04-24T17:56:00.506" v="53" actId="6549"/>
        <pc:sldMkLst>
          <pc:docMk/>
          <pc:sldMk cId="0" sldId="290"/>
        </pc:sldMkLst>
      </pc:sldChg>
      <pc:sldChg chg="modNotesTx">
        <pc:chgData name="Corina Ossers" userId="a6a80d23-9c43-4f48-b68b-614f4f670300" providerId="ADAL" clId="{E1183F1E-F9B0-44B8-82DA-C4A7F601669E}" dt="2024-04-24T17:56:03.638" v="54" actId="6549"/>
        <pc:sldMkLst>
          <pc:docMk/>
          <pc:sldMk cId="0" sldId="291"/>
        </pc:sldMkLst>
      </pc:sldChg>
      <pc:sldChg chg="modNotesTx">
        <pc:chgData name="Corina Ossers" userId="a6a80d23-9c43-4f48-b68b-614f4f670300" providerId="ADAL" clId="{E1183F1E-F9B0-44B8-82DA-C4A7F601669E}" dt="2024-04-24T17:55:26.080" v="43" actId="6549"/>
        <pc:sldMkLst>
          <pc:docMk/>
          <pc:sldMk cId="581065424" sldId="29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798B2-8A4B-2446-B6F0-7A9B9C158E3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43C99-E074-C04C-AF52-066428F31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049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E1118-A4E6-2B4A-AF18-287D336DCF6C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3126A-5919-944C-8385-AD187C64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8002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398862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t>Presenter</a:t>
            </a:r>
          </a:p>
          <a:p>
            <a:r>
              <a:t>2022-03-31 15:25:03</a:t>
            </a:r>
          </a:p>
          <a:p>
            <a:r>
              <a:t>--------------------------------------------  KATY</a:t>
            </a:r>
          </a:p>
          <a:p>
            <a:r>
              <a:t>RFP pages 4-6</a:t>
            </a:r>
          </a:p>
          <a:p>
            <a:r>
              <a:t>We don’t use this barrier (#2) mainly  since it only goes up to 16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528392"/>
            <a:ext cx="6742545" cy="4571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 userDrawn="1"/>
        </p:nvSpPr>
        <p:spPr>
          <a:xfrm>
            <a:off x="6846454" y="-1037803"/>
            <a:ext cx="3286607" cy="5663682"/>
          </a:xfrm>
          <a:custGeom>
            <a:avLst/>
            <a:gdLst>
              <a:gd name="connsiteX0" fmla="*/ 2123722 w 2949222"/>
              <a:gd name="connsiteY0" fmla="*/ 4614333 h 4614333"/>
              <a:gd name="connsiteX1" fmla="*/ 0 w 2949222"/>
              <a:gd name="connsiteY1" fmla="*/ 7055 h 4614333"/>
              <a:gd name="connsiteX2" fmla="*/ 2949222 w 2949222"/>
              <a:gd name="connsiteY2" fmla="*/ 0 h 4614333"/>
              <a:gd name="connsiteX3" fmla="*/ 2942166 w 2949222"/>
              <a:gd name="connsiteY3" fmla="*/ 4607277 h 4614333"/>
              <a:gd name="connsiteX4" fmla="*/ 2123722 w 2949222"/>
              <a:gd name="connsiteY4" fmla="*/ 4614333 h 4614333"/>
              <a:gd name="connsiteX0" fmla="*/ 2109611 w 2949222"/>
              <a:gd name="connsiteY0" fmla="*/ 4571999 h 4607277"/>
              <a:gd name="connsiteX1" fmla="*/ 0 w 2949222"/>
              <a:gd name="connsiteY1" fmla="*/ 7055 h 4607277"/>
              <a:gd name="connsiteX2" fmla="*/ 2949222 w 2949222"/>
              <a:gd name="connsiteY2" fmla="*/ 0 h 4607277"/>
              <a:gd name="connsiteX3" fmla="*/ 2942166 w 2949222"/>
              <a:gd name="connsiteY3" fmla="*/ 4607277 h 4607277"/>
              <a:gd name="connsiteX4" fmla="*/ 2109611 w 2949222"/>
              <a:gd name="connsiteY4" fmla="*/ 4571999 h 4607277"/>
              <a:gd name="connsiteX0" fmla="*/ 2109611 w 2949222"/>
              <a:gd name="connsiteY0" fmla="*/ 4571999 h 4571999"/>
              <a:gd name="connsiteX1" fmla="*/ 0 w 2949222"/>
              <a:gd name="connsiteY1" fmla="*/ 7055 h 4571999"/>
              <a:gd name="connsiteX2" fmla="*/ 2949222 w 2949222"/>
              <a:gd name="connsiteY2" fmla="*/ 0 h 4571999"/>
              <a:gd name="connsiteX3" fmla="*/ 2942166 w 2949222"/>
              <a:gd name="connsiteY3" fmla="*/ 4571999 h 4571999"/>
              <a:gd name="connsiteX4" fmla="*/ 2109611 w 2949222"/>
              <a:gd name="connsiteY4" fmla="*/ 4571999 h 457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9222" h="4571999">
                <a:moveTo>
                  <a:pt x="2109611" y="4571999"/>
                </a:moveTo>
                <a:lnTo>
                  <a:pt x="0" y="7055"/>
                </a:lnTo>
                <a:lnTo>
                  <a:pt x="2949222" y="0"/>
                </a:lnTo>
                <a:lnTo>
                  <a:pt x="2942166" y="4571999"/>
                </a:lnTo>
                <a:lnTo>
                  <a:pt x="2109611" y="4571999"/>
                </a:lnTo>
                <a:close/>
              </a:path>
            </a:pathLst>
          </a:custGeom>
          <a:solidFill>
            <a:srgbClr val="405B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11"/>
          <p:cNvSpPr/>
          <p:nvPr userDrawn="1"/>
        </p:nvSpPr>
        <p:spPr>
          <a:xfrm>
            <a:off x="7033491" y="-949194"/>
            <a:ext cx="3286607" cy="5663682"/>
          </a:xfrm>
          <a:custGeom>
            <a:avLst/>
            <a:gdLst>
              <a:gd name="connsiteX0" fmla="*/ 2123722 w 2949222"/>
              <a:gd name="connsiteY0" fmla="*/ 4614333 h 4614333"/>
              <a:gd name="connsiteX1" fmla="*/ 0 w 2949222"/>
              <a:gd name="connsiteY1" fmla="*/ 7055 h 4614333"/>
              <a:gd name="connsiteX2" fmla="*/ 2949222 w 2949222"/>
              <a:gd name="connsiteY2" fmla="*/ 0 h 4614333"/>
              <a:gd name="connsiteX3" fmla="*/ 2942166 w 2949222"/>
              <a:gd name="connsiteY3" fmla="*/ 4607277 h 4614333"/>
              <a:gd name="connsiteX4" fmla="*/ 2123722 w 2949222"/>
              <a:gd name="connsiteY4" fmla="*/ 4614333 h 4614333"/>
              <a:gd name="connsiteX0" fmla="*/ 2109611 w 2949222"/>
              <a:gd name="connsiteY0" fmla="*/ 4571999 h 4607277"/>
              <a:gd name="connsiteX1" fmla="*/ 0 w 2949222"/>
              <a:gd name="connsiteY1" fmla="*/ 7055 h 4607277"/>
              <a:gd name="connsiteX2" fmla="*/ 2949222 w 2949222"/>
              <a:gd name="connsiteY2" fmla="*/ 0 h 4607277"/>
              <a:gd name="connsiteX3" fmla="*/ 2942166 w 2949222"/>
              <a:gd name="connsiteY3" fmla="*/ 4607277 h 4607277"/>
              <a:gd name="connsiteX4" fmla="*/ 2109611 w 2949222"/>
              <a:gd name="connsiteY4" fmla="*/ 4571999 h 4607277"/>
              <a:gd name="connsiteX0" fmla="*/ 2109611 w 2949222"/>
              <a:gd name="connsiteY0" fmla="*/ 4571999 h 4571999"/>
              <a:gd name="connsiteX1" fmla="*/ 0 w 2949222"/>
              <a:gd name="connsiteY1" fmla="*/ 7055 h 4571999"/>
              <a:gd name="connsiteX2" fmla="*/ 2949222 w 2949222"/>
              <a:gd name="connsiteY2" fmla="*/ 0 h 4571999"/>
              <a:gd name="connsiteX3" fmla="*/ 2942166 w 2949222"/>
              <a:gd name="connsiteY3" fmla="*/ 4571999 h 4571999"/>
              <a:gd name="connsiteX4" fmla="*/ 2109611 w 2949222"/>
              <a:gd name="connsiteY4" fmla="*/ 4571999 h 457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9222" h="4571999">
                <a:moveTo>
                  <a:pt x="2109611" y="4571999"/>
                </a:moveTo>
                <a:lnTo>
                  <a:pt x="0" y="7055"/>
                </a:lnTo>
                <a:lnTo>
                  <a:pt x="2949222" y="0"/>
                </a:lnTo>
                <a:lnTo>
                  <a:pt x="2942166" y="4571999"/>
                </a:lnTo>
                <a:lnTo>
                  <a:pt x="2109611" y="4571999"/>
                </a:lnTo>
                <a:close/>
              </a:path>
            </a:pathLst>
          </a:custGeom>
          <a:solidFill>
            <a:srgbClr val="152D4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7056" y="4528392"/>
            <a:ext cx="9144000" cy="0"/>
          </a:xfrm>
          <a:prstGeom prst="line">
            <a:avLst/>
          </a:prstGeom>
          <a:ln w="28575" cmpd="sng">
            <a:solidFill>
              <a:srgbClr val="FAA71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itle 14"/>
          <p:cNvSpPr>
            <a:spLocks noGrp="1"/>
          </p:cNvSpPr>
          <p:nvPr>
            <p:ph type="title"/>
          </p:nvPr>
        </p:nvSpPr>
        <p:spPr>
          <a:xfrm>
            <a:off x="457200" y="972490"/>
            <a:ext cx="6400800" cy="1141001"/>
          </a:xfrm>
        </p:spPr>
        <p:txBody>
          <a:bodyPr lIns="0" rIns="0" anchor="b" anchorCtr="0"/>
          <a:lstStyle>
            <a:lvl1pPr>
              <a:lnSpc>
                <a:spcPct val="80000"/>
              </a:lnSpc>
              <a:defRPr sz="5400" b="0">
                <a:solidFill>
                  <a:srgbClr val="152D4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457200" y="2192459"/>
            <a:ext cx="6597650" cy="746125"/>
          </a:xfrm>
        </p:spPr>
        <p:txBody>
          <a:bodyPr lIns="0" rIns="0">
            <a:noAutofit/>
          </a:bodyPr>
          <a:lstStyle>
            <a:lvl1pPr marL="0" indent="0">
              <a:lnSpc>
                <a:spcPct val="80000"/>
              </a:lnSpc>
              <a:buNone/>
              <a:defRPr sz="2800">
                <a:solidFill>
                  <a:srgbClr val="7F7F7F"/>
                </a:solidFill>
              </a:defRPr>
            </a:lvl1pPr>
            <a:lvl2pPr marL="449262" indent="0">
              <a:buNone/>
              <a:defRPr sz="2800">
                <a:solidFill>
                  <a:srgbClr val="FFFFFF"/>
                </a:solidFill>
              </a:defRPr>
            </a:lvl2pPr>
            <a:lvl3pPr marL="862013" indent="0">
              <a:buNone/>
              <a:defRPr sz="2400">
                <a:solidFill>
                  <a:srgbClr val="FFFFFF"/>
                </a:solidFill>
              </a:defRPr>
            </a:lvl3pPr>
            <a:lvl4pPr marL="1317625" indent="0">
              <a:buNone/>
              <a:defRPr sz="2400">
                <a:solidFill>
                  <a:srgbClr val="FFFFFF"/>
                </a:solidFill>
              </a:defRPr>
            </a:lvl4pPr>
            <a:lvl5pPr marL="1714500" indent="0"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6557817" y="6232772"/>
            <a:ext cx="2282241" cy="297677"/>
          </a:xfrm>
        </p:spPr>
        <p:txBody>
          <a:bodyPr lIns="0" rIns="0">
            <a:noAutofit/>
          </a:bodyPr>
          <a:lstStyle>
            <a:lvl1pPr marL="0" indent="0" algn="r">
              <a:lnSpc>
                <a:spcPct val="90000"/>
              </a:lnSpc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49262" indent="0">
              <a:buNone/>
              <a:defRPr sz="2800">
                <a:solidFill>
                  <a:srgbClr val="FFFFFF"/>
                </a:solidFill>
              </a:defRPr>
            </a:lvl2pPr>
            <a:lvl3pPr marL="862013" indent="0">
              <a:buNone/>
              <a:defRPr sz="2400">
                <a:solidFill>
                  <a:srgbClr val="FFFFFF"/>
                </a:solidFill>
              </a:defRPr>
            </a:lvl3pPr>
            <a:lvl4pPr marL="1317625" indent="0">
              <a:buNone/>
              <a:defRPr sz="2400">
                <a:solidFill>
                  <a:srgbClr val="FFFFFF"/>
                </a:solidFill>
              </a:defRPr>
            </a:lvl4pPr>
            <a:lvl5pPr marL="1714500" indent="0"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April 27, 2018</a:t>
            </a:r>
          </a:p>
        </p:txBody>
      </p:sp>
      <p:sp>
        <p:nvSpPr>
          <p:cNvPr id="16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5833491" y="5864400"/>
            <a:ext cx="3006567" cy="350898"/>
          </a:xfrm>
        </p:spPr>
        <p:txBody>
          <a:bodyPr lIns="0" rIns="0">
            <a:noAutofit/>
          </a:bodyPr>
          <a:lstStyle>
            <a:lvl1pPr marL="0" indent="0" algn="r">
              <a:lnSpc>
                <a:spcPct val="80000"/>
              </a:lnSpc>
              <a:buNone/>
              <a:defRPr sz="2400">
                <a:solidFill>
                  <a:srgbClr val="042B4A"/>
                </a:solidFill>
              </a:defRPr>
            </a:lvl1pPr>
            <a:lvl2pPr marL="449262" indent="0">
              <a:buNone/>
              <a:defRPr sz="2800">
                <a:solidFill>
                  <a:srgbClr val="FFFFFF"/>
                </a:solidFill>
              </a:defRPr>
            </a:lvl2pPr>
            <a:lvl3pPr marL="862013" indent="0">
              <a:buNone/>
              <a:defRPr sz="2400">
                <a:solidFill>
                  <a:srgbClr val="FFFFFF"/>
                </a:solidFill>
              </a:defRPr>
            </a:lvl3pPr>
            <a:lvl4pPr marL="1317625" indent="0">
              <a:buNone/>
              <a:defRPr sz="2400">
                <a:solidFill>
                  <a:srgbClr val="FFFFFF"/>
                </a:solidFill>
              </a:defRPr>
            </a:lvl4pPr>
            <a:lvl5pPr marL="1714500" indent="0"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Presenter</a:t>
            </a:r>
          </a:p>
        </p:txBody>
      </p:sp>
      <p:pic>
        <p:nvPicPr>
          <p:cNvPr id="1034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" y="5423770"/>
            <a:ext cx="5553076" cy="1709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0804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hart Placeholder 2"/>
          <p:cNvSpPr>
            <a:spLocks noGrp="1"/>
          </p:cNvSpPr>
          <p:nvPr>
            <p:ph type="chart" sz="quarter" idx="10"/>
          </p:nvPr>
        </p:nvSpPr>
        <p:spPr>
          <a:xfrm>
            <a:off x="457200" y="1555750"/>
            <a:ext cx="8229600" cy="430688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18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able Placeholder 3"/>
          <p:cNvSpPr>
            <a:spLocks noGrp="1"/>
          </p:cNvSpPr>
          <p:nvPr>
            <p:ph type="tbl" sz="quarter" idx="11"/>
          </p:nvPr>
        </p:nvSpPr>
        <p:spPr>
          <a:xfrm>
            <a:off x="457200" y="1555750"/>
            <a:ext cx="8229600" cy="430688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91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1216122"/>
            <a:ext cx="9144000" cy="4918364"/>
          </a:xfrm>
          <a:solidFill>
            <a:srgbClr val="D1D3D4"/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3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1216122"/>
            <a:ext cx="4582583" cy="4918364"/>
          </a:xfrm>
          <a:solidFill>
            <a:srgbClr val="D1D3D4"/>
          </a:solidFill>
        </p:spPr>
        <p:txBody>
          <a:bodyPr>
            <a:normAutofit/>
          </a:bodyPr>
          <a:lstStyle>
            <a:lvl1pPr>
              <a:defRPr sz="2400"/>
            </a:lvl1pPr>
          </a:lstStyle>
          <a:p>
            <a:endParaRPr lang="en-US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4572000" y="1216122"/>
            <a:ext cx="4582583" cy="4918364"/>
          </a:xfrm>
          <a:solidFill>
            <a:srgbClr val="D1D3D4"/>
          </a:solidFill>
        </p:spPr>
        <p:txBody>
          <a:bodyPr>
            <a:normAutofit/>
          </a:bodyPr>
          <a:lstStyle>
            <a:lvl1pPr>
              <a:defRPr sz="2400"/>
            </a:lvl1pPr>
          </a:lstStyle>
          <a:p>
            <a:endParaRPr lang="en-US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572000" y="1216122"/>
            <a:ext cx="0" cy="4918364"/>
          </a:xfrm>
          <a:prstGeom prst="line">
            <a:avLst/>
          </a:prstGeom>
          <a:ln>
            <a:solidFill>
              <a:srgbClr val="42648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49593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6564644" y="6359525"/>
            <a:ext cx="1692771" cy="362076"/>
          </a:xfrm>
          <a:prstGeom prst="rect">
            <a:avLst/>
          </a:prstGeom>
          <a:noFill/>
        </p:spPr>
        <p:txBody>
          <a:bodyPr wrap="none" lIns="0" rIns="0" rtlCol="0" anchor="ctr" anchorCtr="0">
            <a:noAutofit/>
          </a:bodyPr>
          <a:lstStyle/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err="1">
                <a:solidFill>
                  <a:srgbClr val="042B4A"/>
                </a:solidFill>
                <a:latin typeface="+mn-lt"/>
                <a:cs typeface="Calibri"/>
              </a:rPr>
              <a:t>MassHireFallRiverCareers.org</a:t>
            </a:r>
            <a:endParaRPr lang="en-US" sz="1000" dirty="0">
              <a:solidFill>
                <a:srgbClr val="042B4A"/>
              </a:solidFill>
              <a:latin typeface="+mn-lt"/>
              <a:cs typeface="Calibri"/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Media Placeholder 2"/>
          <p:cNvSpPr>
            <a:spLocks noGrp="1"/>
          </p:cNvSpPr>
          <p:nvPr>
            <p:ph type="media" sz="quarter" idx="10"/>
          </p:nvPr>
        </p:nvSpPr>
        <p:spPr>
          <a:xfrm>
            <a:off x="0" y="1236663"/>
            <a:ext cx="9144000" cy="5621337"/>
          </a:xfrm>
          <a:solidFill>
            <a:schemeClr val="accent1"/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522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32B4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042B4A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spc="-5" dirty="0"/>
              <a:t>MassHireGreaterLowell.com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042B4A"/>
                </a:solidFill>
                <a:latin typeface="Calibri"/>
                <a:cs typeface="Calibri"/>
              </a:defRPr>
            </a:lvl1pPr>
          </a:lstStyle>
          <a:p>
            <a:pPr marL="88900">
              <a:lnSpc>
                <a:spcPts val="10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4108951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926705" cy="1217930"/>
          </a:xfrm>
          <a:custGeom>
            <a:avLst/>
            <a:gdLst/>
            <a:ahLst/>
            <a:cxnLst/>
            <a:rect l="l" t="t" r="r" b="b"/>
            <a:pathLst>
              <a:path w="7926705" h="1217930">
                <a:moveTo>
                  <a:pt x="0" y="1217676"/>
                </a:moveTo>
                <a:lnTo>
                  <a:pt x="7926324" y="1217676"/>
                </a:lnTo>
                <a:lnTo>
                  <a:pt x="7926324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13360" y="6306311"/>
            <a:ext cx="659891" cy="4190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042B4A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spc="-5" dirty="0"/>
              <a:t>MassHireGreaterLowell.com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042B4A"/>
                </a:solidFill>
                <a:latin typeface="Calibri"/>
                <a:cs typeface="Calibri"/>
              </a:defRPr>
            </a:lvl1pPr>
          </a:lstStyle>
          <a:p>
            <a:pPr marL="88900">
              <a:lnSpc>
                <a:spcPts val="10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23215341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926705" cy="1217930"/>
          </a:xfrm>
          <a:custGeom>
            <a:avLst/>
            <a:gdLst/>
            <a:ahLst/>
            <a:cxnLst/>
            <a:rect l="l" t="t" r="r" b="b"/>
            <a:pathLst>
              <a:path w="7926705" h="1217930">
                <a:moveTo>
                  <a:pt x="0" y="1217676"/>
                </a:moveTo>
                <a:lnTo>
                  <a:pt x="7926324" y="1217676"/>
                </a:lnTo>
                <a:lnTo>
                  <a:pt x="7926324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13360" y="6306311"/>
            <a:ext cx="659891" cy="4190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9144000" y="1212850"/>
            <a:ext cx="0" cy="5085715"/>
          </a:xfrm>
          <a:custGeom>
            <a:avLst/>
            <a:gdLst/>
            <a:ahLst/>
            <a:cxnLst/>
            <a:rect l="l" t="t" r="r" b="b"/>
            <a:pathLst>
              <a:path h="5085715">
                <a:moveTo>
                  <a:pt x="0" y="0"/>
                </a:moveTo>
                <a:lnTo>
                  <a:pt x="0" y="5085232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0" y="12192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042B4A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spc="-5" dirty="0"/>
              <a:t>MassHireGreaterLowell.com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042B4A"/>
                </a:solidFill>
                <a:latin typeface="Calibri"/>
                <a:cs typeface="Calibri"/>
              </a:defRPr>
            </a:lvl1pPr>
          </a:lstStyle>
          <a:p>
            <a:pPr marL="88900">
              <a:lnSpc>
                <a:spcPts val="10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370642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-37106"/>
            <a:ext cx="9951357" cy="4816923"/>
          </a:xfrm>
          <a:prstGeom prst="rect">
            <a:avLst/>
          </a:prstGeom>
          <a:solidFill>
            <a:srgbClr val="152D49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52D49"/>
              </a:solidFill>
            </a:endParaRPr>
          </a:p>
        </p:txBody>
      </p:sp>
      <p:sp>
        <p:nvSpPr>
          <p:cNvPr id="4" name="Freeform 3"/>
          <p:cNvSpPr/>
          <p:nvPr userDrawn="1"/>
        </p:nvSpPr>
        <p:spPr>
          <a:xfrm>
            <a:off x="6846454" y="-37105"/>
            <a:ext cx="3286607" cy="5663682"/>
          </a:xfrm>
          <a:custGeom>
            <a:avLst/>
            <a:gdLst>
              <a:gd name="connsiteX0" fmla="*/ 2123722 w 2949222"/>
              <a:gd name="connsiteY0" fmla="*/ 4614333 h 4614333"/>
              <a:gd name="connsiteX1" fmla="*/ 0 w 2949222"/>
              <a:gd name="connsiteY1" fmla="*/ 7055 h 4614333"/>
              <a:gd name="connsiteX2" fmla="*/ 2949222 w 2949222"/>
              <a:gd name="connsiteY2" fmla="*/ 0 h 4614333"/>
              <a:gd name="connsiteX3" fmla="*/ 2942166 w 2949222"/>
              <a:gd name="connsiteY3" fmla="*/ 4607277 h 4614333"/>
              <a:gd name="connsiteX4" fmla="*/ 2123722 w 2949222"/>
              <a:gd name="connsiteY4" fmla="*/ 4614333 h 4614333"/>
              <a:gd name="connsiteX0" fmla="*/ 2109611 w 2949222"/>
              <a:gd name="connsiteY0" fmla="*/ 4571999 h 4607277"/>
              <a:gd name="connsiteX1" fmla="*/ 0 w 2949222"/>
              <a:gd name="connsiteY1" fmla="*/ 7055 h 4607277"/>
              <a:gd name="connsiteX2" fmla="*/ 2949222 w 2949222"/>
              <a:gd name="connsiteY2" fmla="*/ 0 h 4607277"/>
              <a:gd name="connsiteX3" fmla="*/ 2942166 w 2949222"/>
              <a:gd name="connsiteY3" fmla="*/ 4607277 h 4607277"/>
              <a:gd name="connsiteX4" fmla="*/ 2109611 w 2949222"/>
              <a:gd name="connsiteY4" fmla="*/ 4571999 h 4607277"/>
              <a:gd name="connsiteX0" fmla="*/ 2109611 w 2949222"/>
              <a:gd name="connsiteY0" fmla="*/ 4571999 h 4571999"/>
              <a:gd name="connsiteX1" fmla="*/ 0 w 2949222"/>
              <a:gd name="connsiteY1" fmla="*/ 7055 h 4571999"/>
              <a:gd name="connsiteX2" fmla="*/ 2949222 w 2949222"/>
              <a:gd name="connsiteY2" fmla="*/ 0 h 4571999"/>
              <a:gd name="connsiteX3" fmla="*/ 2942166 w 2949222"/>
              <a:gd name="connsiteY3" fmla="*/ 4571999 h 4571999"/>
              <a:gd name="connsiteX4" fmla="*/ 2109611 w 2949222"/>
              <a:gd name="connsiteY4" fmla="*/ 4571999 h 457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9222" h="4571999">
                <a:moveTo>
                  <a:pt x="2109611" y="4571999"/>
                </a:moveTo>
                <a:lnTo>
                  <a:pt x="0" y="7055"/>
                </a:lnTo>
                <a:lnTo>
                  <a:pt x="2949222" y="0"/>
                </a:lnTo>
                <a:lnTo>
                  <a:pt x="2942166" y="4571999"/>
                </a:lnTo>
                <a:lnTo>
                  <a:pt x="2109611" y="4571999"/>
                </a:lnTo>
                <a:close/>
              </a:path>
            </a:pathLst>
          </a:custGeom>
          <a:solidFill>
            <a:srgbClr val="405B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6557817" y="6232772"/>
            <a:ext cx="2282241" cy="297677"/>
          </a:xfrm>
        </p:spPr>
        <p:txBody>
          <a:bodyPr lIns="0" rIns="0">
            <a:noAutofit/>
          </a:bodyPr>
          <a:lstStyle>
            <a:lvl1pPr marL="0" indent="0" algn="r">
              <a:lnSpc>
                <a:spcPct val="90000"/>
              </a:lnSpc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49262" indent="0">
              <a:buNone/>
              <a:defRPr sz="2800">
                <a:solidFill>
                  <a:srgbClr val="FFFFFF"/>
                </a:solidFill>
              </a:defRPr>
            </a:lvl2pPr>
            <a:lvl3pPr marL="862013" indent="0">
              <a:buNone/>
              <a:defRPr sz="2400">
                <a:solidFill>
                  <a:srgbClr val="FFFFFF"/>
                </a:solidFill>
              </a:defRPr>
            </a:lvl3pPr>
            <a:lvl4pPr marL="1317625" indent="0">
              <a:buNone/>
              <a:defRPr sz="2400">
                <a:solidFill>
                  <a:srgbClr val="FFFFFF"/>
                </a:solidFill>
              </a:defRPr>
            </a:lvl4pPr>
            <a:lvl5pPr marL="1714500" indent="0"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April 27, 2018</a:t>
            </a:r>
          </a:p>
        </p:txBody>
      </p:sp>
      <p:sp>
        <p:nvSpPr>
          <p:cNvPr id="10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5833491" y="5864400"/>
            <a:ext cx="3006567" cy="350898"/>
          </a:xfrm>
        </p:spPr>
        <p:txBody>
          <a:bodyPr lIns="0" rIns="0">
            <a:noAutofit/>
          </a:bodyPr>
          <a:lstStyle>
            <a:lvl1pPr marL="0" indent="0" algn="r">
              <a:lnSpc>
                <a:spcPct val="80000"/>
              </a:lnSpc>
              <a:buNone/>
              <a:defRPr sz="2400">
                <a:solidFill>
                  <a:srgbClr val="042B4A"/>
                </a:solidFill>
              </a:defRPr>
            </a:lvl1pPr>
            <a:lvl2pPr marL="449262" indent="0">
              <a:buNone/>
              <a:defRPr sz="2800">
                <a:solidFill>
                  <a:srgbClr val="FFFFFF"/>
                </a:solidFill>
              </a:defRPr>
            </a:lvl2pPr>
            <a:lvl3pPr marL="862013" indent="0">
              <a:buNone/>
              <a:defRPr sz="2400">
                <a:solidFill>
                  <a:srgbClr val="FFFFFF"/>
                </a:solidFill>
              </a:defRPr>
            </a:lvl3pPr>
            <a:lvl4pPr marL="1317625" indent="0">
              <a:buNone/>
              <a:defRPr sz="2400">
                <a:solidFill>
                  <a:srgbClr val="FFFFFF"/>
                </a:solidFill>
              </a:defRPr>
            </a:lvl4pPr>
            <a:lvl5pPr marL="1714500" indent="0"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Presenter</a:t>
            </a:r>
          </a:p>
        </p:txBody>
      </p:sp>
      <p:sp>
        <p:nvSpPr>
          <p:cNvPr id="11" name="Title 14"/>
          <p:cNvSpPr>
            <a:spLocks noGrp="1"/>
          </p:cNvSpPr>
          <p:nvPr>
            <p:ph type="title"/>
          </p:nvPr>
        </p:nvSpPr>
        <p:spPr>
          <a:xfrm>
            <a:off x="457200" y="972490"/>
            <a:ext cx="6400800" cy="1141001"/>
          </a:xfrm>
        </p:spPr>
        <p:txBody>
          <a:bodyPr lIns="0" rIns="0" anchor="b" anchorCtr="0"/>
          <a:lstStyle>
            <a:lvl1pPr>
              <a:lnSpc>
                <a:spcPct val="80000"/>
              </a:lnSpc>
              <a:defRPr sz="54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457200" y="2192459"/>
            <a:ext cx="6597650" cy="746125"/>
          </a:xfrm>
        </p:spPr>
        <p:txBody>
          <a:bodyPr lIns="0" rIns="0">
            <a:noAutofit/>
          </a:bodyPr>
          <a:lstStyle>
            <a:lvl1pPr marL="0" indent="0">
              <a:lnSpc>
                <a:spcPct val="80000"/>
              </a:lnSpc>
              <a:buNone/>
              <a:defRPr sz="2800">
                <a:solidFill>
                  <a:srgbClr val="FCA71E"/>
                </a:solidFill>
              </a:defRPr>
            </a:lvl1pPr>
            <a:lvl2pPr marL="449262" indent="0">
              <a:buNone/>
              <a:defRPr sz="2800">
                <a:solidFill>
                  <a:srgbClr val="FFFFFF"/>
                </a:solidFill>
              </a:defRPr>
            </a:lvl2pPr>
            <a:lvl3pPr marL="862013" indent="0">
              <a:buNone/>
              <a:defRPr sz="2400">
                <a:solidFill>
                  <a:srgbClr val="FFFFFF"/>
                </a:solidFill>
              </a:defRPr>
            </a:lvl3pPr>
            <a:lvl4pPr marL="1317625" indent="0">
              <a:buNone/>
              <a:defRPr sz="2400">
                <a:solidFill>
                  <a:srgbClr val="FFFFFF"/>
                </a:solidFill>
              </a:defRPr>
            </a:lvl4pPr>
            <a:lvl5pPr marL="1714500" indent="0"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2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" y="5423770"/>
            <a:ext cx="5553076" cy="1709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4891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/>
          <p:cNvSpPr>
            <a:spLocks noGrp="1"/>
          </p:cNvSpPr>
          <p:nvPr>
            <p:ph sz="quarter" idx="10"/>
          </p:nvPr>
        </p:nvSpPr>
        <p:spPr>
          <a:xfrm>
            <a:off x="457200" y="1446235"/>
            <a:ext cx="8229600" cy="4525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2864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214309" y="6359525"/>
            <a:ext cx="1692771" cy="362076"/>
          </a:xfrm>
          <a:prstGeom prst="rect">
            <a:avLst/>
          </a:prstGeom>
          <a:noFill/>
        </p:spPr>
        <p:txBody>
          <a:bodyPr wrap="none" lIns="0" rIns="0" rtlCol="0" anchor="ctr" anchorCtr="0">
            <a:noAutofit/>
          </a:bodyPr>
          <a:lstStyle/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dirty="0">
              <a:solidFill>
                <a:srgbClr val="042B4A"/>
              </a:solidFill>
              <a:latin typeface="+mn-lt"/>
              <a:cs typeface="Calibri"/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/>
          <p:cNvSpPr>
            <a:spLocks noGrp="1"/>
          </p:cNvSpPr>
          <p:nvPr>
            <p:ph sz="quarter" idx="10"/>
          </p:nvPr>
        </p:nvSpPr>
        <p:spPr>
          <a:xfrm>
            <a:off x="457200" y="1446235"/>
            <a:ext cx="3903133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6"/>
          <p:cNvSpPr>
            <a:spLocks noGrp="1"/>
          </p:cNvSpPr>
          <p:nvPr>
            <p:ph sz="quarter" idx="11"/>
          </p:nvPr>
        </p:nvSpPr>
        <p:spPr>
          <a:xfrm>
            <a:off x="4781548" y="1446235"/>
            <a:ext cx="3903133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7878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16"/>
          <p:cNvSpPr>
            <a:spLocks noGrp="1"/>
          </p:cNvSpPr>
          <p:nvPr>
            <p:ph sz="quarter" idx="10"/>
          </p:nvPr>
        </p:nvSpPr>
        <p:spPr>
          <a:xfrm>
            <a:off x="457200" y="1446235"/>
            <a:ext cx="2601383" cy="4525963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1" name="Content Placeholder 16"/>
          <p:cNvSpPr>
            <a:spLocks noGrp="1"/>
          </p:cNvSpPr>
          <p:nvPr>
            <p:ph sz="quarter" idx="11"/>
          </p:nvPr>
        </p:nvSpPr>
        <p:spPr>
          <a:xfrm>
            <a:off x="6085416" y="1446235"/>
            <a:ext cx="2601383" cy="4525963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2" name="Content Placeholder 16"/>
          <p:cNvSpPr>
            <a:spLocks noGrp="1"/>
          </p:cNvSpPr>
          <p:nvPr>
            <p:ph sz="quarter" idx="12"/>
          </p:nvPr>
        </p:nvSpPr>
        <p:spPr>
          <a:xfrm>
            <a:off x="3276600" y="1446235"/>
            <a:ext cx="2601383" cy="4525963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67400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/>
          <p:cNvSpPr>
            <a:spLocks noGrp="1"/>
          </p:cNvSpPr>
          <p:nvPr>
            <p:ph sz="quarter" idx="10"/>
          </p:nvPr>
        </p:nvSpPr>
        <p:spPr>
          <a:xfrm>
            <a:off x="457200" y="1446236"/>
            <a:ext cx="3987800" cy="2152097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Content Placeholder 16"/>
          <p:cNvSpPr>
            <a:spLocks noGrp="1"/>
          </p:cNvSpPr>
          <p:nvPr>
            <p:ph sz="quarter" idx="11"/>
          </p:nvPr>
        </p:nvSpPr>
        <p:spPr>
          <a:xfrm>
            <a:off x="457200" y="3820583"/>
            <a:ext cx="3987800" cy="2152097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Content Placeholder 16"/>
          <p:cNvSpPr>
            <a:spLocks noGrp="1"/>
          </p:cNvSpPr>
          <p:nvPr>
            <p:ph sz="quarter" idx="12"/>
          </p:nvPr>
        </p:nvSpPr>
        <p:spPr>
          <a:xfrm>
            <a:off x="4698999" y="1446236"/>
            <a:ext cx="3987799" cy="2152097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Content Placeholder 16"/>
          <p:cNvSpPr>
            <a:spLocks noGrp="1"/>
          </p:cNvSpPr>
          <p:nvPr>
            <p:ph sz="quarter" idx="13"/>
          </p:nvPr>
        </p:nvSpPr>
        <p:spPr>
          <a:xfrm>
            <a:off x="4698999" y="3820583"/>
            <a:ext cx="3987799" cy="2152097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0183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3065"/>
            <a:ext cx="3881968" cy="494851"/>
          </a:xfrm>
          <a:prstGeom prst="rect">
            <a:avLst/>
          </a:prstGeom>
          <a:solidFill>
            <a:srgbClr val="042B4A"/>
          </a:solidFill>
        </p:spPr>
        <p:txBody>
          <a:bodyPr tIns="0" bIns="45720" anchor="ctr" anchorCtr="0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61479"/>
            <a:ext cx="3881967" cy="3910719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"/>
          <p:cNvSpPr>
            <a:spLocks noGrp="1"/>
          </p:cNvSpPr>
          <p:nvPr>
            <p:ph type="body" idx="10"/>
          </p:nvPr>
        </p:nvSpPr>
        <p:spPr>
          <a:xfrm>
            <a:off x="4804832" y="1463065"/>
            <a:ext cx="3881967" cy="494851"/>
          </a:xfrm>
          <a:prstGeom prst="rect">
            <a:avLst/>
          </a:prstGeom>
          <a:solidFill>
            <a:srgbClr val="042B4A"/>
          </a:solidFill>
        </p:spPr>
        <p:txBody>
          <a:bodyPr tIns="0" bIns="45720" anchor="ctr" anchorCtr="0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Content Placeholder 3"/>
          <p:cNvSpPr>
            <a:spLocks noGrp="1"/>
          </p:cNvSpPr>
          <p:nvPr>
            <p:ph sz="half" idx="11"/>
          </p:nvPr>
        </p:nvSpPr>
        <p:spPr>
          <a:xfrm>
            <a:off x="4804833" y="2061479"/>
            <a:ext cx="3881966" cy="3910719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8345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3064"/>
            <a:ext cx="2559051" cy="759435"/>
          </a:xfrm>
          <a:prstGeom prst="rect">
            <a:avLst/>
          </a:prstGeom>
          <a:solidFill>
            <a:srgbClr val="042B4A"/>
          </a:solidFill>
        </p:spPr>
        <p:txBody>
          <a:bodyPr tIns="0" bIns="45720" anchor="ctr" anchorCtr="0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328332"/>
            <a:ext cx="2559050" cy="3643865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4434977" y="6356310"/>
            <a:ext cx="1692771" cy="362076"/>
          </a:xfrm>
          <a:prstGeom prst="rect">
            <a:avLst/>
          </a:prstGeom>
          <a:noFill/>
        </p:spPr>
        <p:txBody>
          <a:bodyPr wrap="none" lIns="0" rIns="0" rtlCol="0" anchor="ctr" anchorCtr="0">
            <a:noAutofit/>
          </a:bodyPr>
          <a:lstStyle/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dirty="0">
              <a:solidFill>
                <a:srgbClr val="042B4A"/>
              </a:solidFill>
              <a:latin typeface="+mn-lt"/>
              <a:cs typeface="Calibri"/>
            </a:endParaRPr>
          </a:p>
        </p:txBody>
      </p:sp>
      <p:cxnSp>
        <p:nvCxnSpPr>
          <p:cNvPr id="20" name="Straight Connector 19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2"/>
          <p:cNvSpPr>
            <a:spLocks noGrp="1"/>
          </p:cNvSpPr>
          <p:nvPr>
            <p:ph type="body" idx="10"/>
          </p:nvPr>
        </p:nvSpPr>
        <p:spPr>
          <a:xfrm>
            <a:off x="6127748" y="1463064"/>
            <a:ext cx="2559051" cy="759435"/>
          </a:xfrm>
          <a:prstGeom prst="rect">
            <a:avLst/>
          </a:prstGeom>
          <a:solidFill>
            <a:srgbClr val="042B4A"/>
          </a:solidFill>
        </p:spPr>
        <p:txBody>
          <a:bodyPr tIns="0" bIns="45720" anchor="ctr" anchorCtr="0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1"/>
          </p:nvPr>
        </p:nvSpPr>
        <p:spPr>
          <a:xfrm>
            <a:off x="6127749" y="2328332"/>
            <a:ext cx="2559050" cy="3643865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2"/>
          </p:nvPr>
        </p:nvSpPr>
        <p:spPr>
          <a:xfrm>
            <a:off x="3276600" y="1463064"/>
            <a:ext cx="2559051" cy="759435"/>
          </a:xfrm>
          <a:prstGeom prst="rect">
            <a:avLst/>
          </a:prstGeom>
          <a:solidFill>
            <a:srgbClr val="042B4A"/>
          </a:solidFill>
        </p:spPr>
        <p:txBody>
          <a:bodyPr tIns="0" bIns="45720" anchor="ctr" anchorCtr="0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3"/>
          </p:nvPr>
        </p:nvSpPr>
        <p:spPr>
          <a:xfrm>
            <a:off x="3276601" y="2328332"/>
            <a:ext cx="2559050" cy="3643865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28487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979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10017"/>
            <a:ext cx="9144000" cy="1227101"/>
          </a:xfrm>
          <a:prstGeom prst="rect">
            <a:avLst/>
          </a:prstGeom>
          <a:solidFill>
            <a:srgbClr val="152D4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44623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 descr="MassHire Logo.png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70" y="6306354"/>
            <a:ext cx="660400" cy="418422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4352636" y="6359525"/>
            <a:ext cx="3904779" cy="362076"/>
          </a:xfrm>
          <a:prstGeom prst="rect">
            <a:avLst/>
          </a:prstGeom>
          <a:noFill/>
        </p:spPr>
        <p:txBody>
          <a:bodyPr wrap="none" lIns="0" rIns="0" rtlCol="0" anchor="ctr" anchorCtr="0">
            <a:noAutofit/>
          </a:bodyPr>
          <a:lstStyle/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042B4A"/>
                </a:solidFill>
                <a:latin typeface="+mn-lt"/>
                <a:cs typeface="Calibri"/>
              </a:rPr>
              <a:t>MassHireMVWB.org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rgbClr val="152D4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0" y="6200016"/>
            <a:ext cx="9144000" cy="0"/>
          </a:xfrm>
          <a:prstGeom prst="line">
            <a:avLst/>
          </a:prstGeom>
          <a:ln w="12700" cmpd="sng">
            <a:solidFill>
              <a:srgbClr val="152D4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 userDrawn="1"/>
        </p:nvSpPr>
        <p:spPr>
          <a:xfrm>
            <a:off x="7926917" y="0"/>
            <a:ext cx="1217083" cy="1217083"/>
          </a:xfrm>
          <a:prstGeom prst="rect">
            <a:avLst/>
          </a:prstGeom>
          <a:solidFill>
            <a:srgbClr val="405B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 userDrawn="1"/>
        </p:nvSpPr>
        <p:spPr>
          <a:xfrm>
            <a:off x="7926917" y="2"/>
            <a:ext cx="739678" cy="1217082"/>
          </a:xfrm>
          <a:prstGeom prst="rtTriangle">
            <a:avLst/>
          </a:prstGeom>
          <a:solidFill>
            <a:srgbClr val="152D4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731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8" r:id="rId3"/>
    <p:sldLayoutId id="2147483650" r:id="rId4"/>
    <p:sldLayoutId id="2147483652" r:id="rId5"/>
    <p:sldLayoutId id="2147483659" r:id="rId6"/>
    <p:sldLayoutId id="2147483653" r:id="rId7"/>
    <p:sldLayoutId id="2147483660" r:id="rId8"/>
    <p:sldLayoutId id="2147483654" r:id="rId9"/>
    <p:sldLayoutId id="2147483663" r:id="rId10"/>
    <p:sldLayoutId id="2147483664" r:id="rId11"/>
    <p:sldLayoutId id="2147483656" r:id="rId12"/>
    <p:sldLayoutId id="2147483662" r:id="rId13"/>
    <p:sldLayoutId id="2147483661" r:id="rId14"/>
    <p:sldLayoutId id="2147483666" r:id="rId15"/>
    <p:sldLayoutId id="2147483667" r:id="rId16"/>
    <p:sldLayoutId id="2147483668" r:id="rId17"/>
  </p:sldLayoutIdLst>
  <p:hf hd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rgbClr val="FFFFFF"/>
          </a:solidFill>
          <a:latin typeface="+mj-lt"/>
          <a:ea typeface="+mj-ea"/>
          <a:cs typeface="Calibri"/>
        </a:defRPr>
      </a:lvl1pPr>
    </p:titleStyle>
    <p:bodyStyle>
      <a:lvl1pPr marL="285750" indent="-285750" algn="l" defTabSz="457200" rtl="0" eaLnBrk="1" latinLnBrk="0" hangingPunct="1">
        <a:lnSpc>
          <a:spcPct val="90000"/>
        </a:lnSpc>
        <a:spcBef>
          <a:spcPts val="1800"/>
        </a:spcBef>
        <a:buClr>
          <a:srgbClr val="405B76"/>
        </a:buClr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36600" indent="-287338" algn="l" defTabSz="457200" rtl="0" eaLnBrk="1" latinLnBrk="0" hangingPunct="1">
        <a:lnSpc>
          <a:spcPct val="90000"/>
        </a:lnSpc>
        <a:spcBef>
          <a:spcPts val="900"/>
        </a:spcBef>
        <a:buClr>
          <a:srgbClr val="405B76"/>
        </a:buClr>
        <a:buFont typeface="Lucida Grande"/>
        <a:buChar char="–"/>
        <a:tabLst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90613" indent="-228600" algn="l" defTabSz="457200" rtl="0" eaLnBrk="1" latinLnBrk="0" hangingPunct="1">
        <a:lnSpc>
          <a:spcPct val="90000"/>
        </a:lnSpc>
        <a:spcBef>
          <a:spcPts val="900"/>
        </a:spcBef>
        <a:buClr>
          <a:srgbClr val="405B76"/>
        </a:buClr>
        <a:buFont typeface="Arial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543050" indent="-225425" algn="l" defTabSz="457200" rtl="0" eaLnBrk="1" latinLnBrk="0" hangingPunct="1">
        <a:lnSpc>
          <a:spcPct val="90000"/>
        </a:lnSpc>
        <a:spcBef>
          <a:spcPts val="900"/>
        </a:spcBef>
        <a:buClr>
          <a:srgbClr val="405B76"/>
        </a:buClr>
        <a:buFont typeface="Lucida Grande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943100" indent="-228600" algn="l" defTabSz="457200" rtl="0" eaLnBrk="1" latinLnBrk="0" hangingPunct="1">
        <a:lnSpc>
          <a:spcPct val="90000"/>
        </a:lnSpc>
        <a:spcBef>
          <a:spcPts val="900"/>
        </a:spcBef>
        <a:buClr>
          <a:srgbClr val="405B76"/>
        </a:buClr>
        <a:buFont typeface="Arial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ss.gov/service-details/massworkforce-wioa-youth-policy-issuance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sshiremvwb.org/about/governance-downloads/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5.xml"/><Relationship Id="rId6" Type="http://schemas.openxmlformats.org/officeDocument/2006/relationships/hyperlink" Target="https://www.dol.gov/agencies/eta/WIOA" TargetMode="External"/><Relationship Id="rId5" Type="http://schemas.openxmlformats.org/officeDocument/2006/relationships/hyperlink" Target="https://www.dol.gov/agencies/eta/youth" TargetMode="External"/><Relationship Id="rId4" Type="http://schemas.openxmlformats.org/officeDocument/2006/relationships/hyperlink" Target="https://www.mass.gov/service-details/massworkforce-wioa-youth-policy-issuances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mailto:aseripais@masshiremvwb.org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104" y="1971602"/>
            <a:ext cx="7223295" cy="1141001"/>
          </a:xfrm>
        </p:spPr>
        <p:txBody>
          <a:bodyPr/>
          <a:lstStyle/>
          <a:p>
            <a:r>
              <a:rPr lang="en-US" i="1" dirty="0"/>
              <a:t>Workforce Innovation &amp; Opportunity Act (WIOA)</a:t>
            </a:r>
            <a:br>
              <a:rPr lang="en-US" i="1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sz="4400" dirty="0"/>
              <a:t>Youth Programs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549105" y="3221596"/>
            <a:ext cx="6597650" cy="114100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Request for Proposals Bidders Conference</a:t>
            </a:r>
            <a:br>
              <a:rPr lang="en-US" dirty="0"/>
            </a:br>
            <a:r>
              <a:rPr lang="en-US" dirty="0"/>
              <a:t>April 24, 2024</a:t>
            </a:r>
            <a:endParaRPr lang="en-US" dirty="0">
              <a:cs typeface="Calibri"/>
            </a:endParaRP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4028A74D-6106-459B-8CC4-A1EA20C4FF61}"/>
              </a:ext>
            </a:extLst>
          </p:cNvPr>
          <p:cNvSpPr txBox="1">
            <a:spLocks/>
          </p:cNvSpPr>
          <p:nvPr/>
        </p:nvSpPr>
        <p:spPr>
          <a:xfrm>
            <a:off x="450680" y="4763814"/>
            <a:ext cx="6597650" cy="746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 algn="l" defTabSz="457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rgbClr val="405B76"/>
              </a:buClr>
              <a:buFont typeface="Arial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36600" indent="-287338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rgbClr val="405B76"/>
              </a:buClr>
              <a:buFont typeface="Lucida Grande"/>
              <a:buChar char="–"/>
              <a:tabLst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90613" indent="-228600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rgbClr val="405B76"/>
              </a:buClr>
              <a:buFont typeface="Arial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543050" indent="-225425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rgbClr val="405B76"/>
              </a:buClr>
              <a:buFont typeface="Lucida Grande"/>
              <a:buChar char="–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943100" indent="-228600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rgbClr val="405B76"/>
              </a:buClr>
              <a:buFont typeface="Arial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 typeface="Arial"/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6715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213230" y="301181"/>
            <a:ext cx="7454142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5" dirty="0"/>
              <a:t>O</a:t>
            </a:r>
            <a:r>
              <a:rPr sz="2850" spc="5" dirty="0"/>
              <a:t>UT</a:t>
            </a:r>
            <a:r>
              <a:rPr sz="3600" spc="5" dirty="0"/>
              <a:t>-</a:t>
            </a:r>
            <a:r>
              <a:rPr sz="2850" spc="5" dirty="0"/>
              <a:t>OF</a:t>
            </a:r>
            <a:r>
              <a:rPr sz="3600" spc="5" dirty="0"/>
              <a:t>-S</a:t>
            </a:r>
            <a:r>
              <a:rPr sz="2850" spc="5" dirty="0"/>
              <a:t>CHOOL </a:t>
            </a:r>
            <a:r>
              <a:rPr sz="3600" spc="-15" dirty="0"/>
              <a:t>Y</a:t>
            </a:r>
            <a:r>
              <a:rPr sz="2850" spc="-15" dirty="0"/>
              <a:t>OUTH </a:t>
            </a:r>
            <a:r>
              <a:rPr sz="3600" spc="5" dirty="0"/>
              <a:t>E</a:t>
            </a:r>
            <a:r>
              <a:rPr sz="2850" spc="5" dirty="0"/>
              <a:t>LIGIBILITY</a:t>
            </a:r>
            <a:r>
              <a:rPr sz="2850" spc="180" dirty="0"/>
              <a:t> </a:t>
            </a:r>
            <a:r>
              <a:rPr sz="2800" spc="-25" dirty="0"/>
              <a:t>(</a:t>
            </a:r>
            <a:r>
              <a:rPr lang="en-US" sz="2800" spc="-25" dirty="0"/>
              <a:t>cont</a:t>
            </a:r>
            <a:r>
              <a:rPr sz="2800" spc="-25" dirty="0"/>
              <a:t>.)</a:t>
            </a:r>
            <a:endParaRPr sz="2800" dirty="0"/>
          </a:p>
        </p:txBody>
      </p:sp>
      <p:sp>
        <p:nvSpPr>
          <p:cNvPr id="10" name="object 10"/>
          <p:cNvSpPr txBox="1"/>
          <p:nvPr/>
        </p:nvSpPr>
        <p:spPr>
          <a:xfrm>
            <a:off x="8545405" y="6475666"/>
            <a:ext cx="1536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042B4A"/>
                </a:solidFill>
                <a:latin typeface="Calibri"/>
                <a:cs typeface="Calibri"/>
              </a:rPr>
              <a:t>10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1890" y="1249679"/>
            <a:ext cx="8891751" cy="52988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0375" algn="just">
              <a:lnSpc>
                <a:spcPct val="100000"/>
              </a:lnSpc>
              <a:buClr>
                <a:srgbClr val="405B76"/>
              </a:buClr>
              <a:buAutoNum type="arabicPeriod" startAt="7"/>
              <a:tabLst>
                <a:tab pos="356235" algn="l"/>
              </a:tabLst>
            </a:pPr>
            <a:r>
              <a:rPr sz="1800" dirty="0">
                <a:solidFill>
                  <a:srgbClr val="032B4A"/>
                </a:solidFill>
                <a:latin typeface="Calibri"/>
                <a:cs typeface="Calibri"/>
              </a:rPr>
              <a:t>An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individual with </a:t>
            </a:r>
            <a:r>
              <a:rPr sz="1800" dirty="0">
                <a:solidFill>
                  <a:srgbClr val="032B4A"/>
                </a:solidFill>
                <a:latin typeface="Calibri"/>
                <a:cs typeface="Calibri"/>
              </a:rPr>
              <a:t>a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disability</a:t>
            </a:r>
            <a:endParaRPr sz="1800" dirty="0">
              <a:latin typeface="Calibri"/>
              <a:cs typeface="Calibri"/>
            </a:endParaRPr>
          </a:p>
          <a:p>
            <a:pPr marL="460375" marR="429895">
              <a:lnSpc>
                <a:spcPct val="100000"/>
              </a:lnSpc>
              <a:spcBef>
                <a:spcPts val="900"/>
              </a:spcBef>
              <a:buAutoNum type="arabicPeriod" startAt="7"/>
              <a:tabLst>
                <a:tab pos="238760" algn="l"/>
              </a:tabLst>
            </a:pP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HS 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Grad/HiSET Recipient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who is </a:t>
            </a:r>
            <a:r>
              <a:rPr sz="1800" b="1" i="1" u="heavy" spc="-5" dirty="0">
                <a:solidFill>
                  <a:srgbClr val="032B4A"/>
                </a:solidFill>
                <a:latin typeface="Calibri"/>
                <a:cs typeface="Calibri"/>
              </a:rPr>
              <a:t>low-income </a:t>
            </a:r>
            <a:r>
              <a:rPr sz="1800" dirty="0">
                <a:solidFill>
                  <a:srgbClr val="032B4A"/>
                </a:solidFill>
                <a:latin typeface="Calibri"/>
                <a:cs typeface="Calibri"/>
              </a:rPr>
              <a:t>and </a:t>
            </a:r>
            <a:r>
              <a:rPr sz="1800" b="1" dirty="0">
                <a:solidFill>
                  <a:srgbClr val="032B4A"/>
                </a:solidFill>
                <a:latin typeface="Calibri"/>
                <a:cs typeface="Calibri"/>
              </a:rPr>
              <a:t>basic skills </a:t>
            </a:r>
            <a:r>
              <a:rPr sz="1800" b="1" spc="-5" dirty="0">
                <a:solidFill>
                  <a:srgbClr val="032B4A"/>
                </a:solidFill>
                <a:latin typeface="Calibri"/>
                <a:cs typeface="Calibri"/>
              </a:rPr>
              <a:t>deficient </a:t>
            </a:r>
            <a:r>
              <a:rPr sz="1800" b="1" dirty="0">
                <a:solidFill>
                  <a:srgbClr val="032B4A"/>
                </a:solidFill>
                <a:latin typeface="Calibri"/>
                <a:cs typeface="Calibri"/>
              </a:rPr>
              <a:t>or </a:t>
            </a:r>
            <a:r>
              <a:rPr sz="1800" b="1" spc="-5" dirty="0">
                <a:solidFill>
                  <a:srgbClr val="032B4A"/>
                </a:solidFill>
                <a:latin typeface="Calibri"/>
                <a:cs typeface="Calibri"/>
              </a:rPr>
              <a:t>English  language </a:t>
            </a:r>
            <a:r>
              <a:rPr sz="1800" b="1" dirty="0">
                <a:solidFill>
                  <a:srgbClr val="032B4A"/>
                </a:solidFill>
                <a:latin typeface="Calibri"/>
                <a:cs typeface="Calibri"/>
              </a:rPr>
              <a:t>learner</a:t>
            </a:r>
            <a:r>
              <a:rPr sz="1800" b="1" spc="-15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32B4A"/>
                </a:solidFill>
                <a:latin typeface="Calibri"/>
                <a:cs typeface="Calibri"/>
              </a:rPr>
              <a:t>:</a:t>
            </a:r>
            <a:endParaRPr sz="1800" dirty="0">
              <a:latin typeface="Calibri"/>
              <a:cs typeface="Calibri"/>
            </a:endParaRPr>
          </a:p>
          <a:p>
            <a:pPr marL="460375" marR="5080" lvl="1">
              <a:lnSpc>
                <a:spcPts val="1939"/>
              </a:lnSpc>
              <a:spcBef>
                <a:spcPts val="930"/>
              </a:spcBef>
              <a:buAutoNum type="alphaLcPeriod"/>
              <a:tabLst>
                <a:tab pos="736600" algn="l"/>
                <a:tab pos="737235" algn="l"/>
              </a:tabLst>
            </a:pPr>
            <a:r>
              <a:rPr lang="en-US" sz="1800" spc="-2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032B4A"/>
                </a:solidFill>
                <a:latin typeface="Calibri"/>
                <a:cs typeface="Calibri"/>
              </a:rPr>
              <a:t>At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or below 8.9 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grade level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in </a:t>
            </a:r>
            <a:r>
              <a:rPr sz="1800" dirty="0">
                <a:solidFill>
                  <a:srgbClr val="032B4A"/>
                </a:solidFill>
                <a:latin typeface="Calibri"/>
                <a:cs typeface="Calibri"/>
              </a:rPr>
              <a:t>reading/writing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or </a:t>
            </a:r>
            <a:r>
              <a:rPr lang="en-US" sz="1800" spc="-5" dirty="0">
                <a:solidFill>
                  <a:srgbClr val="032B4A"/>
                </a:solidFill>
                <a:latin typeface="Calibri"/>
                <a:cs typeface="Calibri"/>
              </a:rPr>
              <a:t>computing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 skills on </a:t>
            </a:r>
            <a:r>
              <a:rPr sz="1800" dirty="0">
                <a:solidFill>
                  <a:srgbClr val="032B4A"/>
                </a:solidFill>
                <a:latin typeface="Calibri"/>
                <a:cs typeface="Calibri"/>
              </a:rPr>
              <a:t>a 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generally  accepted </a:t>
            </a:r>
            <a:r>
              <a:rPr sz="1800" spc="-15" dirty="0">
                <a:solidFill>
                  <a:srgbClr val="032B4A"/>
                </a:solidFill>
                <a:latin typeface="Calibri"/>
                <a:cs typeface="Calibri"/>
              </a:rPr>
              <a:t>standardized test;</a:t>
            </a:r>
            <a:r>
              <a:rPr sz="1800" spc="7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or</a:t>
            </a:r>
            <a:endParaRPr sz="1800" dirty="0">
              <a:latin typeface="Calibri"/>
              <a:cs typeface="Calibri"/>
            </a:endParaRPr>
          </a:p>
          <a:p>
            <a:pPr marL="460375" marR="291465" lvl="1">
              <a:lnSpc>
                <a:spcPts val="1939"/>
              </a:lnSpc>
              <a:spcBef>
                <a:spcPts val="900"/>
              </a:spcBef>
              <a:buClr>
                <a:srgbClr val="405B76"/>
              </a:buClr>
              <a:tabLst>
                <a:tab pos="756285" algn="l"/>
                <a:tab pos="756920" algn="l"/>
              </a:tabLst>
            </a:pPr>
            <a:r>
              <a:rPr lang="en-US" sz="1800" spc="-5" dirty="0">
                <a:solidFill>
                  <a:srgbClr val="032B4A"/>
                </a:solidFill>
                <a:latin typeface="Calibri"/>
                <a:cs typeface="Calibri"/>
              </a:rPr>
              <a:t>b.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Unable 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to compute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or solve problems, 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read, write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or </a:t>
            </a:r>
            <a:r>
              <a:rPr sz="1800" dirty="0">
                <a:solidFill>
                  <a:srgbClr val="032B4A"/>
                </a:solidFill>
                <a:latin typeface="Calibri"/>
                <a:cs typeface="Calibri"/>
              </a:rPr>
              <a:t>speak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English at </a:t>
            </a:r>
            <a:r>
              <a:rPr sz="1800" dirty="0">
                <a:solidFill>
                  <a:srgbClr val="032B4A"/>
                </a:solidFill>
                <a:latin typeface="Calibri"/>
                <a:cs typeface="Calibri"/>
              </a:rPr>
              <a:t>a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level  necessary 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to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function on the job, in the 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family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or in</a:t>
            </a:r>
            <a:r>
              <a:rPr sz="1800" spc="13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society</a:t>
            </a:r>
            <a:endParaRPr sz="1800" dirty="0">
              <a:latin typeface="Times New Roman"/>
              <a:cs typeface="Times New Roman"/>
            </a:endParaRPr>
          </a:p>
          <a:p>
            <a:pPr marL="460375" lvl="1">
              <a:lnSpc>
                <a:spcPct val="100000"/>
              </a:lnSpc>
              <a:spcBef>
                <a:spcPts val="5"/>
              </a:spcBef>
              <a:buAutoNum type="alphaLcPeriod"/>
            </a:pPr>
            <a:endParaRPr sz="1450" dirty="0">
              <a:latin typeface="Times New Roman"/>
              <a:cs typeface="Times New Roman"/>
            </a:endParaRPr>
          </a:p>
          <a:p>
            <a:pPr marL="460375" marR="93345" algn="just">
              <a:lnSpc>
                <a:spcPts val="1939"/>
              </a:lnSpc>
              <a:buAutoNum type="arabicPeriod" startAt="7"/>
              <a:tabLst>
                <a:tab pos="294005" algn="l"/>
              </a:tabLst>
            </a:pPr>
            <a:r>
              <a:rPr sz="1800" b="1" i="1" u="heavy" spc="-5" dirty="0">
                <a:solidFill>
                  <a:srgbClr val="032B4A"/>
                </a:solidFill>
                <a:latin typeface="Calibri"/>
                <a:cs typeface="Calibri"/>
              </a:rPr>
              <a:t>Low-income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individual who 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requires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additional 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assistance to enter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or 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complete </a:t>
            </a:r>
            <a:r>
              <a:rPr sz="1800" dirty="0">
                <a:solidFill>
                  <a:srgbClr val="032B4A"/>
                </a:solidFill>
                <a:latin typeface="Calibri"/>
                <a:cs typeface="Calibri"/>
              </a:rPr>
              <a:t>an 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educational </a:t>
            </a:r>
            <a:r>
              <a:rPr sz="1800" spc="-15" dirty="0">
                <a:solidFill>
                  <a:srgbClr val="032B4A"/>
                </a:solidFill>
                <a:latin typeface="Calibri"/>
                <a:cs typeface="Calibri"/>
              </a:rPr>
              <a:t>program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or 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to secure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or hold employment. 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Local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definitions of this barrier  include:</a:t>
            </a:r>
            <a:endParaRPr lang="en-US" sz="1200" spc="-5" dirty="0">
              <a:solidFill>
                <a:srgbClr val="032B4A"/>
              </a:solidFill>
              <a:highlight>
                <a:srgbClr val="FFFF00"/>
              </a:highlight>
              <a:latin typeface="Calibri"/>
              <a:cs typeface="Calibri"/>
            </a:endParaRPr>
          </a:p>
          <a:p>
            <a:pPr marL="460375" marR="93345" lvl="1" algn="just">
              <a:lnSpc>
                <a:spcPts val="1939"/>
              </a:lnSpc>
              <a:tabLst>
                <a:tab pos="294005" algn="l"/>
              </a:tabLst>
            </a:pPr>
            <a:r>
              <a:rPr lang="en-US" sz="1200" dirty="0">
                <a:solidFill>
                  <a:schemeClr val="tx2"/>
                </a:solidFill>
                <a:latin typeface="Calibri"/>
                <a:cs typeface="Calibri"/>
              </a:rPr>
              <a:t>(</a:t>
            </a:r>
            <a:r>
              <a:rPr lang="en-US" sz="1200" dirty="0" err="1">
                <a:solidFill>
                  <a:schemeClr val="tx2"/>
                </a:solidFill>
                <a:latin typeface="Calibri"/>
                <a:cs typeface="Calibri"/>
              </a:rPr>
              <a:t>i</a:t>
            </a:r>
            <a:r>
              <a:rPr lang="en-US" sz="1200" dirty="0">
                <a:solidFill>
                  <a:schemeClr val="tx2"/>
                </a:solidFill>
                <a:latin typeface="Calibri"/>
                <a:cs typeface="Calibri"/>
              </a:rPr>
              <a:t>)	A limited work history (less than 4 months in the past year) or no work experience;</a:t>
            </a:r>
          </a:p>
          <a:p>
            <a:pPr marL="460375" marR="93345" lvl="1" algn="just">
              <a:lnSpc>
                <a:spcPts val="1939"/>
              </a:lnSpc>
              <a:tabLst>
                <a:tab pos="294005" algn="l"/>
              </a:tabLst>
            </a:pPr>
            <a:r>
              <a:rPr lang="en-US" sz="1200" dirty="0">
                <a:solidFill>
                  <a:schemeClr val="tx2"/>
                </a:solidFill>
                <a:latin typeface="Calibri"/>
                <a:cs typeface="Calibri"/>
              </a:rPr>
              <a:t>(ii)	Involvement with any State agency providing special services, support or oversight to the youth or to the youth’s immediate family;</a:t>
            </a:r>
          </a:p>
          <a:p>
            <a:pPr marL="460375" marR="93345" lvl="1" algn="just">
              <a:lnSpc>
                <a:spcPts val="1939"/>
              </a:lnSpc>
              <a:tabLst>
                <a:tab pos="294005" algn="l"/>
              </a:tabLst>
            </a:pPr>
            <a:r>
              <a:rPr lang="en-US" sz="1200" dirty="0">
                <a:solidFill>
                  <a:schemeClr val="tx2"/>
                </a:solidFill>
                <a:latin typeface="Calibri"/>
                <a:cs typeface="Calibri"/>
              </a:rPr>
              <a:t>(iii)	Residency in a Designated Census Tract Poverty Area;</a:t>
            </a:r>
          </a:p>
          <a:p>
            <a:pPr marL="460375" marR="93345" lvl="1" algn="just">
              <a:lnSpc>
                <a:spcPts val="1939"/>
              </a:lnSpc>
              <a:tabLst>
                <a:tab pos="294005" algn="l"/>
              </a:tabLst>
            </a:pPr>
            <a:r>
              <a:rPr lang="en-US" sz="1200" dirty="0">
                <a:solidFill>
                  <a:schemeClr val="tx2"/>
                </a:solidFill>
                <a:latin typeface="Calibri"/>
                <a:cs typeface="Calibri"/>
              </a:rPr>
              <a:t>(iv)	A non-traditional household member i.e.: a single parent household, or with an unofficial guardian, or with a grandparent, or with a maternal or paternal domestic partners, etc.;</a:t>
            </a:r>
          </a:p>
          <a:p>
            <a:pPr marL="460375" marR="93345" lvl="1" algn="just">
              <a:lnSpc>
                <a:spcPts val="1939"/>
              </a:lnSpc>
              <a:tabLst>
                <a:tab pos="294005" algn="l"/>
              </a:tabLst>
            </a:pPr>
            <a:r>
              <a:rPr lang="en-US" sz="1200" dirty="0">
                <a:solidFill>
                  <a:schemeClr val="tx2"/>
                </a:solidFill>
                <a:latin typeface="Calibri"/>
                <a:cs typeface="Calibri"/>
              </a:rPr>
              <a:t>(v)	Residency in public housing or Section 8 subsidized housing;</a:t>
            </a:r>
          </a:p>
          <a:p>
            <a:pPr marL="460375" marR="93345" lvl="1" algn="just">
              <a:lnSpc>
                <a:spcPts val="1939"/>
              </a:lnSpc>
              <a:tabLst>
                <a:tab pos="294005" algn="l"/>
              </a:tabLst>
            </a:pPr>
            <a:r>
              <a:rPr lang="en-US" sz="1200" dirty="0">
                <a:solidFill>
                  <a:schemeClr val="tx2"/>
                </a:solidFill>
                <a:latin typeface="Calibri"/>
                <a:cs typeface="Calibri"/>
              </a:rPr>
              <a:t>(vi)	Less than a 2.0 GPA while in school.</a:t>
            </a:r>
          </a:p>
          <a:p>
            <a:pPr marL="12700" marR="93345" algn="just">
              <a:lnSpc>
                <a:spcPts val="1939"/>
              </a:lnSpc>
              <a:tabLst>
                <a:tab pos="294005" algn="l"/>
              </a:tabLst>
            </a:pPr>
            <a:endParaRPr sz="1800" dirty="0">
              <a:highlight>
                <a:srgbClr val="FFFF00"/>
              </a:highlight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713832" y="299209"/>
            <a:ext cx="5358765" cy="647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/>
              <a:t>In-School </a:t>
            </a:r>
            <a:r>
              <a:rPr sz="4000" spc="-70" dirty="0"/>
              <a:t>Youth</a:t>
            </a:r>
            <a:r>
              <a:rPr sz="4000" spc="-45" dirty="0"/>
              <a:t> </a:t>
            </a:r>
            <a:r>
              <a:rPr sz="4000" spc="-5" dirty="0"/>
              <a:t>Eligibility</a:t>
            </a:r>
            <a:endParaRPr sz="4000" dirty="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pc="-5" dirty="0"/>
              <a:t>11</a:t>
            </a:fld>
            <a:endParaRPr spc="-5" dirty="0"/>
          </a:p>
        </p:txBody>
      </p:sp>
      <p:sp>
        <p:nvSpPr>
          <p:cNvPr id="8" name="object 8"/>
          <p:cNvSpPr txBox="1"/>
          <p:nvPr/>
        </p:nvSpPr>
        <p:spPr>
          <a:xfrm>
            <a:off x="78739" y="1245108"/>
            <a:ext cx="8376284" cy="48320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405B76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400" spc="-5" dirty="0">
                <a:solidFill>
                  <a:srgbClr val="032B4A"/>
                </a:solidFill>
                <a:latin typeface="Calibri"/>
                <a:cs typeface="Calibri"/>
              </a:rPr>
              <a:t>US </a:t>
            </a:r>
            <a:r>
              <a:rPr lang="en-US" sz="2400" spc="-15" dirty="0">
                <a:solidFill>
                  <a:srgbClr val="032B4A"/>
                </a:solidFill>
                <a:latin typeface="Calibri"/>
                <a:cs typeface="Calibri"/>
              </a:rPr>
              <a:t>Citizenship/Work</a:t>
            </a:r>
            <a:r>
              <a:rPr lang="en-US" sz="2400" spc="-4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2400" spc="-5" dirty="0">
                <a:solidFill>
                  <a:srgbClr val="032B4A"/>
                </a:solidFill>
                <a:latin typeface="Calibri"/>
                <a:cs typeface="Calibri"/>
              </a:rPr>
              <a:t>Eligible</a:t>
            </a:r>
            <a:endParaRPr lang="en-US"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405B76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400" spc="-5" dirty="0">
                <a:solidFill>
                  <a:srgbClr val="032B4A"/>
                </a:solidFill>
                <a:latin typeface="Calibri"/>
                <a:cs typeface="Calibri"/>
              </a:rPr>
              <a:t>Selective </a:t>
            </a:r>
            <a:r>
              <a:rPr lang="en-US" sz="2400" dirty="0">
                <a:solidFill>
                  <a:srgbClr val="032B4A"/>
                </a:solidFill>
                <a:latin typeface="Calibri"/>
                <a:cs typeface="Calibri"/>
              </a:rPr>
              <a:t>Service</a:t>
            </a:r>
            <a:r>
              <a:rPr lang="en-US" sz="2400" spc="-2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2400" spc="-5" dirty="0">
                <a:solidFill>
                  <a:srgbClr val="032B4A"/>
                </a:solidFill>
                <a:latin typeface="Calibri"/>
                <a:cs typeface="Calibri"/>
              </a:rPr>
              <a:t>Compliance</a:t>
            </a:r>
            <a:endParaRPr lang="en-US"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405B76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400" spc="-15" dirty="0">
                <a:solidFill>
                  <a:srgbClr val="032B4A"/>
                </a:solidFill>
                <a:latin typeface="Calibri"/>
                <a:cs typeface="Calibri"/>
              </a:rPr>
              <a:t>Attending </a:t>
            </a:r>
            <a:r>
              <a:rPr lang="en-US" sz="2400" spc="-5" dirty="0">
                <a:solidFill>
                  <a:srgbClr val="032B4A"/>
                </a:solidFill>
                <a:latin typeface="Calibri"/>
                <a:cs typeface="Calibri"/>
              </a:rPr>
              <a:t>School AND 16 </a:t>
            </a:r>
            <a:r>
              <a:rPr lang="en-US" sz="2400" dirty="0">
                <a:solidFill>
                  <a:srgbClr val="032B4A"/>
                </a:solidFill>
                <a:latin typeface="Calibri"/>
                <a:cs typeface="Calibri"/>
              </a:rPr>
              <a:t>– </a:t>
            </a:r>
            <a:r>
              <a:rPr lang="en-US" sz="2400" spc="-5" dirty="0">
                <a:solidFill>
                  <a:srgbClr val="032B4A"/>
                </a:solidFill>
                <a:latin typeface="Calibri"/>
                <a:cs typeface="Calibri"/>
              </a:rPr>
              <a:t>21 </a:t>
            </a:r>
            <a:r>
              <a:rPr lang="en-US" sz="2400" spc="-10" dirty="0">
                <a:solidFill>
                  <a:srgbClr val="032B4A"/>
                </a:solidFill>
                <a:latin typeface="Calibri"/>
                <a:cs typeface="Calibri"/>
              </a:rPr>
              <a:t>years</a:t>
            </a:r>
            <a:r>
              <a:rPr lang="en-US" sz="2400" spc="-12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2400" spc="-5" dirty="0">
                <a:solidFill>
                  <a:srgbClr val="032B4A"/>
                </a:solidFill>
                <a:latin typeface="Calibri"/>
                <a:cs typeface="Calibri"/>
              </a:rPr>
              <a:t>old</a:t>
            </a:r>
            <a:endParaRPr lang="en-US"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405B76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400" b="1" u="sng" dirty="0">
                <a:solidFill>
                  <a:srgbClr val="032B4A"/>
                </a:solidFill>
                <a:latin typeface="Calibri"/>
                <a:cs typeface="Calibri"/>
              </a:rPr>
              <a:t>Low </a:t>
            </a:r>
            <a:r>
              <a:rPr lang="en-US" sz="2400" b="1" u="sng" spc="-5" dirty="0">
                <a:solidFill>
                  <a:srgbClr val="032B4A"/>
                </a:solidFill>
                <a:latin typeface="Calibri"/>
                <a:cs typeface="Calibri"/>
              </a:rPr>
              <a:t>Income</a:t>
            </a:r>
            <a:r>
              <a:rPr lang="en-US" sz="2400" b="1" u="sng" spc="-12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2400" b="1" spc="-5" dirty="0">
                <a:solidFill>
                  <a:srgbClr val="032B4A"/>
                </a:solidFill>
                <a:latin typeface="Calibri"/>
                <a:cs typeface="Calibri"/>
              </a:rPr>
              <a:t>AND</a:t>
            </a:r>
            <a:endParaRPr lang="en-US"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405B76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400" spc="-5" dirty="0">
                <a:solidFill>
                  <a:srgbClr val="032B4A"/>
                </a:solidFill>
                <a:latin typeface="Calibri"/>
                <a:cs typeface="Calibri"/>
              </a:rPr>
              <a:t>One or </a:t>
            </a:r>
            <a:r>
              <a:rPr lang="en-US" sz="2400" spc="-15" dirty="0">
                <a:solidFill>
                  <a:srgbClr val="032B4A"/>
                </a:solidFill>
                <a:latin typeface="Calibri"/>
                <a:cs typeface="Calibri"/>
              </a:rPr>
              <a:t>more </a:t>
            </a:r>
            <a:r>
              <a:rPr lang="en-US" sz="2400" spc="-5" dirty="0">
                <a:solidFill>
                  <a:srgbClr val="032B4A"/>
                </a:solidFill>
                <a:latin typeface="Calibri"/>
                <a:cs typeface="Calibri"/>
              </a:rPr>
              <a:t>of </a:t>
            </a:r>
            <a:r>
              <a:rPr lang="en-US" sz="2400" dirty="0">
                <a:solidFill>
                  <a:srgbClr val="032B4A"/>
                </a:solidFill>
                <a:latin typeface="Calibri"/>
                <a:cs typeface="Calibri"/>
              </a:rPr>
              <a:t>the</a:t>
            </a:r>
            <a:r>
              <a:rPr lang="en-US" sz="2400" spc="-4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2400" spc="-10" dirty="0">
                <a:solidFill>
                  <a:srgbClr val="032B4A"/>
                </a:solidFill>
                <a:latin typeface="Calibri"/>
                <a:cs typeface="Calibri"/>
              </a:rPr>
              <a:t>following:</a:t>
            </a:r>
            <a:endParaRPr lang="en-US" sz="2400" dirty="0">
              <a:latin typeface="Calibri"/>
              <a:cs typeface="Calibri"/>
            </a:endParaRPr>
          </a:p>
          <a:p>
            <a:pPr marL="812800" lvl="1" indent="-342900">
              <a:lnSpc>
                <a:spcPct val="100000"/>
              </a:lnSpc>
              <a:spcBef>
                <a:spcPts val="575"/>
              </a:spcBef>
              <a:buClr>
                <a:srgbClr val="405B76"/>
              </a:buClr>
              <a:buAutoNum type="arabicPeriod"/>
              <a:tabLst>
                <a:tab pos="812800" algn="l"/>
              </a:tabLst>
            </a:pPr>
            <a:r>
              <a:rPr lang="en-US" sz="2400" spc="-5" dirty="0">
                <a:solidFill>
                  <a:srgbClr val="032B4A"/>
                </a:solidFill>
                <a:latin typeface="Calibri"/>
                <a:cs typeface="Calibri"/>
              </a:rPr>
              <a:t>Basic skills</a:t>
            </a:r>
            <a:r>
              <a:rPr lang="en-US" sz="2400" spc="-9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2400" spc="-5" dirty="0">
                <a:solidFill>
                  <a:srgbClr val="032B4A"/>
                </a:solidFill>
                <a:latin typeface="Calibri"/>
                <a:cs typeface="Calibri"/>
              </a:rPr>
              <a:t>deficient</a:t>
            </a:r>
            <a:endParaRPr lang="en-US" sz="2400" dirty="0">
              <a:latin typeface="Calibri"/>
              <a:cs typeface="Calibri"/>
            </a:endParaRPr>
          </a:p>
          <a:p>
            <a:pPr marL="812800" lvl="1" indent="-342900">
              <a:lnSpc>
                <a:spcPct val="100000"/>
              </a:lnSpc>
              <a:spcBef>
                <a:spcPts val="575"/>
              </a:spcBef>
              <a:buClr>
                <a:srgbClr val="405B76"/>
              </a:buClr>
              <a:buAutoNum type="arabicPeriod"/>
              <a:tabLst>
                <a:tab pos="812800" algn="l"/>
              </a:tabLst>
            </a:pPr>
            <a:r>
              <a:rPr lang="en-US" sz="2400" spc="-5" dirty="0">
                <a:solidFill>
                  <a:srgbClr val="032B4A"/>
                </a:solidFill>
                <a:latin typeface="Calibri"/>
                <a:cs typeface="Calibri"/>
              </a:rPr>
              <a:t>English language</a:t>
            </a:r>
            <a:r>
              <a:rPr lang="en-US" sz="2400" spc="-8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2400" dirty="0">
                <a:solidFill>
                  <a:srgbClr val="032B4A"/>
                </a:solidFill>
                <a:latin typeface="Calibri"/>
                <a:cs typeface="Calibri"/>
              </a:rPr>
              <a:t>learner</a:t>
            </a:r>
            <a:endParaRPr lang="en-US" sz="2400" dirty="0">
              <a:latin typeface="Calibri"/>
              <a:cs typeface="Calibri"/>
            </a:endParaRPr>
          </a:p>
          <a:p>
            <a:pPr marL="812800" lvl="1" indent="-342900">
              <a:lnSpc>
                <a:spcPct val="100000"/>
              </a:lnSpc>
              <a:spcBef>
                <a:spcPts val="575"/>
              </a:spcBef>
              <a:buClr>
                <a:srgbClr val="405B76"/>
              </a:buClr>
              <a:buAutoNum type="arabicPeriod"/>
              <a:tabLst>
                <a:tab pos="812800" algn="l"/>
              </a:tabLst>
            </a:pPr>
            <a:r>
              <a:rPr lang="en-US" sz="2400" dirty="0">
                <a:solidFill>
                  <a:srgbClr val="032B4A"/>
                </a:solidFill>
                <a:latin typeface="Calibri"/>
                <a:cs typeface="Calibri"/>
              </a:rPr>
              <a:t>An</a:t>
            </a:r>
            <a:r>
              <a:rPr lang="en-US" sz="2400" spc="-8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2400" spc="-15" dirty="0">
                <a:solidFill>
                  <a:srgbClr val="032B4A"/>
                </a:solidFill>
                <a:latin typeface="Calibri"/>
                <a:cs typeface="Calibri"/>
              </a:rPr>
              <a:t>offender</a:t>
            </a:r>
            <a:endParaRPr lang="en-US" sz="2400" dirty="0">
              <a:latin typeface="Calibri"/>
              <a:cs typeface="Calibri"/>
            </a:endParaRPr>
          </a:p>
          <a:p>
            <a:pPr marL="812800" lvl="1" indent="-342900">
              <a:lnSpc>
                <a:spcPct val="100000"/>
              </a:lnSpc>
              <a:spcBef>
                <a:spcPts val="575"/>
              </a:spcBef>
              <a:buClr>
                <a:srgbClr val="405B76"/>
              </a:buClr>
              <a:buAutoNum type="arabicPeriod"/>
              <a:tabLst>
                <a:tab pos="812800" algn="l"/>
              </a:tabLst>
            </a:pPr>
            <a:r>
              <a:rPr lang="en-US" sz="2400" spc="-5" dirty="0">
                <a:solidFill>
                  <a:srgbClr val="032B4A"/>
                </a:solidFill>
                <a:latin typeface="Calibri"/>
                <a:cs typeface="Calibri"/>
              </a:rPr>
              <a:t>Homeless individual, </a:t>
            </a:r>
            <a:r>
              <a:rPr lang="en-US" sz="2400" dirty="0">
                <a:solidFill>
                  <a:srgbClr val="032B4A"/>
                </a:solidFill>
                <a:latin typeface="Calibri"/>
                <a:cs typeface="Calibri"/>
              </a:rPr>
              <a:t>a </a:t>
            </a:r>
            <a:r>
              <a:rPr lang="en-US" sz="2400" spc="-5" dirty="0">
                <a:solidFill>
                  <a:srgbClr val="032B4A"/>
                </a:solidFill>
                <a:latin typeface="Calibri"/>
                <a:cs typeface="Calibri"/>
              </a:rPr>
              <a:t>homeless </a:t>
            </a:r>
            <a:r>
              <a:rPr lang="en-US" sz="2400" dirty="0">
                <a:solidFill>
                  <a:srgbClr val="032B4A"/>
                </a:solidFill>
                <a:latin typeface="Calibri"/>
                <a:cs typeface="Calibri"/>
              </a:rPr>
              <a:t>child </a:t>
            </a:r>
            <a:r>
              <a:rPr lang="en-US" sz="2400" spc="-5" dirty="0">
                <a:solidFill>
                  <a:srgbClr val="032B4A"/>
                </a:solidFill>
                <a:latin typeface="Calibri"/>
                <a:cs typeface="Calibri"/>
              </a:rPr>
              <a:t>or </a:t>
            </a:r>
            <a:r>
              <a:rPr lang="en-US" sz="2400" spc="-10" dirty="0">
                <a:solidFill>
                  <a:srgbClr val="032B4A"/>
                </a:solidFill>
                <a:latin typeface="Calibri"/>
                <a:cs typeface="Calibri"/>
              </a:rPr>
              <a:t>youth, </a:t>
            </a:r>
            <a:r>
              <a:rPr lang="en-US" sz="2400" spc="-5" dirty="0">
                <a:solidFill>
                  <a:srgbClr val="032B4A"/>
                </a:solidFill>
                <a:latin typeface="Calibri"/>
                <a:cs typeface="Calibri"/>
              </a:rPr>
              <a:t>or </a:t>
            </a:r>
            <a:r>
              <a:rPr lang="en-US" sz="2400" dirty="0">
                <a:solidFill>
                  <a:srgbClr val="032B4A"/>
                </a:solidFill>
                <a:latin typeface="Calibri"/>
                <a:cs typeface="Calibri"/>
              </a:rPr>
              <a:t>a</a:t>
            </a:r>
            <a:r>
              <a:rPr lang="en-US" sz="2400" spc="-2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2400" spc="-15" dirty="0">
                <a:solidFill>
                  <a:srgbClr val="032B4A"/>
                </a:solidFill>
                <a:latin typeface="Calibri"/>
                <a:cs typeface="Calibri"/>
              </a:rPr>
              <a:t>runaway</a:t>
            </a:r>
            <a:endParaRPr lang="en-US" sz="2400" dirty="0">
              <a:latin typeface="Calibri"/>
              <a:cs typeface="Calibri"/>
            </a:endParaRPr>
          </a:p>
          <a:p>
            <a:pPr marL="812800" lvl="1" indent="-342900">
              <a:lnSpc>
                <a:spcPct val="100000"/>
              </a:lnSpc>
              <a:spcBef>
                <a:spcPts val="575"/>
              </a:spcBef>
              <a:buClr>
                <a:srgbClr val="405B76"/>
              </a:buClr>
              <a:buAutoNum type="arabicPeriod"/>
              <a:tabLst>
                <a:tab pos="812800" algn="l"/>
              </a:tabLst>
            </a:pPr>
            <a:r>
              <a:rPr lang="en-US" sz="2400" spc="-5" dirty="0">
                <a:solidFill>
                  <a:srgbClr val="032B4A"/>
                </a:solidFill>
                <a:latin typeface="Calibri"/>
                <a:cs typeface="Calibri"/>
              </a:rPr>
              <a:t>In </a:t>
            </a:r>
            <a:r>
              <a:rPr lang="en-US" sz="2400" spc="-20" dirty="0">
                <a:solidFill>
                  <a:srgbClr val="032B4A"/>
                </a:solidFill>
                <a:latin typeface="Calibri"/>
                <a:cs typeface="Calibri"/>
              </a:rPr>
              <a:t>foster </a:t>
            </a:r>
            <a:r>
              <a:rPr lang="en-US" sz="2400" spc="-15" dirty="0">
                <a:solidFill>
                  <a:srgbClr val="032B4A"/>
                </a:solidFill>
                <a:latin typeface="Calibri"/>
                <a:cs typeface="Calibri"/>
              </a:rPr>
              <a:t>care </a:t>
            </a:r>
            <a:r>
              <a:rPr lang="en-US" sz="2400" spc="-5" dirty="0">
                <a:solidFill>
                  <a:srgbClr val="032B4A"/>
                </a:solidFill>
                <a:latin typeface="Calibri"/>
                <a:cs typeface="Calibri"/>
              </a:rPr>
              <a:t>or has </a:t>
            </a:r>
            <a:r>
              <a:rPr lang="en-US" sz="2400" spc="-10" dirty="0">
                <a:solidFill>
                  <a:srgbClr val="032B4A"/>
                </a:solidFill>
                <a:latin typeface="Calibri"/>
                <a:cs typeface="Calibri"/>
              </a:rPr>
              <a:t>aged </a:t>
            </a:r>
            <a:r>
              <a:rPr lang="en-US" sz="2400" spc="-5" dirty="0">
                <a:solidFill>
                  <a:srgbClr val="032B4A"/>
                </a:solidFill>
                <a:latin typeface="Calibri"/>
                <a:cs typeface="Calibri"/>
              </a:rPr>
              <a:t>out of </a:t>
            </a:r>
            <a:r>
              <a:rPr lang="en-US" sz="2400" dirty="0">
                <a:solidFill>
                  <a:srgbClr val="032B4A"/>
                </a:solidFill>
                <a:latin typeface="Calibri"/>
                <a:cs typeface="Calibri"/>
              </a:rPr>
              <a:t>the </a:t>
            </a:r>
            <a:r>
              <a:rPr lang="en-US" sz="2400" spc="-20" dirty="0">
                <a:solidFill>
                  <a:srgbClr val="032B4A"/>
                </a:solidFill>
                <a:latin typeface="Calibri"/>
                <a:cs typeface="Calibri"/>
              </a:rPr>
              <a:t>foster </a:t>
            </a:r>
            <a:r>
              <a:rPr lang="en-US" sz="2400" spc="-15" dirty="0">
                <a:solidFill>
                  <a:srgbClr val="032B4A"/>
                </a:solidFill>
                <a:latin typeface="Calibri"/>
                <a:cs typeface="Calibri"/>
              </a:rPr>
              <a:t>care</a:t>
            </a:r>
            <a:r>
              <a:rPr lang="en-US" sz="2400" spc="1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2400" spc="-25" dirty="0">
                <a:solidFill>
                  <a:srgbClr val="032B4A"/>
                </a:solidFill>
                <a:latin typeface="Calibri"/>
                <a:cs typeface="Calibri"/>
              </a:rPr>
              <a:t>system</a:t>
            </a:r>
            <a:endParaRPr lang="en-US" sz="2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  <a:buClr>
                <a:srgbClr val="405B76"/>
              </a:buClr>
              <a:tabLst>
                <a:tab pos="354965" algn="l"/>
                <a:tab pos="355600" algn="l"/>
              </a:tabLst>
            </a:pPr>
            <a:endParaRPr lang="en-US" sz="2400" b="1" u="heavy" spc="-125" dirty="0">
              <a:solidFill>
                <a:srgbClr val="032B4A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128A2-7646-BDDF-A105-FB4AE513B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8986"/>
            <a:ext cx="8686800" cy="954348"/>
          </a:xfrm>
        </p:spPr>
        <p:txBody>
          <a:bodyPr/>
          <a:lstStyle/>
          <a:p>
            <a:r>
              <a:rPr lang="en-US" dirty="0"/>
              <a:t>In-School Youth Eligibility </a:t>
            </a:r>
            <a:r>
              <a:rPr lang="en-US" sz="3500" dirty="0"/>
              <a:t>(cont.)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82F3EE-A6AE-1766-2BE5-F1F3582EB7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913130" indent="-351790">
              <a:lnSpc>
                <a:spcPct val="100000"/>
              </a:lnSpc>
              <a:buAutoNum type="arabicPeriod" startAt="6"/>
              <a:tabLst>
                <a:tab pos="913765" algn="l"/>
              </a:tabLst>
            </a:pPr>
            <a:r>
              <a:rPr lang="en-US" sz="2400" spc="-15" dirty="0">
                <a:solidFill>
                  <a:srgbClr val="032B4A"/>
                </a:solidFill>
                <a:latin typeface="Calibri"/>
                <a:cs typeface="Calibri"/>
              </a:rPr>
              <a:t>Pregnant </a:t>
            </a:r>
            <a:r>
              <a:rPr lang="en-US" sz="2400" spc="-5" dirty="0">
                <a:solidFill>
                  <a:srgbClr val="032B4A"/>
                </a:solidFill>
                <a:latin typeface="Calibri"/>
                <a:cs typeface="Calibri"/>
              </a:rPr>
              <a:t>or</a:t>
            </a:r>
            <a:r>
              <a:rPr lang="en-US" sz="2400" spc="-1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2400" spc="-15" dirty="0">
                <a:solidFill>
                  <a:srgbClr val="032B4A"/>
                </a:solidFill>
                <a:latin typeface="Calibri"/>
                <a:cs typeface="Calibri"/>
              </a:rPr>
              <a:t>parenting</a:t>
            </a:r>
            <a:endParaRPr lang="en-US" sz="2400" dirty="0">
              <a:latin typeface="Calibri"/>
              <a:cs typeface="Calibri"/>
            </a:endParaRPr>
          </a:p>
          <a:p>
            <a:pPr marL="913130" indent="-351790">
              <a:lnSpc>
                <a:spcPct val="100000"/>
              </a:lnSpc>
              <a:spcBef>
                <a:spcPts val="670"/>
              </a:spcBef>
              <a:buAutoNum type="arabicPeriod" startAt="6"/>
              <a:tabLst>
                <a:tab pos="913765" algn="l"/>
              </a:tabLst>
            </a:pPr>
            <a:r>
              <a:rPr lang="en-US" sz="2400" spc="-10" dirty="0">
                <a:solidFill>
                  <a:srgbClr val="032B4A"/>
                </a:solidFill>
                <a:latin typeface="Calibri"/>
                <a:cs typeface="Calibri"/>
              </a:rPr>
              <a:t>Individual </a:t>
            </a:r>
            <a:r>
              <a:rPr lang="en-US" sz="2400" spc="-5" dirty="0">
                <a:solidFill>
                  <a:srgbClr val="032B4A"/>
                </a:solidFill>
                <a:latin typeface="Calibri"/>
                <a:cs typeface="Calibri"/>
              </a:rPr>
              <a:t>with a</a:t>
            </a:r>
            <a:r>
              <a:rPr lang="en-US" sz="2400" spc="3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2400" spc="-10" dirty="0">
                <a:solidFill>
                  <a:srgbClr val="032B4A"/>
                </a:solidFill>
                <a:latin typeface="Calibri"/>
                <a:cs typeface="Calibri"/>
              </a:rPr>
              <a:t>Disability</a:t>
            </a:r>
            <a:endParaRPr lang="en-US" sz="2400" dirty="0">
              <a:latin typeface="Calibri"/>
              <a:cs typeface="Calibri"/>
            </a:endParaRPr>
          </a:p>
          <a:p>
            <a:pPr marL="913130" indent="-351790">
              <a:lnSpc>
                <a:spcPct val="100000"/>
              </a:lnSpc>
              <a:spcBef>
                <a:spcPts val="670"/>
              </a:spcBef>
              <a:buAutoNum type="arabicPeriod" startAt="6"/>
              <a:tabLst>
                <a:tab pos="913765" algn="l"/>
              </a:tabLst>
            </a:pPr>
            <a:r>
              <a:rPr lang="en-US" sz="2400" spc="-15" dirty="0">
                <a:solidFill>
                  <a:srgbClr val="032B4A"/>
                </a:solidFill>
                <a:latin typeface="Calibri"/>
                <a:cs typeface="Calibri"/>
              </a:rPr>
              <a:t>Requires </a:t>
            </a:r>
            <a:r>
              <a:rPr lang="en-US" sz="2400" spc="-10" dirty="0">
                <a:solidFill>
                  <a:srgbClr val="032B4A"/>
                </a:solidFill>
                <a:latin typeface="Calibri"/>
                <a:cs typeface="Calibri"/>
              </a:rPr>
              <a:t>additional </a:t>
            </a:r>
            <a:r>
              <a:rPr lang="en-US" sz="2400" spc="-15" dirty="0">
                <a:solidFill>
                  <a:srgbClr val="032B4A"/>
                </a:solidFill>
                <a:latin typeface="Calibri"/>
                <a:cs typeface="Calibri"/>
              </a:rPr>
              <a:t>assistance to enter</a:t>
            </a:r>
            <a:r>
              <a:rPr lang="en-US" sz="2400" spc="12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2400" spc="-5" dirty="0">
                <a:solidFill>
                  <a:srgbClr val="032B4A"/>
                </a:solidFill>
                <a:latin typeface="Calibri"/>
                <a:cs typeface="Calibri"/>
              </a:rPr>
              <a:t>or </a:t>
            </a:r>
            <a:r>
              <a:rPr lang="en-US" sz="2400" spc="-15" dirty="0">
                <a:solidFill>
                  <a:srgbClr val="032B4A"/>
                </a:solidFill>
                <a:latin typeface="Calibri"/>
                <a:cs typeface="Calibri"/>
              </a:rPr>
              <a:t>complete </a:t>
            </a:r>
            <a:r>
              <a:rPr lang="en-US" sz="2400" spc="-5" dirty="0">
                <a:solidFill>
                  <a:srgbClr val="032B4A"/>
                </a:solidFill>
                <a:latin typeface="Calibri"/>
                <a:cs typeface="Calibri"/>
              </a:rPr>
              <a:t>an </a:t>
            </a:r>
            <a:r>
              <a:rPr lang="en-US" sz="2400" spc="-10" dirty="0">
                <a:solidFill>
                  <a:srgbClr val="032B4A"/>
                </a:solidFill>
                <a:latin typeface="Calibri"/>
                <a:cs typeface="Calibri"/>
              </a:rPr>
              <a:t>educational </a:t>
            </a:r>
            <a:r>
              <a:rPr lang="en-US" sz="2400" spc="-20" dirty="0">
                <a:solidFill>
                  <a:srgbClr val="032B4A"/>
                </a:solidFill>
                <a:latin typeface="Calibri"/>
                <a:cs typeface="Calibri"/>
              </a:rPr>
              <a:t>program </a:t>
            </a:r>
            <a:r>
              <a:rPr lang="en-US" sz="2400" spc="-5" dirty="0">
                <a:solidFill>
                  <a:srgbClr val="032B4A"/>
                </a:solidFill>
                <a:latin typeface="Calibri"/>
                <a:cs typeface="Calibri"/>
              </a:rPr>
              <a:t>or </a:t>
            </a:r>
            <a:r>
              <a:rPr lang="en-US" sz="2400" spc="-15" dirty="0">
                <a:solidFill>
                  <a:srgbClr val="032B4A"/>
                </a:solidFill>
                <a:latin typeface="Calibri"/>
                <a:cs typeface="Calibri"/>
              </a:rPr>
              <a:t>to </a:t>
            </a:r>
            <a:r>
              <a:rPr lang="en-US" sz="2400" spc="-10" dirty="0">
                <a:solidFill>
                  <a:srgbClr val="032B4A"/>
                </a:solidFill>
                <a:latin typeface="Calibri"/>
                <a:cs typeface="Calibri"/>
              </a:rPr>
              <a:t>secure </a:t>
            </a:r>
            <a:r>
              <a:rPr lang="en-US" sz="2400" spc="-5" dirty="0">
                <a:solidFill>
                  <a:srgbClr val="032B4A"/>
                </a:solidFill>
                <a:latin typeface="Calibri"/>
                <a:cs typeface="Calibri"/>
              </a:rPr>
              <a:t>or </a:t>
            </a:r>
            <a:r>
              <a:rPr lang="en-US" sz="2400" spc="-10" dirty="0">
                <a:solidFill>
                  <a:srgbClr val="032B4A"/>
                </a:solidFill>
                <a:latin typeface="Calibri"/>
                <a:cs typeface="Calibri"/>
              </a:rPr>
              <a:t>hold  employment</a:t>
            </a:r>
            <a:endParaRPr lang="en-US" sz="2400" dirty="0">
              <a:latin typeface="Calibri"/>
              <a:cs typeface="Calibri"/>
            </a:endParaRPr>
          </a:p>
          <a:p>
            <a:pPr marL="1475740">
              <a:lnSpc>
                <a:spcPct val="100000"/>
              </a:lnSpc>
              <a:spcBef>
                <a:spcPts val="635"/>
              </a:spcBef>
            </a:pPr>
            <a:r>
              <a:rPr lang="en-US" sz="2400" i="1" spc="-5" dirty="0">
                <a:solidFill>
                  <a:srgbClr val="032B4A"/>
                </a:solidFill>
                <a:latin typeface="Calibri"/>
                <a:cs typeface="Calibri"/>
              </a:rPr>
              <a:t>Local </a:t>
            </a:r>
            <a:r>
              <a:rPr lang="en-US" sz="2400" i="1" dirty="0">
                <a:solidFill>
                  <a:srgbClr val="032B4A"/>
                </a:solidFill>
                <a:latin typeface="Calibri"/>
                <a:cs typeface="Calibri"/>
              </a:rPr>
              <a:t>definitions of </a:t>
            </a:r>
            <a:r>
              <a:rPr lang="en-US" sz="2400" i="1" spc="-5" dirty="0">
                <a:solidFill>
                  <a:srgbClr val="032B4A"/>
                </a:solidFill>
                <a:latin typeface="Calibri"/>
                <a:cs typeface="Calibri"/>
              </a:rPr>
              <a:t>this </a:t>
            </a:r>
            <a:r>
              <a:rPr lang="en-US" sz="2400" i="1" dirty="0">
                <a:solidFill>
                  <a:srgbClr val="032B4A"/>
                </a:solidFill>
                <a:latin typeface="Calibri"/>
                <a:cs typeface="Calibri"/>
              </a:rPr>
              <a:t>barrier</a:t>
            </a:r>
            <a:r>
              <a:rPr lang="en-US" sz="2400" i="1" spc="-8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2400" i="1" dirty="0">
                <a:solidFill>
                  <a:srgbClr val="032B4A"/>
                </a:solidFill>
                <a:latin typeface="Calibri"/>
                <a:cs typeface="Calibri"/>
              </a:rPr>
              <a:t>include:</a:t>
            </a:r>
            <a:endParaRPr lang="en-US" sz="2400" dirty="0">
              <a:latin typeface="Calibri"/>
              <a:cs typeface="Calibri"/>
            </a:endParaRPr>
          </a:p>
          <a:p>
            <a:pPr marL="1475740" lvl="1">
              <a:lnSpc>
                <a:spcPct val="100000"/>
              </a:lnSpc>
              <a:spcBef>
                <a:spcPts val="610"/>
              </a:spcBef>
              <a:buAutoNum type="alphaLcPeriod"/>
              <a:tabLst>
                <a:tab pos="1778000" algn="l"/>
              </a:tabLst>
            </a:pPr>
            <a:r>
              <a:rPr lang="en-US" sz="1400" i="1" spc="-5" dirty="0">
                <a:solidFill>
                  <a:srgbClr val="032B4A"/>
                </a:solidFill>
                <a:latin typeface="Calibri"/>
                <a:cs typeface="Calibri"/>
              </a:rPr>
              <a:t>(i)	A limited work history (less than 4 months in the past year) or no work experience;</a:t>
            </a:r>
          </a:p>
          <a:p>
            <a:pPr marL="1475740" lvl="1">
              <a:lnSpc>
                <a:spcPct val="100000"/>
              </a:lnSpc>
              <a:spcBef>
                <a:spcPts val="610"/>
              </a:spcBef>
              <a:buAutoNum type="alphaLcPeriod"/>
              <a:tabLst>
                <a:tab pos="1778000" algn="l"/>
              </a:tabLst>
            </a:pPr>
            <a:r>
              <a:rPr lang="en-US" sz="1400" i="1" spc="-5" dirty="0">
                <a:solidFill>
                  <a:srgbClr val="032B4A"/>
                </a:solidFill>
                <a:latin typeface="Calibri"/>
                <a:cs typeface="Calibri"/>
              </a:rPr>
              <a:t>(ii)	Involvement with any State agency providing special services, support or oversight to the youth or to the youth’s immediate family;</a:t>
            </a:r>
          </a:p>
          <a:p>
            <a:pPr marL="1475740" lvl="1">
              <a:lnSpc>
                <a:spcPct val="100000"/>
              </a:lnSpc>
              <a:spcBef>
                <a:spcPts val="610"/>
              </a:spcBef>
              <a:buAutoNum type="alphaLcPeriod"/>
              <a:tabLst>
                <a:tab pos="1778000" algn="l"/>
              </a:tabLst>
            </a:pPr>
            <a:r>
              <a:rPr lang="en-US" sz="1400" i="1" spc="-5" dirty="0">
                <a:solidFill>
                  <a:srgbClr val="032B4A"/>
                </a:solidFill>
                <a:latin typeface="Calibri"/>
                <a:cs typeface="Calibri"/>
              </a:rPr>
              <a:t>(iii)	Residency in a Designated Census Tract Poverty Area;</a:t>
            </a:r>
          </a:p>
          <a:p>
            <a:pPr marL="1475740" lvl="1">
              <a:lnSpc>
                <a:spcPct val="100000"/>
              </a:lnSpc>
              <a:spcBef>
                <a:spcPts val="610"/>
              </a:spcBef>
              <a:buAutoNum type="alphaLcPeriod"/>
              <a:tabLst>
                <a:tab pos="1778000" algn="l"/>
              </a:tabLst>
            </a:pPr>
            <a:r>
              <a:rPr lang="en-US" sz="1400" i="1" spc="-5" dirty="0">
                <a:solidFill>
                  <a:srgbClr val="032B4A"/>
                </a:solidFill>
                <a:latin typeface="Calibri"/>
                <a:cs typeface="Calibri"/>
              </a:rPr>
              <a:t>(iv)	A non-traditional household member i.e.: a single parent household, or with an unofficial guardian, or with a grandparent, or with a maternal or paternal domestic partners, etc.;</a:t>
            </a:r>
          </a:p>
          <a:p>
            <a:pPr marL="1475740" lvl="1">
              <a:lnSpc>
                <a:spcPct val="100000"/>
              </a:lnSpc>
              <a:spcBef>
                <a:spcPts val="610"/>
              </a:spcBef>
              <a:buAutoNum type="alphaLcPeriod"/>
              <a:tabLst>
                <a:tab pos="1778000" algn="l"/>
              </a:tabLst>
            </a:pPr>
            <a:r>
              <a:rPr lang="en-US" sz="1400" i="1" spc="-5" dirty="0">
                <a:solidFill>
                  <a:srgbClr val="032B4A"/>
                </a:solidFill>
                <a:latin typeface="Calibri"/>
                <a:cs typeface="Calibri"/>
              </a:rPr>
              <a:t>(v)	Residency in public housing or Section 8 subsidized housing;</a:t>
            </a:r>
          </a:p>
          <a:p>
            <a:pPr marL="1475740" lvl="1">
              <a:lnSpc>
                <a:spcPct val="100000"/>
              </a:lnSpc>
              <a:spcBef>
                <a:spcPts val="610"/>
              </a:spcBef>
              <a:buAutoNum type="alphaLcPeriod"/>
              <a:tabLst>
                <a:tab pos="1778000" algn="l"/>
              </a:tabLst>
            </a:pPr>
            <a:r>
              <a:rPr lang="en-US" sz="1400" i="1" spc="-5" dirty="0">
                <a:solidFill>
                  <a:srgbClr val="032B4A"/>
                </a:solidFill>
                <a:latin typeface="Calibri"/>
                <a:cs typeface="Calibri"/>
              </a:rPr>
              <a:t>(vi)	Less than a 2.0 GPA while in school.</a:t>
            </a:r>
          </a:p>
          <a:p>
            <a:pPr marL="732790" indent="0">
              <a:spcBef>
                <a:spcPts val="610"/>
              </a:spcBef>
              <a:buNone/>
              <a:tabLst>
                <a:tab pos="1778000" algn="l"/>
              </a:tabLst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D88641-D4CA-A62F-676C-D4F1372677F5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045"/>
              </a:lnSpc>
            </a:pPr>
            <a:r>
              <a:rPr lang="en-US" spc="-5"/>
              <a:t>MassHireGreaterLowell.com</a:t>
            </a:r>
            <a:endParaRPr lang="en-US" spc="-5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3F0108-15B4-D362-D774-65838418534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88900">
              <a:lnSpc>
                <a:spcPts val="1045"/>
              </a:lnSpc>
            </a:pPr>
            <a:fld id="{81D60167-4931-47E6-BA6A-407CBD079E47}" type="slidenum">
              <a:rPr lang="en-US" spc="-5" smtClean="0"/>
              <a:t>12</a:t>
            </a:fld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2539408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919099" y="286080"/>
            <a:ext cx="6205855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/>
              <a:t>Eligibility </a:t>
            </a:r>
            <a:r>
              <a:rPr sz="3600" spc="-10" dirty="0"/>
              <a:t>Source</a:t>
            </a:r>
            <a:r>
              <a:rPr sz="3600" spc="25" dirty="0"/>
              <a:t> </a:t>
            </a:r>
            <a:r>
              <a:rPr sz="3600" spc="-15" dirty="0"/>
              <a:t>Documentation</a:t>
            </a:r>
            <a:endParaRPr sz="360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pc="-5" dirty="0"/>
              <a:t>13</a:t>
            </a:fld>
            <a:endParaRPr spc="-5" dirty="0"/>
          </a:p>
        </p:txBody>
      </p:sp>
      <p:sp>
        <p:nvSpPr>
          <p:cNvPr id="8" name="object 8"/>
          <p:cNvSpPr txBox="1"/>
          <p:nvPr/>
        </p:nvSpPr>
        <p:spPr>
          <a:xfrm>
            <a:off x="78739" y="1614423"/>
            <a:ext cx="8917940" cy="41088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buClr>
                <a:srgbClr val="405B76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Documentation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is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necessary </a:t>
            </a:r>
            <a:r>
              <a:rPr sz="2000" spc="-15" dirty="0">
                <a:solidFill>
                  <a:srgbClr val="032B4A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support WIOA </a:t>
            </a:r>
            <a:r>
              <a:rPr sz="2000" spc="-30" dirty="0">
                <a:solidFill>
                  <a:srgbClr val="032B4A"/>
                </a:solidFill>
                <a:latin typeface="Calibri"/>
                <a:cs typeface="Calibri"/>
              </a:rPr>
              <a:t>Youth</a:t>
            </a:r>
            <a:r>
              <a:rPr sz="2000" spc="2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eligibility</a:t>
            </a:r>
            <a:r>
              <a:rPr lang="en-US" sz="2000" spc="-5" dirty="0">
                <a:solidFill>
                  <a:srgbClr val="032B4A"/>
                </a:solidFill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405B76"/>
              </a:buClr>
              <a:buFont typeface="Arial"/>
              <a:buChar char="•"/>
            </a:pPr>
            <a:endParaRPr sz="2900" dirty="0">
              <a:latin typeface="Times New Roman"/>
              <a:cs typeface="Times New Roman"/>
            </a:endParaRPr>
          </a:p>
          <a:p>
            <a:pPr marL="354965" marR="11430" indent="-342265">
              <a:lnSpc>
                <a:spcPct val="100000"/>
              </a:lnSpc>
              <a:spcBef>
                <a:spcPts val="5"/>
              </a:spcBef>
              <a:buClr>
                <a:srgbClr val="405B76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000" spc="-20" dirty="0">
                <a:solidFill>
                  <a:srgbClr val="032B4A"/>
                </a:solidFill>
                <a:latin typeface="Calibri"/>
                <a:cs typeface="Calibri"/>
              </a:rPr>
              <a:t>MassHire Merrimack Valley</a:t>
            </a:r>
            <a:r>
              <a:rPr sz="2000" spc="-2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2000" spc="-20" dirty="0">
                <a:solidFill>
                  <a:srgbClr val="032B4A"/>
                </a:solidFill>
                <a:latin typeface="Calibri"/>
                <a:cs typeface="Calibri"/>
              </a:rPr>
              <a:t>WB </a:t>
            </a:r>
            <a:r>
              <a:rPr sz="2000" spc="-20" dirty="0">
                <a:solidFill>
                  <a:srgbClr val="032B4A"/>
                </a:solidFill>
                <a:latin typeface="Calibri"/>
                <a:cs typeface="Calibri"/>
              </a:rPr>
              <a:t>staff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will verify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and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confirm that youth 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are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eligible </a:t>
            </a:r>
            <a:r>
              <a:rPr sz="2000" spc="-15" dirty="0">
                <a:solidFill>
                  <a:srgbClr val="032B4A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participate in WIOA  youth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services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through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an 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examination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of documents collected by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the </a:t>
            </a:r>
            <a:r>
              <a:rPr sz="2000" spc="-30" dirty="0">
                <a:solidFill>
                  <a:srgbClr val="032B4A"/>
                </a:solidFill>
                <a:latin typeface="Calibri"/>
                <a:cs typeface="Calibri"/>
              </a:rPr>
              <a:t>Youth  </a:t>
            </a:r>
            <a:r>
              <a:rPr sz="2000" spc="-45" dirty="0">
                <a:solidFill>
                  <a:srgbClr val="032B4A"/>
                </a:solidFill>
                <a:latin typeface="Calibri"/>
                <a:cs typeface="Calibri"/>
              </a:rPr>
              <a:t>Vendor.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405B76"/>
              </a:buClr>
              <a:buFont typeface="Arial"/>
              <a:buChar char="•"/>
            </a:pPr>
            <a:endParaRPr sz="2900" dirty="0">
              <a:latin typeface="Times New Roman"/>
              <a:cs typeface="Times New Roman"/>
            </a:endParaRPr>
          </a:p>
          <a:p>
            <a:pPr marL="354965" marR="343535" indent="-342265">
              <a:lnSpc>
                <a:spcPct val="100000"/>
              </a:lnSpc>
              <a:buClr>
                <a:srgbClr val="405B76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Documentation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is 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retained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in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a 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hard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copy file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and 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must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be 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available </a:t>
            </a:r>
            <a:r>
              <a:rPr sz="2000" spc="-15" dirty="0">
                <a:solidFill>
                  <a:srgbClr val="032B4A"/>
                </a:solidFill>
                <a:latin typeface="Calibri"/>
                <a:cs typeface="Calibri"/>
              </a:rPr>
              <a:t>to 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program, 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fiscal 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monitors,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and 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auditors </a:t>
            </a:r>
            <a:r>
              <a:rPr sz="2000" spc="-15" dirty="0">
                <a:solidFill>
                  <a:srgbClr val="032B4A"/>
                </a:solidFill>
                <a:latin typeface="Calibri"/>
                <a:cs typeface="Calibri"/>
              </a:rPr>
              <a:t>for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monitoring</a:t>
            </a:r>
            <a:r>
              <a:rPr sz="2000" spc="3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purposes.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405B76"/>
              </a:buClr>
              <a:buFont typeface="Arial"/>
              <a:buChar char="•"/>
            </a:pPr>
            <a:endParaRPr sz="2900" dirty="0">
              <a:latin typeface="Times New Roman"/>
              <a:cs typeface="Times New Roman"/>
            </a:endParaRPr>
          </a:p>
          <a:p>
            <a:pPr marL="354965" marR="5080" indent="-342265">
              <a:lnSpc>
                <a:spcPct val="100000"/>
              </a:lnSpc>
              <a:spcBef>
                <a:spcPts val="5"/>
              </a:spcBef>
              <a:buClr>
                <a:srgbClr val="405B76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i="1" spc="-10" dirty="0">
                <a:solidFill>
                  <a:srgbClr val="032B4A"/>
                </a:solidFill>
                <a:latin typeface="Calibri"/>
                <a:cs typeface="Calibri"/>
              </a:rPr>
              <a:t>Acceptable forms </a:t>
            </a:r>
            <a:r>
              <a:rPr sz="2000" i="1" dirty="0">
                <a:solidFill>
                  <a:srgbClr val="032B4A"/>
                </a:solidFill>
                <a:latin typeface="Calibri"/>
                <a:cs typeface="Calibri"/>
              </a:rPr>
              <a:t>of </a:t>
            </a:r>
            <a:r>
              <a:rPr sz="2000" i="1" spc="-5" dirty="0">
                <a:solidFill>
                  <a:srgbClr val="032B4A"/>
                </a:solidFill>
                <a:latin typeface="Calibri"/>
                <a:cs typeface="Calibri"/>
              </a:rPr>
              <a:t>source documentation can </a:t>
            </a:r>
            <a:r>
              <a:rPr sz="2000" i="1" dirty="0">
                <a:solidFill>
                  <a:srgbClr val="032B4A"/>
                </a:solidFill>
                <a:latin typeface="Calibri"/>
                <a:cs typeface="Calibri"/>
              </a:rPr>
              <a:t>be </a:t>
            </a:r>
            <a:r>
              <a:rPr sz="2000" i="1" spc="-5" dirty="0">
                <a:solidFill>
                  <a:srgbClr val="032B4A"/>
                </a:solidFill>
                <a:latin typeface="Calibri"/>
                <a:cs typeface="Calibri"/>
              </a:rPr>
              <a:t>found in </a:t>
            </a:r>
            <a:r>
              <a:rPr sz="2000" i="1" spc="-10" dirty="0">
                <a:solidFill>
                  <a:srgbClr val="032B4A"/>
                </a:solidFill>
                <a:latin typeface="Calibri"/>
                <a:cs typeface="Calibri"/>
              </a:rPr>
              <a:t>MassWorkforce  </a:t>
            </a:r>
            <a:r>
              <a:rPr sz="2000" i="1" spc="-5" dirty="0">
                <a:solidFill>
                  <a:srgbClr val="032B4A"/>
                </a:solidFill>
                <a:latin typeface="Calibri"/>
                <a:cs typeface="Calibri"/>
              </a:rPr>
              <a:t>Issuance </a:t>
            </a:r>
            <a:r>
              <a:rPr sz="2000" i="1" u="heavy" dirty="0">
                <a:solidFill>
                  <a:srgbClr val="032B4A"/>
                </a:solidFill>
                <a:latin typeface="Calibri"/>
                <a:cs typeface="Calibri"/>
                <a:hlinkClick r:id="rId3"/>
              </a:rPr>
              <a:t>100 DCS </a:t>
            </a:r>
            <a:r>
              <a:rPr sz="2000" i="1" u="heavy" spc="-5" dirty="0">
                <a:solidFill>
                  <a:srgbClr val="032B4A"/>
                </a:solidFill>
                <a:latin typeface="Calibri"/>
                <a:cs typeface="Calibri"/>
                <a:hlinkClick r:id="rId3"/>
              </a:rPr>
              <a:t>19.101.</a:t>
            </a:r>
            <a:r>
              <a:rPr lang="en-US" sz="2000" i="1" u="heavy" spc="-5" dirty="0">
                <a:solidFill>
                  <a:srgbClr val="032B4A"/>
                </a:solidFill>
                <a:latin typeface="Calibri"/>
                <a:cs typeface="Calibri"/>
                <a:hlinkClick r:id="rId3"/>
              </a:rPr>
              <a:t>4</a:t>
            </a:r>
            <a:r>
              <a:rPr sz="2000" i="1" u="heavy" dirty="0">
                <a:solidFill>
                  <a:srgbClr val="032B4A"/>
                </a:solidFill>
                <a:latin typeface="Calibri"/>
                <a:cs typeface="Calibri"/>
                <a:hlinkClick r:id="rId3"/>
              </a:rPr>
              <a:t>: </a:t>
            </a:r>
            <a:r>
              <a:rPr sz="2000" i="1" u="heavy" spc="-10" dirty="0">
                <a:solidFill>
                  <a:srgbClr val="032B4A"/>
                </a:solidFill>
                <a:latin typeface="Calibri"/>
                <a:cs typeface="Calibri"/>
                <a:hlinkClick r:id="rId3"/>
              </a:rPr>
              <a:t>WIOA </a:t>
            </a:r>
            <a:r>
              <a:rPr sz="2000" i="1" u="heavy" spc="-5" dirty="0">
                <a:solidFill>
                  <a:srgbClr val="032B4A"/>
                </a:solidFill>
                <a:latin typeface="Calibri"/>
                <a:cs typeface="Calibri"/>
                <a:hlinkClick r:id="rId3"/>
              </a:rPr>
              <a:t>Title </a:t>
            </a:r>
            <a:r>
              <a:rPr sz="2000" i="1" u="heavy" dirty="0">
                <a:solidFill>
                  <a:srgbClr val="032B4A"/>
                </a:solidFill>
                <a:latin typeface="Calibri"/>
                <a:cs typeface="Calibri"/>
                <a:hlinkClick r:id="rId3"/>
              </a:rPr>
              <a:t>I </a:t>
            </a:r>
            <a:r>
              <a:rPr sz="2000" i="1" u="heavy" spc="-30" dirty="0">
                <a:solidFill>
                  <a:srgbClr val="032B4A"/>
                </a:solidFill>
                <a:latin typeface="Calibri"/>
                <a:cs typeface="Calibri"/>
                <a:hlinkClick r:id="rId3"/>
              </a:rPr>
              <a:t>Youth </a:t>
            </a:r>
            <a:r>
              <a:rPr sz="2000" i="1" u="heavy" spc="-5" dirty="0">
                <a:solidFill>
                  <a:srgbClr val="032B4A"/>
                </a:solidFill>
                <a:latin typeface="Calibri"/>
                <a:cs typeface="Calibri"/>
                <a:hlinkClick r:id="rId3"/>
              </a:rPr>
              <a:t>Eligibility </a:t>
            </a:r>
            <a:r>
              <a:rPr sz="2000" i="1" u="heavy" spc="-10" dirty="0">
                <a:solidFill>
                  <a:srgbClr val="032B4A"/>
                </a:solidFill>
                <a:latin typeface="Calibri"/>
                <a:cs typeface="Calibri"/>
                <a:hlinkClick r:id="rId3"/>
              </a:rPr>
              <a:t>Policy </a:t>
            </a:r>
            <a:r>
              <a:rPr sz="2000" i="1" dirty="0">
                <a:solidFill>
                  <a:srgbClr val="032B4A"/>
                </a:solidFill>
                <a:latin typeface="Calibri"/>
                <a:cs typeface="Calibri"/>
              </a:rPr>
              <a:t>and </a:t>
            </a:r>
            <a:r>
              <a:rPr lang="en-US" sz="2000" i="1" dirty="0">
                <a:solidFill>
                  <a:srgbClr val="032B4A"/>
                </a:solidFill>
                <a:latin typeface="Calibri"/>
                <a:cs typeface="Calibri"/>
              </a:rPr>
              <a:t>in the RFP attachments.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062386" y="286080"/>
            <a:ext cx="5920105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10" dirty="0"/>
              <a:t>What </a:t>
            </a:r>
            <a:r>
              <a:rPr sz="3600" dirty="0"/>
              <a:t>is </a:t>
            </a:r>
            <a:r>
              <a:rPr sz="3600" spc="-10" dirty="0"/>
              <a:t>Low </a:t>
            </a:r>
            <a:r>
              <a:rPr sz="3600" spc="-5" dirty="0"/>
              <a:t>Income </a:t>
            </a:r>
            <a:r>
              <a:rPr sz="3600" spc="-25" dirty="0"/>
              <a:t>for</a:t>
            </a:r>
            <a:r>
              <a:rPr sz="3600" spc="-30" dirty="0"/>
              <a:t> </a:t>
            </a:r>
            <a:r>
              <a:rPr sz="3600" spc="-40" dirty="0"/>
              <a:t>WIOA?</a:t>
            </a:r>
            <a:endParaRPr sz="3600"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pc="-5" dirty="0"/>
              <a:t>14</a:t>
            </a:fld>
            <a:endParaRPr spc="-5" dirty="0"/>
          </a:p>
        </p:txBody>
      </p:sp>
      <p:sp>
        <p:nvSpPr>
          <p:cNvPr id="8" name="object 8"/>
          <p:cNvSpPr txBox="1"/>
          <p:nvPr/>
        </p:nvSpPr>
        <p:spPr>
          <a:xfrm>
            <a:off x="78739" y="1248665"/>
            <a:ext cx="8907145" cy="635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lang="en-US" sz="2000" dirty="0">
                <a:solidFill>
                  <a:srgbClr val="032B4A"/>
                </a:solidFill>
                <a:latin typeface="Calibri"/>
                <a:cs typeface="Calibri"/>
              </a:rPr>
              <a:t>A </a:t>
            </a:r>
            <a:r>
              <a:rPr lang="en-US" sz="2000" spc="-5" dirty="0">
                <a:solidFill>
                  <a:srgbClr val="032B4A"/>
                </a:solidFill>
                <a:latin typeface="Calibri"/>
                <a:cs typeface="Calibri"/>
              </a:rPr>
              <a:t>WIOA youth participant will </a:t>
            </a:r>
            <a:r>
              <a:rPr lang="en-US" sz="2000" dirty="0">
                <a:solidFill>
                  <a:srgbClr val="032B4A"/>
                </a:solidFill>
                <a:latin typeface="Calibri"/>
                <a:cs typeface="Calibri"/>
              </a:rPr>
              <a:t>be </a:t>
            </a:r>
            <a:r>
              <a:rPr lang="en-US" sz="2000" spc="-5" dirty="0">
                <a:solidFill>
                  <a:srgbClr val="032B4A"/>
                </a:solidFill>
                <a:latin typeface="Calibri"/>
                <a:cs typeface="Calibri"/>
              </a:rPr>
              <a:t>considered </a:t>
            </a:r>
            <a:r>
              <a:rPr lang="en-US" sz="2000" u="heavy" spc="-5" dirty="0">
                <a:solidFill>
                  <a:srgbClr val="032B4A"/>
                </a:solidFill>
                <a:latin typeface="Calibri"/>
                <a:cs typeface="Calibri"/>
              </a:rPr>
              <a:t>Low Income </a:t>
            </a:r>
            <a:r>
              <a:rPr lang="en-US" sz="2000" spc="-5" dirty="0">
                <a:solidFill>
                  <a:srgbClr val="032B4A"/>
                </a:solidFill>
                <a:latin typeface="Calibri"/>
                <a:cs typeface="Calibri"/>
              </a:rPr>
              <a:t>if their </a:t>
            </a:r>
            <a:r>
              <a:rPr lang="en-US" sz="2000" spc="-10" dirty="0">
                <a:solidFill>
                  <a:srgbClr val="032B4A"/>
                </a:solidFill>
                <a:latin typeface="Calibri"/>
                <a:cs typeface="Calibri"/>
              </a:rPr>
              <a:t>family </a:t>
            </a:r>
            <a:r>
              <a:rPr lang="en-US" sz="2000" spc="-5" dirty="0">
                <a:solidFill>
                  <a:srgbClr val="032B4A"/>
                </a:solidFill>
                <a:latin typeface="Calibri"/>
                <a:cs typeface="Calibri"/>
              </a:rPr>
              <a:t>income is </a:t>
            </a:r>
            <a:r>
              <a:rPr lang="en-US" sz="2000" spc="-15" dirty="0">
                <a:solidFill>
                  <a:srgbClr val="032B4A"/>
                </a:solidFill>
                <a:latin typeface="Calibri"/>
                <a:cs typeface="Calibri"/>
              </a:rPr>
              <a:t>at </a:t>
            </a:r>
            <a:r>
              <a:rPr lang="en-US" sz="2000" spc="-5" dirty="0">
                <a:solidFill>
                  <a:srgbClr val="032B4A"/>
                </a:solidFill>
                <a:latin typeface="Calibri"/>
                <a:cs typeface="Calibri"/>
              </a:rPr>
              <a:t>or  below </a:t>
            </a:r>
            <a:r>
              <a:rPr lang="en-US" sz="2000" dirty="0">
                <a:solidFill>
                  <a:srgbClr val="032B4A"/>
                </a:solidFill>
                <a:latin typeface="Calibri"/>
                <a:cs typeface="Calibri"/>
              </a:rPr>
              <a:t>70% </a:t>
            </a:r>
            <a:r>
              <a:rPr lang="en-US" sz="2000" spc="-5" dirty="0">
                <a:solidFill>
                  <a:srgbClr val="032B4A"/>
                </a:solidFill>
                <a:latin typeface="Calibri"/>
                <a:cs typeface="Calibri"/>
              </a:rPr>
              <a:t>of </a:t>
            </a:r>
            <a:r>
              <a:rPr lang="en-US" sz="2000" dirty="0">
                <a:solidFill>
                  <a:srgbClr val="032B4A"/>
                </a:solidFill>
                <a:latin typeface="Calibri"/>
                <a:cs typeface="Calibri"/>
              </a:rPr>
              <a:t>the </a:t>
            </a:r>
            <a:r>
              <a:rPr lang="en-US" sz="2000" spc="-10" dirty="0">
                <a:solidFill>
                  <a:srgbClr val="032B4A"/>
                </a:solidFill>
                <a:latin typeface="Calibri"/>
                <a:cs typeface="Calibri"/>
              </a:rPr>
              <a:t>Lower </a:t>
            </a:r>
            <a:r>
              <a:rPr lang="en-US" sz="2000" spc="-5" dirty="0">
                <a:solidFill>
                  <a:srgbClr val="032B4A"/>
                </a:solidFill>
                <a:latin typeface="Calibri"/>
                <a:cs typeface="Calibri"/>
              </a:rPr>
              <a:t>Living Standard</a:t>
            </a:r>
            <a:r>
              <a:rPr lang="en-US" sz="2000" spc="-6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2000" spc="-5" dirty="0">
                <a:solidFill>
                  <a:srgbClr val="032B4A"/>
                </a:solidFill>
                <a:latin typeface="Calibri"/>
                <a:cs typeface="Calibri"/>
              </a:rPr>
              <a:t>(LLS):</a:t>
            </a:r>
            <a:endParaRPr lang="en-US" sz="2000" dirty="0">
              <a:latin typeface="Calibri"/>
              <a:cs typeface="Calibri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86CA069-BED0-F30C-87C0-DBFE975E38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8116" y="2073933"/>
            <a:ext cx="9144000" cy="429158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998122" y="211912"/>
            <a:ext cx="4384675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10" dirty="0"/>
              <a:t>Low </a:t>
            </a:r>
            <a:r>
              <a:rPr lang="en-US" spc="-5" dirty="0"/>
              <a:t>Income</a:t>
            </a:r>
            <a:r>
              <a:rPr lang="en-US" spc="-70" dirty="0"/>
              <a:t> </a:t>
            </a:r>
            <a:r>
              <a:rPr lang="en-US" spc="-20" dirty="0"/>
              <a:t>Status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pc="-5" dirty="0"/>
              <a:t>15</a:t>
            </a:fld>
            <a:endParaRPr spc="-5" dirty="0"/>
          </a:p>
        </p:txBody>
      </p:sp>
      <p:sp>
        <p:nvSpPr>
          <p:cNvPr id="8" name="object 8"/>
          <p:cNvSpPr txBox="1"/>
          <p:nvPr/>
        </p:nvSpPr>
        <p:spPr>
          <a:xfrm>
            <a:off x="535940" y="1248664"/>
            <a:ext cx="8181340" cy="53707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15570">
              <a:lnSpc>
                <a:spcPct val="100000"/>
              </a:lnSpc>
            </a:pPr>
            <a:r>
              <a:rPr b="1" spc="-10" dirty="0">
                <a:solidFill>
                  <a:srgbClr val="032B4A"/>
                </a:solidFill>
                <a:latin typeface="Calibri"/>
                <a:cs typeface="Calibri"/>
              </a:rPr>
              <a:t>Participants </a:t>
            </a:r>
            <a:r>
              <a:rPr b="1" spc="-15" dirty="0">
                <a:solidFill>
                  <a:srgbClr val="032B4A"/>
                </a:solidFill>
                <a:latin typeface="Calibri"/>
                <a:cs typeface="Calibri"/>
              </a:rPr>
              <a:t>are </a:t>
            </a:r>
            <a:r>
              <a:rPr b="1" spc="-10" dirty="0">
                <a:solidFill>
                  <a:srgbClr val="032B4A"/>
                </a:solidFill>
                <a:latin typeface="Calibri"/>
                <a:cs typeface="Calibri"/>
              </a:rPr>
              <a:t>automatically </a:t>
            </a:r>
            <a:r>
              <a:rPr b="1" spc="-5" dirty="0">
                <a:solidFill>
                  <a:srgbClr val="032B4A"/>
                </a:solidFill>
                <a:latin typeface="Calibri"/>
                <a:cs typeface="Calibri"/>
              </a:rPr>
              <a:t>considered </a:t>
            </a:r>
            <a:r>
              <a:rPr b="1" dirty="0">
                <a:solidFill>
                  <a:srgbClr val="032B4A"/>
                </a:solidFill>
                <a:latin typeface="Calibri"/>
                <a:cs typeface="Calibri"/>
              </a:rPr>
              <a:t>low </a:t>
            </a:r>
            <a:r>
              <a:rPr b="1" spc="-5" dirty="0">
                <a:solidFill>
                  <a:srgbClr val="032B4A"/>
                </a:solidFill>
                <a:latin typeface="Calibri"/>
                <a:cs typeface="Calibri"/>
              </a:rPr>
              <a:t>income </a:t>
            </a:r>
            <a:r>
              <a:rPr b="1" dirty="0">
                <a:solidFill>
                  <a:srgbClr val="032B4A"/>
                </a:solidFill>
                <a:latin typeface="Calibri"/>
                <a:cs typeface="Calibri"/>
              </a:rPr>
              <a:t>if </a:t>
            </a:r>
            <a:r>
              <a:rPr b="1" spc="-5" dirty="0">
                <a:solidFill>
                  <a:srgbClr val="032B4A"/>
                </a:solidFill>
                <a:latin typeface="Calibri"/>
                <a:cs typeface="Calibri"/>
              </a:rPr>
              <a:t>they </a:t>
            </a:r>
            <a:r>
              <a:rPr b="1" spc="-15" dirty="0">
                <a:solidFill>
                  <a:srgbClr val="032B4A"/>
                </a:solidFill>
                <a:latin typeface="Calibri"/>
                <a:cs typeface="Calibri"/>
              </a:rPr>
              <a:t>have any </a:t>
            </a:r>
            <a:r>
              <a:rPr b="1" dirty="0">
                <a:solidFill>
                  <a:srgbClr val="032B4A"/>
                </a:solidFill>
                <a:latin typeface="Calibri"/>
                <a:cs typeface="Calibri"/>
              </a:rPr>
              <a:t>of the  </a:t>
            </a:r>
            <a:r>
              <a:rPr b="1" spc="-5" dirty="0">
                <a:solidFill>
                  <a:srgbClr val="032B4A"/>
                </a:solidFill>
                <a:latin typeface="Calibri"/>
                <a:cs typeface="Calibri"/>
              </a:rPr>
              <a:t>following</a:t>
            </a:r>
            <a:r>
              <a:rPr b="1" spc="-9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b="1" spc="-10" dirty="0">
                <a:solidFill>
                  <a:srgbClr val="032B4A"/>
                </a:solidFill>
                <a:latin typeface="Calibri"/>
                <a:cs typeface="Calibri"/>
              </a:rPr>
              <a:t>barriers:</a:t>
            </a:r>
            <a:endParaRPr dirty="0">
              <a:latin typeface="Calibri"/>
              <a:cs typeface="Calibri"/>
            </a:endParaRPr>
          </a:p>
          <a:p>
            <a:pPr marL="460375" indent="-290513">
              <a:lnSpc>
                <a:spcPct val="100000"/>
              </a:lnSpc>
              <a:spcBef>
                <a:spcPts val="480"/>
              </a:spcBef>
              <a:buClr>
                <a:srgbClr val="405B76"/>
              </a:buClr>
              <a:buFont typeface="+mj-lt"/>
              <a:buAutoNum type="arabicPeriod"/>
              <a:tabLst>
                <a:tab pos="355600" algn="l"/>
                <a:tab pos="514350" algn="l"/>
              </a:tabLst>
            </a:pPr>
            <a:r>
              <a:rPr lang="en-US" spc="-10" dirty="0">
                <a:solidFill>
                  <a:srgbClr val="032B4A"/>
                </a:solidFill>
                <a:latin typeface="Calibri"/>
                <a:cs typeface="Calibri"/>
              </a:rPr>
              <a:t>Homeless/Runaway </a:t>
            </a:r>
            <a:r>
              <a:rPr lang="en-US" dirty="0">
                <a:solidFill>
                  <a:srgbClr val="032B4A"/>
                </a:solidFill>
                <a:latin typeface="Calibri"/>
                <a:cs typeface="Calibri"/>
              </a:rPr>
              <a:t>(as </a:t>
            </a:r>
            <a:r>
              <a:rPr lang="en-US" spc="-5" dirty="0">
                <a:solidFill>
                  <a:srgbClr val="032B4A"/>
                </a:solidFill>
                <a:latin typeface="Calibri"/>
                <a:cs typeface="Calibri"/>
              </a:rPr>
              <a:t>defined in McKinney</a:t>
            </a:r>
            <a:r>
              <a:rPr lang="en-US" spc="3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dirty="0">
                <a:solidFill>
                  <a:srgbClr val="032B4A"/>
                </a:solidFill>
                <a:latin typeface="Calibri"/>
                <a:cs typeface="Calibri"/>
              </a:rPr>
              <a:t>Act)</a:t>
            </a:r>
          </a:p>
          <a:p>
            <a:pPr marL="460375" indent="-290513">
              <a:lnSpc>
                <a:spcPct val="100000"/>
              </a:lnSpc>
              <a:spcBef>
                <a:spcPts val="480"/>
              </a:spcBef>
              <a:buClr>
                <a:srgbClr val="405B76"/>
              </a:buClr>
              <a:buFont typeface="+mj-lt"/>
              <a:buAutoNum type="arabicPeriod"/>
              <a:tabLst>
                <a:tab pos="355600" algn="l"/>
                <a:tab pos="514350" algn="l"/>
              </a:tabLst>
            </a:pP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</a:t>
            </a:r>
            <a:r>
              <a:rPr lang="en-US" spc="-2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foster</a:t>
            </a:r>
            <a:r>
              <a:rPr lang="en-US" spc="-5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child</a:t>
            </a:r>
            <a:r>
              <a:rPr lang="en-US" spc="-15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on</a:t>
            </a:r>
            <a:r>
              <a:rPr lang="en-US" spc="-15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behalf</a:t>
            </a:r>
            <a:r>
              <a:rPr lang="en-US" spc="-15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of</a:t>
            </a:r>
            <a:r>
              <a:rPr lang="en-US" spc="-1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whom</a:t>
            </a:r>
            <a:r>
              <a:rPr lang="en-US" spc="-15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State</a:t>
            </a:r>
            <a:r>
              <a:rPr lang="en-US" spc="-15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or</a:t>
            </a:r>
            <a:r>
              <a:rPr lang="en-US" spc="-5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local</a:t>
            </a:r>
            <a:r>
              <a:rPr lang="en-US" spc="-2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government</a:t>
            </a:r>
            <a:r>
              <a:rPr lang="en-US" spc="-15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payments</a:t>
            </a:r>
            <a:r>
              <a:rPr lang="en-US" spc="-1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are</a:t>
            </a:r>
            <a:r>
              <a:rPr lang="en-US" spc="-15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-1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made;</a:t>
            </a:r>
            <a:endParaRPr lang="en-US" dirty="0">
              <a:solidFill>
                <a:schemeClr val="tx2"/>
              </a:solidFill>
              <a:latin typeface="Calibri" panose="020F05020202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460375" indent="-290513">
              <a:lnSpc>
                <a:spcPct val="100000"/>
              </a:lnSpc>
              <a:spcBef>
                <a:spcPts val="480"/>
              </a:spcBef>
              <a:buClr>
                <a:srgbClr val="405B76"/>
              </a:buClr>
              <a:buFont typeface="+mj-lt"/>
              <a:buAutoNum type="arabicPeriod"/>
              <a:tabLst>
                <a:tab pos="355600" algn="l"/>
                <a:tab pos="514350" algn="l"/>
              </a:tabLst>
            </a:pP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An</a:t>
            </a:r>
            <a:r>
              <a:rPr lang="en-US" spc="-15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individual</a:t>
            </a:r>
            <a:r>
              <a:rPr lang="en-US" spc="-2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with</a:t>
            </a:r>
            <a:r>
              <a:rPr lang="en-US" spc="-15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</a:t>
            </a:r>
            <a:r>
              <a:rPr lang="en-US" spc="-15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disability</a:t>
            </a:r>
            <a:r>
              <a:rPr lang="en-US" spc="-25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whose</a:t>
            </a:r>
            <a:r>
              <a:rPr lang="en-US" spc="-5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own</a:t>
            </a:r>
            <a:r>
              <a:rPr lang="en-US" spc="-1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income</a:t>
            </a:r>
            <a:r>
              <a:rPr lang="en-US" spc="-2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meets</a:t>
            </a:r>
            <a:r>
              <a:rPr lang="en-US" spc="-2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the</a:t>
            </a:r>
            <a:r>
              <a:rPr lang="en-US" spc="-5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low-income</a:t>
            </a:r>
            <a:r>
              <a:rPr lang="en-US" spc="-15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level</a:t>
            </a:r>
            <a:r>
              <a:rPr lang="en-US" spc="-5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for</a:t>
            </a:r>
            <a:r>
              <a:rPr lang="en-US" spc="-5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eligibility</a:t>
            </a:r>
            <a:r>
              <a:rPr lang="en-US" spc="-2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pc="-1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purposes;</a:t>
            </a:r>
            <a:endParaRPr lang="en-US" dirty="0">
              <a:solidFill>
                <a:schemeClr val="tx2"/>
              </a:solidFill>
              <a:effectLst/>
              <a:latin typeface="Calibri"/>
              <a:ea typeface="Symbol" panose="05050102010706020507" pitchFamily="18" charset="2"/>
              <a:cs typeface="Calibri"/>
            </a:endParaRPr>
          </a:p>
          <a:p>
            <a:pPr marL="460375" indent="-290513">
              <a:lnSpc>
                <a:spcPct val="100000"/>
              </a:lnSpc>
              <a:spcBef>
                <a:spcPts val="480"/>
              </a:spcBef>
              <a:buClr>
                <a:srgbClr val="405B76"/>
              </a:buClr>
              <a:buFont typeface="+mj-lt"/>
              <a:buAutoNum type="arabicPeriod"/>
              <a:tabLst>
                <a:tab pos="355600" algn="l"/>
                <a:tab pos="514350" algn="l"/>
              </a:tabLst>
            </a:pPr>
            <a:r>
              <a:rPr lang="en-US" spc="-5" dirty="0">
                <a:solidFill>
                  <a:srgbClr val="032B4A"/>
                </a:solidFill>
                <a:latin typeface="Calibri"/>
                <a:cs typeface="Calibri"/>
              </a:rPr>
              <a:t>They </a:t>
            </a:r>
            <a:r>
              <a:rPr lang="en-US" spc="-10" dirty="0">
                <a:solidFill>
                  <a:srgbClr val="032B4A"/>
                </a:solidFill>
                <a:latin typeface="Calibri"/>
                <a:cs typeface="Calibri"/>
              </a:rPr>
              <a:t>are </a:t>
            </a:r>
            <a:r>
              <a:rPr lang="en-US" spc="-5" dirty="0">
                <a:solidFill>
                  <a:srgbClr val="032B4A"/>
                </a:solidFill>
                <a:latin typeface="Calibri"/>
                <a:cs typeface="Calibri"/>
              </a:rPr>
              <a:t>receiving </a:t>
            </a:r>
            <a:r>
              <a:rPr lang="en-US" dirty="0">
                <a:solidFill>
                  <a:srgbClr val="032B4A"/>
                </a:solidFill>
                <a:latin typeface="Calibri"/>
                <a:cs typeface="Calibri"/>
              </a:rPr>
              <a:t>public </a:t>
            </a:r>
            <a:r>
              <a:rPr lang="en-US" spc="-10" dirty="0">
                <a:solidFill>
                  <a:srgbClr val="032B4A"/>
                </a:solidFill>
                <a:latin typeface="Calibri"/>
                <a:cs typeface="Calibri"/>
              </a:rPr>
              <a:t>assistance </a:t>
            </a:r>
            <a:r>
              <a:rPr lang="en-US" spc="-25" dirty="0">
                <a:solidFill>
                  <a:srgbClr val="032B4A"/>
                </a:solidFill>
                <a:latin typeface="Calibri"/>
                <a:cs typeface="Calibri"/>
              </a:rPr>
              <a:t>(TAFDC, </a:t>
            </a:r>
            <a:r>
              <a:rPr lang="en-US" spc="-5" dirty="0">
                <a:solidFill>
                  <a:srgbClr val="032B4A"/>
                </a:solidFill>
                <a:latin typeface="Calibri"/>
                <a:cs typeface="Calibri"/>
              </a:rPr>
              <a:t>EAEDC, </a:t>
            </a:r>
            <a:r>
              <a:rPr lang="en-US" spc="-50" dirty="0">
                <a:solidFill>
                  <a:srgbClr val="032B4A"/>
                </a:solidFill>
                <a:latin typeface="Calibri"/>
                <a:cs typeface="Calibri"/>
              </a:rPr>
              <a:t>SNAP,</a:t>
            </a:r>
            <a:r>
              <a:rPr lang="en-US" spc="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dirty="0">
                <a:solidFill>
                  <a:srgbClr val="032B4A"/>
                </a:solidFill>
                <a:latin typeface="Calibri"/>
                <a:cs typeface="Calibri"/>
              </a:rPr>
              <a:t>SSI)</a:t>
            </a:r>
          </a:p>
          <a:p>
            <a:pPr marL="460375" indent="-290513">
              <a:lnSpc>
                <a:spcPct val="100000"/>
              </a:lnSpc>
              <a:spcBef>
                <a:spcPts val="480"/>
              </a:spcBef>
              <a:buClr>
                <a:srgbClr val="405B76"/>
              </a:buClr>
              <a:buFont typeface="+mj-lt"/>
              <a:buAutoNum type="arabicPeriod"/>
              <a:tabLst>
                <a:tab pos="355600" algn="l"/>
                <a:tab pos="514350" algn="l"/>
              </a:tabLst>
            </a:pPr>
            <a:r>
              <a:rPr lang="en-US" dirty="0">
                <a:solidFill>
                  <a:srgbClr val="032B4A"/>
                </a:solidFill>
                <a:latin typeface="Calibri"/>
                <a:cs typeface="Calibri"/>
              </a:rPr>
              <a:t>Live in a high poverty area ( t</a:t>
            </a:r>
            <a:r>
              <a:rPr lang="en-US" dirty="0">
                <a:solidFill>
                  <a:schemeClr val="tx2"/>
                </a:solidFill>
                <a:latin typeface="Calibri"/>
                <a:cs typeface="Calibri"/>
              </a:rPr>
              <a:t>he Census Bureau defines a “poverty area” as a census track where at least 25% of the residents are economically disadvantaged)</a:t>
            </a:r>
          </a:p>
          <a:p>
            <a:pPr marL="460375" indent="-290513">
              <a:lnSpc>
                <a:spcPct val="100000"/>
              </a:lnSpc>
              <a:spcBef>
                <a:spcPts val="480"/>
              </a:spcBef>
              <a:buClr>
                <a:srgbClr val="405B76"/>
              </a:buClr>
              <a:buFont typeface="+mj-lt"/>
              <a:buAutoNum type="arabicPeriod"/>
              <a:tabLst>
                <a:tab pos="355600" algn="l"/>
                <a:tab pos="514350" algn="l"/>
              </a:tabLst>
            </a:pPr>
            <a:r>
              <a:rPr lang="en-US" dirty="0">
                <a:solidFill>
                  <a:schemeClr val="tx2"/>
                </a:solidFill>
                <a:latin typeface="Calibri"/>
                <a:cs typeface="Calibri"/>
              </a:rPr>
              <a:t>Income is at/below 70% of the Lower Living Standard (LLS), or below HHS poverty line for a family of one</a:t>
            </a:r>
          </a:p>
          <a:p>
            <a:pPr marL="460375" indent="-290513">
              <a:lnSpc>
                <a:spcPct val="100000"/>
              </a:lnSpc>
              <a:spcBef>
                <a:spcPts val="480"/>
              </a:spcBef>
              <a:buClr>
                <a:srgbClr val="405B76"/>
              </a:buClr>
              <a:buFont typeface="+mj-lt"/>
              <a:buAutoNum type="arabicPeriod"/>
              <a:tabLst>
                <a:tab pos="355600" algn="l"/>
                <a:tab pos="514350" algn="l"/>
              </a:tabLst>
            </a:pPr>
            <a:r>
              <a:rPr lang="en-US" dirty="0">
                <a:solidFill>
                  <a:schemeClr val="tx2"/>
                </a:solidFill>
                <a:latin typeface="Calibri"/>
                <a:cs typeface="Calibri"/>
              </a:rPr>
              <a:t>They are dependent on the income of their parent/guardian and total family income is at or below 70% of the Lower Living Standard (LLS)</a:t>
            </a:r>
          </a:p>
          <a:p>
            <a:pPr marL="460375" indent="-290513">
              <a:lnSpc>
                <a:spcPct val="100000"/>
              </a:lnSpc>
              <a:spcBef>
                <a:spcPts val="480"/>
              </a:spcBef>
              <a:buClr>
                <a:srgbClr val="405B76"/>
              </a:buClr>
              <a:buFont typeface="+mj-lt"/>
              <a:buAutoNum type="arabicPeriod"/>
              <a:tabLst>
                <a:tab pos="355600" algn="l"/>
                <a:tab pos="514350" algn="l"/>
              </a:tabLst>
            </a:pPr>
            <a:r>
              <a:rPr lang="en-US" spc="-5" dirty="0">
                <a:solidFill>
                  <a:srgbClr val="032B4A"/>
                </a:solidFill>
                <a:latin typeface="Calibri"/>
                <a:cs typeface="Calibri"/>
              </a:rPr>
              <a:t>They </a:t>
            </a:r>
            <a:r>
              <a:rPr lang="en-US" spc="-10" dirty="0">
                <a:solidFill>
                  <a:srgbClr val="032B4A"/>
                </a:solidFill>
                <a:latin typeface="Calibri"/>
                <a:cs typeface="Calibri"/>
              </a:rPr>
              <a:t>are </a:t>
            </a:r>
            <a:r>
              <a:rPr lang="en-US" b="1" i="1" spc="-5" dirty="0">
                <a:solidFill>
                  <a:srgbClr val="032B4A"/>
                </a:solidFill>
                <a:latin typeface="Calibri"/>
                <a:cs typeface="Calibri"/>
              </a:rPr>
              <a:t>in-school </a:t>
            </a:r>
            <a:r>
              <a:rPr lang="en-US" dirty="0">
                <a:solidFill>
                  <a:srgbClr val="032B4A"/>
                </a:solidFill>
                <a:latin typeface="Calibri"/>
                <a:cs typeface="Calibri"/>
              </a:rPr>
              <a:t>and </a:t>
            </a:r>
            <a:r>
              <a:rPr lang="en-US" spc="-5" dirty="0">
                <a:solidFill>
                  <a:srgbClr val="032B4A"/>
                </a:solidFill>
                <a:latin typeface="Calibri"/>
                <a:cs typeface="Calibri"/>
              </a:rPr>
              <a:t>on </a:t>
            </a:r>
            <a:r>
              <a:rPr lang="en-US" dirty="0">
                <a:solidFill>
                  <a:srgbClr val="032B4A"/>
                </a:solidFill>
                <a:latin typeface="Calibri"/>
                <a:cs typeface="Calibri"/>
              </a:rPr>
              <a:t>a </a:t>
            </a:r>
            <a:r>
              <a:rPr lang="en-US" spc="-10" dirty="0">
                <a:solidFill>
                  <a:srgbClr val="032B4A"/>
                </a:solidFill>
                <a:latin typeface="Calibri"/>
                <a:cs typeface="Calibri"/>
              </a:rPr>
              <a:t>free </a:t>
            </a:r>
            <a:r>
              <a:rPr lang="en-US" spc="-5" dirty="0">
                <a:solidFill>
                  <a:srgbClr val="032B4A"/>
                </a:solidFill>
                <a:latin typeface="Calibri"/>
                <a:cs typeface="Calibri"/>
              </a:rPr>
              <a:t>or reduced </a:t>
            </a:r>
            <a:r>
              <a:rPr lang="en-US" dirty="0">
                <a:solidFill>
                  <a:srgbClr val="032B4A"/>
                </a:solidFill>
                <a:latin typeface="Calibri"/>
                <a:cs typeface="Calibri"/>
              </a:rPr>
              <a:t>lunch </a:t>
            </a:r>
            <a:r>
              <a:rPr lang="en-US" spc="-15" dirty="0">
                <a:solidFill>
                  <a:srgbClr val="032B4A"/>
                </a:solidFill>
                <a:latin typeface="Calibri"/>
                <a:cs typeface="Calibri"/>
              </a:rPr>
              <a:t>program</a:t>
            </a:r>
            <a:r>
              <a:rPr lang="en-US" spc="-5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dirty="0">
                <a:solidFill>
                  <a:srgbClr val="032B4A"/>
                </a:solidFill>
                <a:latin typeface="Calibri"/>
                <a:cs typeface="Calibri"/>
              </a:rPr>
              <a:t>*</a:t>
            </a:r>
            <a:endParaRPr lang="en-US" dirty="0">
              <a:latin typeface="Calibri"/>
              <a:cs typeface="Calibri"/>
            </a:endParaRPr>
          </a:p>
          <a:p>
            <a:pPr marL="460375" indent="-290513">
              <a:lnSpc>
                <a:spcPct val="100000"/>
              </a:lnSpc>
              <a:spcBef>
                <a:spcPts val="480"/>
              </a:spcBef>
              <a:buChar char="*"/>
              <a:tabLst>
                <a:tab pos="197485" algn="l"/>
              </a:tabLst>
            </a:pPr>
            <a:r>
              <a:rPr lang="en-US" spc="-10" dirty="0">
                <a:solidFill>
                  <a:srgbClr val="032B4A"/>
                </a:solidFill>
                <a:latin typeface="Calibri"/>
                <a:cs typeface="Calibri"/>
              </a:rPr>
              <a:t>Free </a:t>
            </a:r>
            <a:r>
              <a:rPr lang="en-US" dirty="0">
                <a:solidFill>
                  <a:srgbClr val="032B4A"/>
                </a:solidFill>
                <a:latin typeface="Calibri"/>
                <a:cs typeface="Calibri"/>
              </a:rPr>
              <a:t>and </a:t>
            </a:r>
            <a:r>
              <a:rPr lang="en-US" spc="-5" dirty="0">
                <a:solidFill>
                  <a:srgbClr val="032B4A"/>
                </a:solidFill>
                <a:latin typeface="Calibri"/>
                <a:cs typeface="Calibri"/>
              </a:rPr>
              <a:t>Reduced-Price </a:t>
            </a:r>
            <a:r>
              <a:rPr lang="en-US" dirty="0">
                <a:solidFill>
                  <a:srgbClr val="032B4A"/>
                </a:solidFill>
                <a:latin typeface="Calibri"/>
                <a:cs typeface="Calibri"/>
              </a:rPr>
              <a:t>Lunch – </a:t>
            </a:r>
            <a:r>
              <a:rPr lang="en-US" spc="-5" dirty="0">
                <a:solidFill>
                  <a:srgbClr val="032B4A"/>
                </a:solidFill>
                <a:latin typeface="Calibri"/>
                <a:cs typeface="Calibri"/>
              </a:rPr>
              <a:t>Richard </a:t>
            </a:r>
            <a:r>
              <a:rPr lang="en-US" dirty="0">
                <a:solidFill>
                  <a:srgbClr val="032B4A"/>
                </a:solidFill>
                <a:latin typeface="Calibri"/>
                <a:cs typeface="Calibri"/>
              </a:rPr>
              <a:t>B. </a:t>
            </a:r>
            <a:r>
              <a:rPr lang="en-US" spc="-5" dirty="0">
                <a:solidFill>
                  <a:srgbClr val="032B4A"/>
                </a:solidFill>
                <a:latin typeface="Calibri"/>
                <a:cs typeface="Calibri"/>
              </a:rPr>
              <a:t>Russell National  </a:t>
            </a:r>
            <a:r>
              <a:rPr lang="en-US" dirty="0">
                <a:solidFill>
                  <a:srgbClr val="032B4A"/>
                </a:solidFill>
                <a:latin typeface="Calibri"/>
                <a:cs typeface="Calibri"/>
              </a:rPr>
              <a:t>School Lunch</a:t>
            </a:r>
            <a:r>
              <a:rPr lang="en-US" spc="-4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dirty="0">
                <a:solidFill>
                  <a:srgbClr val="032B4A"/>
                </a:solidFill>
                <a:latin typeface="Calibri"/>
                <a:cs typeface="Calibri"/>
              </a:rPr>
              <a:t>Act</a:t>
            </a:r>
            <a:endParaRPr lang="en-US" dirty="0">
              <a:latin typeface="Calibri"/>
              <a:cs typeface="Calibri"/>
            </a:endParaRPr>
          </a:p>
          <a:p>
            <a:pPr marL="367665">
              <a:lnSpc>
                <a:spcPct val="100000"/>
              </a:lnSpc>
              <a:spcBef>
                <a:spcPts val="430"/>
              </a:spcBef>
            </a:pP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1600" i="1" spc="-10" dirty="0">
                <a:solidFill>
                  <a:srgbClr val="032B4A"/>
                </a:solidFill>
                <a:latin typeface="Calibri"/>
                <a:cs typeface="Calibri"/>
              </a:rPr>
              <a:t>.</a:t>
            </a:r>
            <a:endParaRPr sz="1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423574" y="286080"/>
            <a:ext cx="5277485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15" dirty="0"/>
              <a:t>WIOA </a:t>
            </a:r>
            <a:r>
              <a:rPr sz="3600" dirty="0"/>
              <a:t>14 </a:t>
            </a:r>
            <a:r>
              <a:rPr sz="3600" spc="-20" dirty="0"/>
              <a:t>Program</a:t>
            </a:r>
            <a:r>
              <a:rPr sz="3600" spc="-65" dirty="0"/>
              <a:t> </a:t>
            </a:r>
            <a:r>
              <a:rPr sz="3600" spc="-10" dirty="0"/>
              <a:t>Elements</a:t>
            </a:r>
            <a:endParaRPr sz="360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pc="-5" dirty="0"/>
              <a:t>16</a:t>
            </a:fld>
            <a:endParaRPr spc="-5" dirty="0"/>
          </a:p>
        </p:txBody>
      </p:sp>
      <p:sp>
        <p:nvSpPr>
          <p:cNvPr id="8" name="object 8"/>
          <p:cNvSpPr txBox="1"/>
          <p:nvPr/>
        </p:nvSpPr>
        <p:spPr>
          <a:xfrm>
            <a:off x="78739" y="1249171"/>
            <a:ext cx="8867140" cy="4286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750" marR="12065" indent="-285750">
              <a:lnSpc>
                <a:spcPts val="2810"/>
              </a:lnSpc>
              <a:buClr>
                <a:srgbClr val="405B76"/>
              </a:buClr>
              <a:buFont typeface="Arial" panose="020B0604020202020204" pitchFamily="34" charset="0"/>
              <a:buChar char="•"/>
              <a:tabLst>
                <a:tab pos="298450" algn="l"/>
                <a:tab pos="299085" algn="l"/>
              </a:tabLst>
            </a:pPr>
            <a:r>
              <a:rPr lang="en-US" sz="22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en-US" sz="2200" spc="-1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Workforce</a:t>
            </a:r>
            <a:r>
              <a:rPr lang="en-US" sz="2200" spc="-25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Innovation</a:t>
            </a:r>
            <a:r>
              <a:rPr lang="en-US" sz="2200" spc="-1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and</a:t>
            </a:r>
            <a:r>
              <a:rPr lang="en-US" sz="2200" spc="-1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Opportunity</a:t>
            </a:r>
            <a:r>
              <a:rPr lang="en-US" sz="2200" spc="-3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Act (WIOA</a:t>
            </a:r>
            <a:r>
              <a:rPr lang="en-US" sz="2200" spc="-1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Sec.</a:t>
            </a:r>
            <a:r>
              <a:rPr lang="en-US" sz="2200" spc="-2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123)</a:t>
            </a:r>
            <a:r>
              <a:rPr lang="en-US" sz="2200" spc="-2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lists</a:t>
            </a:r>
            <a:r>
              <a:rPr lang="en-US" sz="2200" spc="-1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14</a:t>
            </a:r>
            <a:r>
              <a:rPr lang="en-US" sz="2200" b="1" spc="-1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program</a:t>
            </a:r>
            <a:r>
              <a:rPr lang="en-US" sz="2200" b="1" spc="-2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elements </a:t>
            </a:r>
            <a:r>
              <a:rPr lang="en-US" sz="22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that</a:t>
            </a:r>
            <a:r>
              <a:rPr lang="en-US" sz="2200" spc="-2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must</a:t>
            </a:r>
            <a:r>
              <a:rPr lang="en-US" sz="2200" spc="-2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</a:t>
            </a:r>
            <a:r>
              <a:rPr lang="en-US" sz="2200" spc="-1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made available to eligible youth in order to support the attainment of a secondary school diploma or its recognized equivalent, entry into postsecondary education, occupational skills training, employment, and career</a:t>
            </a:r>
            <a:r>
              <a:rPr lang="en-US" sz="2200" spc="2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readiness for participants.</a:t>
            </a:r>
          </a:p>
          <a:p>
            <a:pPr marL="285750" marR="12065" indent="-285750">
              <a:lnSpc>
                <a:spcPts val="2810"/>
              </a:lnSpc>
              <a:buClr>
                <a:srgbClr val="405B76"/>
              </a:buClr>
              <a:buFont typeface="Arial" panose="020B0604020202020204" pitchFamily="34" charset="0"/>
              <a:buChar char="•"/>
              <a:tabLst>
                <a:tab pos="298450" algn="l"/>
                <a:tab pos="299085" algn="l"/>
              </a:tabLst>
            </a:pPr>
            <a:endParaRPr lang="en-US" sz="2200" dirty="0">
              <a:solidFill>
                <a:srgbClr val="152D49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marR="12065" indent="-285750">
              <a:lnSpc>
                <a:spcPts val="2810"/>
              </a:lnSpc>
              <a:buClr>
                <a:srgbClr val="405B76"/>
              </a:buClr>
              <a:buFont typeface="Arial" panose="020B0604020202020204" pitchFamily="34" charset="0"/>
              <a:buChar char="•"/>
              <a:tabLst>
                <a:tab pos="298450" algn="l"/>
                <a:tab pos="299085" algn="l"/>
              </a:tabLst>
            </a:pPr>
            <a:r>
              <a:rPr lang="en-US" sz="22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Applicants are encouraged to but are not required to provide all 14 elements on- site, however, all elements must be available locally, if a youth is assessed and requires those services.</a:t>
            </a:r>
          </a:p>
          <a:p>
            <a:pPr marL="285750" marR="12065" indent="-285750">
              <a:lnSpc>
                <a:spcPts val="2810"/>
              </a:lnSpc>
              <a:buClr>
                <a:srgbClr val="405B76"/>
              </a:buClr>
              <a:buFont typeface="Arial" panose="020B0604020202020204" pitchFamily="34" charset="0"/>
              <a:buChar char="•"/>
              <a:tabLst>
                <a:tab pos="298450" algn="l"/>
                <a:tab pos="299085" algn="l"/>
              </a:tabLst>
            </a:pPr>
            <a:endParaRPr lang="en-US" sz="2200" dirty="0">
              <a:solidFill>
                <a:srgbClr val="152D49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marR="12065" indent="-285750">
              <a:lnSpc>
                <a:spcPts val="2810"/>
              </a:lnSpc>
              <a:buClr>
                <a:srgbClr val="405B76"/>
              </a:buClr>
              <a:buFont typeface="Arial" panose="020B0604020202020204" pitchFamily="34" charset="0"/>
              <a:buChar char="•"/>
              <a:tabLst>
                <a:tab pos="298450" algn="l"/>
                <a:tab pos="299085" algn="l"/>
              </a:tabLst>
            </a:pPr>
            <a:r>
              <a:rPr lang="en-US" sz="22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en-US" sz="2200" spc="-2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MMVWB</a:t>
            </a:r>
            <a:r>
              <a:rPr lang="en-US" sz="2200" spc="-15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requires</a:t>
            </a:r>
            <a:r>
              <a:rPr lang="en-US" sz="2200" spc="-2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that WIOA</a:t>
            </a:r>
            <a:r>
              <a:rPr lang="en-US" sz="2200" spc="-25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Youth Tile I </a:t>
            </a:r>
            <a:r>
              <a:rPr lang="en-US" sz="22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Vendor’s</a:t>
            </a:r>
            <a:r>
              <a:rPr lang="en-US" sz="2200" spc="-5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provide</a:t>
            </a:r>
            <a:r>
              <a:rPr lang="en-US" sz="2200" b="1" spc="-15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b="1" i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all</a:t>
            </a:r>
            <a:r>
              <a:rPr lang="en-US" sz="2200" b="1" i="1" spc="-2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en-US" sz="2200" b="1" spc="-15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b="1" i="1" u="sng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mandatory</a:t>
            </a:r>
            <a:r>
              <a:rPr lang="en-US" sz="2200" b="1" i="1" u="sng" spc="-1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b="1" i="1" u="sng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(M)</a:t>
            </a:r>
            <a:r>
              <a:rPr lang="en-US" sz="2200" b="1" i="1" spc="-15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b="1" i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elements</a:t>
            </a:r>
            <a:r>
              <a:rPr lang="en-US" sz="2200" b="1" i="1" spc="-15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b="1" i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(6)</a:t>
            </a:r>
            <a:r>
              <a:rPr lang="en-US" sz="2200" b="1" i="1" spc="-15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highlighted below, in your program design.</a:t>
            </a:r>
            <a:endParaRPr lang="en-US" sz="2200" dirty="0">
              <a:solidFill>
                <a:srgbClr val="152D49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76629" y="305753"/>
            <a:ext cx="821017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10" dirty="0"/>
              <a:t>List </a:t>
            </a:r>
            <a:r>
              <a:rPr sz="3600" spc="-5" dirty="0"/>
              <a:t>of </a:t>
            </a:r>
            <a:r>
              <a:rPr sz="3600" spc="-10" dirty="0"/>
              <a:t>Mandatory </a:t>
            </a:r>
            <a:r>
              <a:rPr lang="en-US" sz="3600" spc="-10" dirty="0"/>
              <a:t>Six (6) </a:t>
            </a:r>
            <a:r>
              <a:rPr sz="3600" spc="-20" dirty="0"/>
              <a:t>Program</a:t>
            </a:r>
            <a:r>
              <a:rPr sz="3600" spc="-35" dirty="0"/>
              <a:t> </a:t>
            </a:r>
            <a:r>
              <a:rPr sz="3600" spc="-10" dirty="0"/>
              <a:t>Elements</a:t>
            </a:r>
            <a:endParaRPr sz="3600" dirty="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pc="-5" dirty="0"/>
              <a:t>17</a:t>
            </a:fld>
            <a:endParaRPr spc="-5" dirty="0"/>
          </a:p>
        </p:txBody>
      </p:sp>
      <p:sp>
        <p:nvSpPr>
          <p:cNvPr id="8" name="object 8"/>
          <p:cNvSpPr txBox="1"/>
          <p:nvPr/>
        </p:nvSpPr>
        <p:spPr>
          <a:xfrm>
            <a:off x="78729" y="1203452"/>
            <a:ext cx="8373745" cy="45884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3550" indent="-351790">
              <a:lnSpc>
                <a:spcPct val="100000"/>
              </a:lnSpc>
              <a:buAutoNum type="arabicPeriod"/>
              <a:tabLst>
                <a:tab pos="464184" algn="l"/>
              </a:tabLst>
            </a:pPr>
            <a:endParaRPr lang="en-US" sz="2800" spc="-25" dirty="0">
              <a:solidFill>
                <a:srgbClr val="032B4A"/>
              </a:solidFill>
              <a:latin typeface="Calibri"/>
              <a:cs typeface="Calibri"/>
            </a:endParaRPr>
          </a:p>
          <a:p>
            <a:pPr marL="463550" indent="-351790">
              <a:lnSpc>
                <a:spcPct val="100000"/>
              </a:lnSpc>
              <a:buAutoNum type="arabicPeriod"/>
              <a:tabLst>
                <a:tab pos="464184" algn="l"/>
              </a:tabLst>
            </a:pPr>
            <a:r>
              <a:rPr sz="2800" spc="-25" dirty="0">
                <a:solidFill>
                  <a:srgbClr val="032B4A"/>
                </a:solidFill>
                <a:latin typeface="Calibri"/>
                <a:cs typeface="Calibri"/>
              </a:rPr>
              <a:t>Tutoring, </a:t>
            </a:r>
            <a:r>
              <a:rPr sz="2800" spc="-10" dirty="0">
                <a:solidFill>
                  <a:srgbClr val="032B4A"/>
                </a:solidFill>
                <a:latin typeface="Calibri"/>
                <a:cs typeface="Calibri"/>
              </a:rPr>
              <a:t>Study Skills </a:t>
            </a:r>
            <a:r>
              <a:rPr sz="2800" spc="-35" dirty="0">
                <a:solidFill>
                  <a:srgbClr val="032B4A"/>
                </a:solidFill>
                <a:latin typeface="Calibri"/>
                <a:cs typeface="Calibri"/>
              </a:rPr>
              <a:t>Training </a:t>
            </a: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and</a:t>
            </a:r>
            <a:r>
              <a:rPr sz="2800" spc="16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32B4A"/>
                </a:solidFill>
                <a:latin typeface="Calibri"/>
                <a:cs typeface="Calibri"/>
              </a:rPr>
              <a:t>Instruction</a:t>
            </a:r>
            <a:endParaRPr sz="2800" dirty="0">
              <a:latin typeface="Calibri"/>
              <a:cs typeface="Calibri"/>
            </a:endParaRPr>
          </a:p>
          <a:p>
            <a:pPr marL="445134" indent="-352425">
              <a:lnSpc>
                <a:spcPct val="100000"/>
              </a:lnSpc>
              <a:spcBef>
                <a:spcPts val="1425"/>
              </a:spcBef>
              <a:buAutoNum type="arabicPeriod"/>
              <a:tabLst>
                <a:tab pos="445770" algn="l"/>
              </a:tabLst>
            </a:pPr>
            <a:r>
              <a:rPr lang="en-US" sz="2800" spc="-35" dirty="0">
                <a:solidFill>
                  <a:srgbClr val="032B4A"/>
                </a:solidFill>
                <a:latin typeface="Calibri"/>
                <a:cs typeface="Calibri"/>
              </a:rPr>
              <a:t>Paid and unpaid w</a:t>
            </a:r>
            <a:r>
              <a:rPr sz="2800" spc="-35" dirty="0">
                <a:solidFill>
                  <a:srgbClr val="032B4A"/>
                </a:solidFill>
                <a:latin typeface="Calibri"/>
                <a:cs typeface="Calibri"/>
              </a:rPr>
              <a:t>ork</a:t>
            </a:r>
            <a:r>
              <a:rPr sz="2800" spc="-8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2800" spc="-5" dirty="0">
                <a:solidFill>
                  <a:srgbClr val="032B4A"/>
                </a:solidFill>
                <a:latin typeface="Calibri"/>
                <a:cs typeface="Calibri"/>
              </a:rPr>
              <a:t>e</a:t>
            </a: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xperience</a:t>
            </a:r>
            <a:r>
              <a:rPr lang="en-US" sz="2800" spc="-5" dirty="0">
                <a:solidFill>
                  <a:srgbClr val="032B4A"/>
                </a:solidFill>
                <a:latin typeface="Calibri"/>
                <a:cs typeface="Calibri"/>
              </a:rPr>
              <a:t>s</a:t>
            </a:r>
            <a:endParaRPr sz="2800" dirty="0">
              <a:latin typeface="Calibri"/>
              <a:cs typeface="Calibri"/>
            </a:endParaRPr>
          </a:p>
          <a:p>
            <a:pPr marL="445134" indent="-352425">
              <a:lnSpc>
                <a:spcPct val="100000"/>
              </a:lnSpc>
              <a:spcBef>
                <a:spcPts val="1460"/>
              </a:spcBef>
              <a:buAutoNum type="arabicPeriod"/>
              <a:tabLst>
                <a:tab pos="445770" algn="l"/>
              </a:tabLst>
            </a:pPr>
            <a:r>
              <a:rPr sz="2800" spc="-10" dirty="0">
                <a:solidFill>
                  <a:srgbClr val="032B4A"/>
                </a:solidFill>
                <a:latin typeface="Calibri"/>
                <a:cs typeface="Calibri"/>
              </a:rPr>
              <a:t>Follow-Up </a:t>
            </a: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services </a:t>
            </a:r>
            <a:r>
              <a:rPr sz="2800" spc="-25" dirty="0">
                <a:solidFill>
                  <a:srgbClr val="032B4A"/>
                </a:solidFill>
                <a:latin typeface="Calibri"/>
                <a:cs typeface="Calibri"/>
              </a:rPr>
              <a:t>for </a:t>
            </a: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12 </a:t>
            </a:r>
            <a:r>
              <a:rPr sz="2800" spc="-10" dirty="0">
                <a:solidFill>
                  <a:srgbClr val="032B4A"/>
                </a:solidFill>
                <a:latin typeface="Calibri"/>
                <a:cs typeface="Calibri"/>
              </a:rPr>
              <a:t>months </a:t>
            </a:r>
            <a:r>
              <a:rPr lang="en-US" sz="2800" spc="-10" dirty="0">
                <a:solidFill>
                  <a:srgbClr val="032B4A"/>
                </a:solidFill>
                <a:latin typeface="Calibri"/>
                <a:cs typeface="Calibri"/>
              </a:rPr>
              <a:t>a</a:t>
            </a:r>
            <a:r>
              <a:rPr sz="2800" spc="-10" dirty="0">
                <a:solidFill>
                  <a:srgbClr val="032B4A"/>
                </a:solidFill>
                <a:latin typeface="Calibri"/>
                <a:cs typeface="Calibri"/>
              </a:rPr>
              <a:t>fter</a:t>
            </a:r>
            <a:r>
              <a:rPr sz="2800" spc="11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2800" spc="-10" dirty="0">
                <a:solidFill>
                  <a:srgbClr val="032B4A"/>
                </a:solidFill>
                <a:latin typeface="Calibri"/>
                <a:cs typeface="Calibri"/>
              </a:rPr>
              <a:t>e</a:t>
            </a:r>
            <a:r>
              <a:rPr sz="2800" spc="-10" dirty="0">
                <a:solidFill>
                  <a:srgbClr val="032B4A"/>
                </a:solidFill>
                <a:latin typeface="Calibri"/>
                <a:cs typeface="Calibri"/>
              </a:rPr>
              <a:t>xit</a:t>
            </a:r>
            <a:endParaRPr sz="2800" dirty="0">
              <a:latin typeface="Calibri"/>
              <a:cs typeface="Calibri"/>
            </a:endParaRPr>
          </a:p>
          <a:p>
            <a:pPr marL="445134" indent="-352425">
              <a:lnSpc>
                <a:spcPct val="100000"/>
              </a:lnSpc>
              <a:spcBef>
                <a:spcPts val="1460"/>
              </a:spcBef>
              <a:buAutoNum type="arabicPeriod"/>
              <a:tabLst>
                <a:tab pos="445770" algn="l"/>
              </a:tabLst>
            </a:pP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Financial</a:t>
            </a:r>
            <a:r>
              <a:rPr sz="2800" spc="-7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2800" spc="-15" dirty="0">
                <a:solidFill>
                  <a:srgbClr val="032B4A"/>
                </a:solidFill>
                <a:latin typeface="Calibri"/>
                <a:cs typeface="Calibri"/>
              </a:rPr>
              <a:t>L</a:t>
            </a:r>
            <a:r>
              <a:rPr sz="2800" spc="-15" dirty="0">
                <a:solidFill>
                  <a:srgbClr val="032B4A"/>
                </a:solidFill>
                <a:latin typeface="Calibri"/>
                <a:cs typeface="Calibri"/>
              </a:rPr>
              <a:t>iteracy</a:t>
            </a:r>
            <a:r>
              <a:rPr lang="en-US" sz="2800" spc="-15" dirty="0">
                <a:solidFill>
                  <a:srgbClr val="032B4A"/>
                </a:solidFill>
                <a:latin typeface="Calibri"/>
                <a:cs typeface="Calibri"/>
              </a:rPr>
              <a:t> Education</a:t>
            </a:r>
            <a:endParaRPr sz="2800" dirty="0">
              <a:latin typeface="Calibri"/>
              <a:cs typeface="Calibri"/>
            </a:endParaRPr>
          </a:p>
          <a:p>
            <a:pPr marL="445134" indent="-352425">
              <a:lnSpc>
                <a:spcPct val="100000"/>
              </a:lnSpc>
              <a:spcBef>
                <a:spcPts val="1460"/>
              </a:spcBef>
              <a:buAutoNum type="arabicPeriod"/>
              <a:tabLst>
                <a:tab pos="445770" algn="l"/>
              </a:tabLst>
            </a:pP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Labor </a:t>
            </a:r>
            <a:r>
              <a:rPr sz="2800" spc="-25" dirty="0">
                <a:solidFill>
                  <a:srgbClr val="032B4A"/>
                </a:solidFill>
                <a:latin typeface="Calibri"/>
                <a:cs typeface="Calibri"/>
              </a:rPr>
              <a:t>Market</a:t>
            </a:r>
            <a:r>
              <a:rPr sz="2800" spc="-2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Services</a:t>
            </a:r>
            <a:endParaRPr sz="2800" dirty="0">
              <a:latin typeface="Calibri"/>
              <a:cs typeface="Calibri"/>
            </a:endParaRPr>
          </a:p>
          <a:p>
            <a:pPr marL="445134" indent="-352425">
              <a:lnSpc>
                <a:spcPct val="100000"/>
              </a:lnSpc>
              <a:spcBef>
                <a:spcPts val="1460"/>
              </a:spcBef>
              <a:buAutoNum type="arabicPeriod"/>
              <a:tabLst>
                <a:tab pos="445770" algn="l"/>
              </a:tabLst>
            </a:pPr>
            <a:r>
              <a:rPr sz="2800" spc="-30" dirty="0">
                <a:solidFill>
                  <a:srgbClr val="032B4A"/>
                </a:solidFill>
                <a:latin typeface="Calibri"/>
                <a:cs typeface="Calibri"/>
              </a:rPr>
              <a:t>Transition </a:t>
            </a:r>
            <a:r>
              <a:rPr sz="2800" spc="-15" dirty="0">
                <a:solidFill>
                  <a:srgbClr val="032B4A"/>
                </a:solidFill>
                <a:latin typeface="Calibri"/>
                <a:cs typeface="Calibri"/>
              </a:rPr>
              <a:t>to </a:t>
            </a:r>
            <a:r>
              <a:rPr sz="2800" spc="-30" dirty="0">
                <a:solidFill>
                  <a:srgbClr val="032B4A"/>
                </a:solidFill>
                <a:latin typeface="Calibri"/>
                <a:cs typeface="Calibri"/>
              </a:rPr>
              <a:t>Post </a:t>
            </a:r>
            <a:r>
              <a:rPr sz="2800" spc="-10" dirty="0">
                <a:solidFill>
                  <a:srgbClr val="032B4A"/>
                </a:solidFill>
                <a:latin typeface="Calibri"/>
                <a:cs typeface="Calibri"/>
              </a:rPr>
              <a:t>Secondary</a:t>
            </a:r>
            <a:r>
              <a:rPr sz="2800" spc="16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032B4A"/>
                </a:solidFill>
                <a:latin typeface="Calibri"/>
                <a:cs typeface="Calibri"/>
              </a:rPr>
              <a:t>Education/Training</a:t>
            </a:r>
            <a:endParaRPr lang="en-US" sz="2800" spc="-25" dirty="0">
              <a:solidFill>
                <a:srgbClr val="032B4A"/>
              </a:solidFill>
              <a:latin typeface="Calibri"/>
              <a:cs typeface="Calibri"/>
            </a:endParaRPr>
          </a:p>
          <a:p>
            <a:pPr marL="92709">
              <a:lnSpc>
                <a:spcPct val="100000"/>
              </a:lnSpc>
              <a:spcBef>
                <a:spcPts val="1460"/>
              </a:spcBef>
              <a:tabLst>
                <a:tab pos="445770" algn="l"/>
              </a:tabLst>
            </a:pP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76628" y="265069"/>
            <a:ext cx="8210171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4000" b="0" spc="-20" dirty="0">
                <a:latin typeface="Calibri"/>
                <a:cs typeface="Calibri"/>
              </a:rPr>
              <a:t>Description of </a:t>
            </a:r>
            <a:r>
              <a:rPr sz="4000" b="0" spc="-20" dirty="0">
                <a:latin typeface="Calibri"/>
                <a:cs typeface="Calibri"/>
              </a:rPr>
              <a:t>WIOA </a:t>
            </a:r>
            <a:r>
              <a:rPr sz="4000" b="0" spc="-25" dirty="0">
                <a:latin typeface="Calibri"/>
                <a:cs typeface="Calibri"/>
              </a:rPr>
              <a:t>Program</a:t>
            </a:r>
            <a:r>
              <a:rPr sz="4000" b="0" spc="-35" dirty="0">
                <a:latin typeface="Calibri"/>
                <a:cs typeface="Calibri"/>
              </a:rPr>
              <a:t> </a:t>
            </a:r>
            <a:r>
              <a:rPr sz="4000" b="0" spc="-10" dirty="0">
                <a:latin typeface="Calibri"/>
                <a:cs typeface="Calibri"/>
              </a:rPr>
              <a:t>Elements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1219212"/>
            <a:ext cx="4184650" cy="533400"/>
          </a:xfrm>
          <a:custGeom>
            <a:avLst/>
            <a:gdLst/>
            <a:ahLst/>
            <a:cxnLst/>
            <a:rect l="l" t="t" r="r" b="b"/>
            <a:pathLst>
              <a:path w="4184650" h="533400">
                <a:moveTo>
                  <a:pt x="0" y="533387"/>
                </a:moveTo>
                <a:lnTo>
                  <a:pt x="4184586" y="533387"/>
                </a:lnTo>
                <a:lnTo>
                  <a:pt x="4184586" y="0"/>
                </a:lnTo>
                <a:lnTo>
                  <a:pt x="0" y="0"/>
                </a:lnTo>
                <a:lnTo>
                  <a:pt x="0" y="533387"/>
                </a:lnTo>
                <a:close/>
              </a:path>
            </a:pathLst>
          </a:custGeom>
          <a:solidFill>
            <a:srgbClr val="03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84586" y="1219200"/>
            <a:ext cx="4940935" cy="533400"/>
          </a:xfrm>
          <a:custGeom>
            <a:avLst/>
            <a:gdLst/>
            <a:ahLst/>
            <a:cxnLst/>
            <a:rect l="l" t="t" r="r" b="b"/>
            <a:pathLst>
              <a:path w="4940934" h="533400">
                <a:moveTo>
                  <a:pt x="0" y="0"/>
                </a:moveTo>
                <a:lnTo>
                  <a:pt x="4940363" y="0"/>
                </a:lnTo>
                <a:lnTo>
                  <a:pt x="4940363" y="533400"/>
                </a:lnTo>
                <a:lnTo>
                  <a:pt x="0" y="533400"/>
                </a:lnTo>
                <a:lnTo>
                  <a:pt x="0" y="0"/>
                </a:lnTo>
                <a:close/>
              </a:path>
            </a:pathLst>
          </a:custGeom>
          <a:solidFill>
            <a:srgbClr val="03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84584" y="1212851"/>
            <a:ext cx="0" cy="558800"/>
          </a:xfrm>
          <a:custGeom>
            <a:avLst/>
            <a:gdLst/>
            <a:ahLst/>
            <a:cxnLst/>
            <a:rect l="l" t="t" r="r" b="b"/>
            <a:pathLst>
              <a:path h="558800">
                <a:moveTo>
                  <a:pt x="0" y="0"/>
                </a:moveTo>
                <a:lnTo>
                  <a:pt x="0" y="55880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1212851"/>
            <a:ext cx="0" cy="558800"/>
          </a:xfrm>
          <a:custGeom>
            <a:avLst/>
            <a:gdLst/>
            <a:ahLst/>
            <a:cxnLst/>
            <a:rect l="l" t="t" r="r" b="b"/>
            <a:pathLst>
              <a:path h="558800">
                <a:moveTo>
                  <a:pt x="0" y="0"/>
                </a:moveTo>
                <a:lnTo>
                  <a:pt x="0" y="55880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124950" y="1212851"/>
            <a:ext cx="0" cy="558800"/>
          </a:xfrm>
          <a:custGeom>
            <a:avLst/>
            <a:gdLst/>
            <a:ahLst/>
            <a:cxnLst/>
            <a:rect l="l" t="t" r="r" b="b"/>
            <a:pathLst>
              <a:path h="558800">
                <a:moveTo>
                  <a:pt x="0" y="0"/>
                </a:moveTo>
                <a:lnTo>
                  <a:pt x="0" y="55880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1219201"/>
            <a:ext cx="9131300" cy="0"/>
          </a:xfrm>
          <a:custGeom>
            <a:avLst/>
            <a:gdLst/>
            <a:ahLst/>
            <a:cxnLst/>
            <a:rect l="l" t="t" r="r" b="b"/>
            <a:pathLst>
              <a:path w="9131300">
                <a:moveTo>
                  <a:pt x="0" y="0"/>
                </a:moveTo>
                <a:lnTo>
                  <a:pt x="91313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1752598"/>
            <a:ext cx="9131300" cy="0"/>
          </a:xfrm>
          <a:custGeom>
            <a:avLst/>
            <a:gdLst/>
            <a:ahLst/>
            <a:cxnLst/>
            <a:rect l="l" t="t" r="r" b="b"/>
            <a:pathLst>
              <a:path w="9131300">
                <a:moveTo>
                  <a:pt x="0" y="0"/>
                </a:moveTo>
                <a:lnTo>
                  <a:pt x="9131300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232019" y="1226313"/>
            <a:ext cx="989965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600" b="1" spc="-2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0" y="1752600"/>
            <a:ext cx="4171950" cy="1373766"/>
          </a:xfrm>
          <a:custGeom>
            <a:avLst/>
            <a:gdLst/>
            <a:ahLst/>
            <a:cxnLst/>
            <a:rect l="l" t="t" r="r" b="b"/>
            <a:pathLst>
              <a:path w="4171950" h="1225550">
                <a:moveTo>
                  <a:pt x="0" y="1225270"/>
                </a:moveTo>
                <a:lnTo>
                  <a:pt x="4171950" y="1225270"/>
                </a:lnTo>
                <a:lnTo>
                  <a:pt x="4171950" y="0"/>
                </a:lnTo>
                <a:lnTo>
                  <a:pt x="0" y="0"/>
                </a:lnTo>
                <a:lnTo>
                  <a:pt x="0" y="1225270"/>
                </a:lnTo>
                <a:close/>
              </a:path>
            </a:pathLst>
          </a:custGeom>
          <a:solidFill>
            <a:srgbClr val="03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71950" y="1752600"/>
            <a:ext cx="4953000" cy="1225550"/>
          </a:xfrm>
          <a:custGeom>
            <a:avLst/>
            <a:gdLst/>
            <a:ahLst/>
            <a:cxnLst/>
            <a:rect l="l" t="t" r="r" b="b"/>
            <a:pathLst>
              <a:path w="4953000" h="1225550">
                <a:moveTo>
                  <a:pt x="0" y="0"/>
                </a:moveTo>
                <a:lnTo>
                  <a:pt x="4953000" y="0"/>
                </a:lnTo>
                <a:lnTo>
                  <a:pt x="4953000" y="1225270"/>
                </a:lnTo>
                <a:lnTo>
                  <a:pt x="0" y="122527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2903094"/>
            <a:ext cx="4171949" cy="847444"/>
          </a:xfrm>
          <a:custGeom>
            <a:avLst/>
            <a:gdLst/>
            <a:ahLst/>
            <a:cxnLst/>
            <a:rect l="l" t="t" r="r" b="b"/>
            <a:pathLst>
              <a:path w="4171950" h="824864">
                <a:moveTo>
                  <a:pt x="0" y="824738"/>
                </a:moveTo>
                <a:lnTo>
                  <a:pt x="4171950" y="824738"/>
                </a:lnTo>
                <a:lnTo>
                  <a:pt x="4171950" y="0"/>
                </a:lnTo>
                <a:lnTo>
                  <a:pt x="0" y="0"/>
                </a:lnTo>
                <a:lnTo>
                  <a:pt x="0" y="824738"/>
                </a:lnTo>
                <a:close/>
              </a:path>
            </a:pathLst>
          </a:custGeom>
          <a:solidFill>
            <a:srgbClr val="03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71950" y="2977870"/>
            <a:ext cx="4953000" cy="824865"/>
          </a:xfrm>
          <a:custGeom>
            <a:avLst/>
            <a:gdLst/>
            <a:ahLst/>
            <a:cxnLst/>
            <a:rect l="l" t="t" r="r" b="b"/>
            <a:pathLst>
              <a:path w="4953000" h="824864">
                <a:moveTo>
                  <a:pt x="0" y="0"/>
                </a:moveTo>
                <a:lnTo>
                  <a:pt x="4953000" y="0"/>
                </a:lnTo>
                <a:lnTo>
                  <a:pt x="4953000" y="824738"/>
                </a:lnTo>
                <a:lnTo>
                  <a:pt x="0" y="824738"/>
                </a:lnTo>
                <a:lnTo>
                  <a:pt x="0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3750538"/>
            <a:ext cx="4171950" cy="1225550"/>
          </a:xfrm>
          <a:custGeom>
            <a:avLst/>
            <a:gdLst/>
            <a:ahLst/>
            <a:cxnLst/>
            <a:rect l="l" t="t" r="r" b="b"/>
            <a:pathLst>
              <a:path w="4171950" h="1173479">
                <a:moveTo>
                  <a:pt x="0" y="1172933"/>
                </a:moveTo>
                <a:lnTo>
                  <a:pt x="4171950" y="1172933"/>
                </a:lnTo>
                <a:lnTo>
                  <a:pt x="4171950" y="0"/>
                </a:lnTo>
                <a:lnTo>
                  <a:pt x="0" y="0"/>
                </a:lnTo>
                <a:lnTo>
                  <a:pt x="0" y="1172933"/>
                </a:lnTo>
                <a:close/>
              </a:path>
            </a:pathLst>
          </a:custGeom>
          <a:solidFill>
            <a:srgbClr val="03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171950" y="3802608"/>
            <a:ext cx="4953000" cy="1173480"/>
          </a:xfrm>
          <a:custGeom>
            <a:avLst/>
            <a:gdLst/>
            <a:ahLst/>
            <a:cxnLst/>
            <a:rect l="l" t="t" r="r" b="b"/>
            <a:pathLst>
              <a:path w="4953000" h="1173479">
                <a:moveTo>
                  <a:pt x="0" y="0"/>
                </a:moveTo>
                <a:lnTo>
                  <a:pt x="4953000" y="0"/>
                </a:lnTo>
                <a:lnTo>
                  <a:pt x="4953000" y="1172933"/>
                </a:lnTo>
                <a:lnTo>
                  <a:pt x="0" y="1172933"/>
                </a:lnTo>
                <a:lnTo>
                  <a:pt x="0" y="0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4975555"/>
            <a:ext cx="4171950" cy="1092835"/>
          </a:xfrm>
          <a:custGeom>
            <a:avLst/>
            <a:gdLst/>
            <a:ahLst/>
            <a:cxnLst/>
            <a:rect l="l" t="t" r="r" b="b"/>
            <a:pathLst>
              <a:path w="4171950" h="1092835">
                <a:moveTo>
                  <a:pt x="0" y="1092339"/>
                </a:moveTo>
                <a:lnTo>
                  <a:pt x="4171950" y="1092339"/>
                </a:lnTo>
                <a:lnTo>
                  <a:pt x="4171950" y="0"/>
                </a:lnTo>
                <a:lnTo>
                  <a:pt x="0" y="0"/>
                </a:lnTo>
                <a:lnTo>
                  <a:pt x="0" y="1092339"/>
                </a:lnTo>
                <a:close/>
              </a:path>
            </a:pathLst>
          </a:custGeom>
          <a:solidFill>
            <a:srgbClr val="03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171950" y="4975542"/>
            <a:ext cx="4953000" cy="1092835"/>
          </a:xfrm>
          <a:custGeom>
            <a:avLst/>
            <a:gdLst/>
            <a:ahLst/>
            <a:cxnLst/>
            <a:rect l="l" t="t" r="r" b="b"/>
            <a:pathLst>
              <a:path w="4953000" h="1092835">
                <a:moveTo>
                  <a:pt x="0" y="0"/>
                </a:moveTo>
                <a:lnTo>
                  <a:pt x="4953000" y="0"/>
                </a:lnTo>
                <a:lnTo>
                  <a:pt x="4953000" y="1092339"/>
                </a:lnTo>
                <a:lnTo>
                  <a:pt x="0" y="1092339"/>
                </a:lnTo>
                <a:lnTo>
                  <a:pt x="0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171950" y="1746250"/>
            <a:ext cx="0" cy="4328160"/>
          </a:xfrm>
          <a:custGeom>
            <a:avLst/>
            <a:gdLst/>
            <a:ahLst/>
            <a:cxnLst/>
            <a:rect l="l" t="t" r="r" b="b"/>
            <a:pathLst>
              <a:path h="4328160">
                <a:moveTo>
                  <a:pt x="0" y="0"/>
                </a:moveTo>
                <a:lnTo>
                  <a:pt x="0" y="432799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2977874"/>
            <a:ext cx="9131300" cy="0"/>
          </a:xfrm>
          <a:custGeom>
            <a:avLst/>
            <a:gdLst/>
            <a:ahLst/>
            <a:cxnLst/>
            <a:rect l="l" t="t" r="r" b="b"/>
            <a:pathLst>
              <a:path w="9131300">
                <a:moveTo>
                  <a:pt x="0" y="0"/>
                </a:moveTo>
                <a:lnTo>
                  <a:pt x="9131300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3802613"/>
            <a:ext cx="9131300" cy="0"/>
          </a:xfrm>
          <a:custGeom>
            <a:avLst/>
            <a:gdLst/>
            <a:ahLst/>
            <a:cxnLst/>
            <a:rect l="l" t="t" r="r" b="b"/>
            <a:pathLst>
              <a:path w="9131300">
                <a:moveTo>
                  <a:pt x="0" y="0"/>
                </a:moveTo>
                <a:lnTo>
                  <a:pt x="91313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4975547"/>
            <a:ext cx="9131300" cy="0"/>
          </a:xfrm>
          <a:custGeom>
            <a:avLst/>
            <a:gdLst/>
            <a:ahLst/>
            <a:cxnLst/>
            <a:rect l="l" t="t" r="r" b="b"/>
            <a:pathLst>
              <a:path w="9131300">
                <a:moveTo>
                  <a:pt x="0" y="0"/>
                </a:moveTo>
                <a:lnTo>
                  <a:pt x="91313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124950" y="1746250"/>
            <a:ext cx="0" cy="4328160"/>
          </a:xfrm>
          <a:custGeom>
            <a:avLst/>
            <a:gdLst/>
            <a:ahLst/>
            <a:cxnLst/>
            <a:rect l="l" t="t" r="r" b="b"/>
            <a:pathLst>
              <a:path h="4328160">
                <a:moveTo>
                  <a:pt x="0" y="0"/>
                </a:moveTo>
                <a:lnTo>
                  <a:pt x="0" y="432799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1752600"/>
            <a:ext cx="9131300" cy="0"/>
          </a:xfrm>
          <a:custGeom>
            <a:avLst/>
            <a:gdLst/>
            <a:ahLst/>
            <a:cxnLst/>
            <a:rect l="l" t="t" r="r" b="b"/>
            <a:pathLst>
              <a:path w="9131300">
                <a:moveTo>
                  <a:pt x="0" y="0"/>
                </a:moveTo>
                <a:lnTo>
                  <a:pt x="91313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6067889"/>
            <a:ext cx="9131300" cy="0"/>
          </a:xfrm>
          <a:custGeom>
            <a:avLst/>
            <a:gdLst/>
            <a:ahLst/>
            <a:cxnLst/>
            <a:rect l="l" t="t" r="r" b="b"/>
            <a:pathLst>
              <a:path w="9131300">
                <a:moveTo>
                  <a:pt x="0" y="0"/>
                </a:moveTo>
                <a:lnTo>
                  <a:pt x="91313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8393" y="1226313"/>
            <a:ext cx="3675379" cy="1080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115">
              <a:lnSpc>
                <a:spcPct val="100000"/>
              </a:lnSpc>
            </a:pP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Program</a:t>
            </a:r>
            <a:r>
              <a:rPr sz="16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Element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 marR="5080">
              <a:lnSpc>
                <a:spcPct val="114999"/>
              </a:lnSpc>
            </a:pP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Tutoring,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Study Skills 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Training,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Instruction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-  </a:t>
            </a:r>
            <a:r>
              <a:rPr sz="1600" b="1" spc="-30" dirty="0">
                <a:solidFill>
                  <a:srgbClr val="009876"/>
                </a:solidFill>
                <a:latin typeface="Calibri"/>
                <a:cs typeface="Calibri"/>
              </a:rPr>
              <a:t>MANDATORY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pc="-5" dirty="0"/>
              <a:t>MassHireGreaterLowell.com</a:t>
            </a:r>
          </a:p>
        </p:txBody>
      </p:sp>
      <p:sp>
        <p:nvSpPr>
          <p:cNvPr id="36" name="object 3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pc="-5" dirty="0"/>
              <a:t>18</a:t>
            </a:fld>
            <a:endParaRPr spc="-5" dirty="0"/>
          </a:p>
        </p:txBody>
      </p:sp>
      <p:sp>
        <p:nvSpPr>
          <p:cNvPr id="31" name="object 31"/>
          <p:cNvSpPr txBox="1"/>
          <p:nvPr/>
        </p:nvSpPr>
        <p:spPr>
          <a:xfrm>
            <a:off x="28393" y="2984782"/>
            <a:ext cx="2497455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Alternative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Secondary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School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8393" y="3809333"/>
            <a:ext cx="2718435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20" dirty="0">
                <a:solidFill>
                  <a:srgbClr val="FFFFFF"/>
                </a:solidFill>
                <a:latin typeface="Calibri"/>
                <a:cs typeface="Calibri"/>
              </a:rPr>
              <a:t>Work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Experience -</a:t>
            </a:r>
            <a:r>
              <a:rPr sz="16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30" dirty="0">
                <a:solidFill>
                  <a:srgbClr val="009876"/>
                </a:solidFill>
                <a:latin typeface="Calibri"/>
                <a:cs typeface="Calibri"/>
              </a:rPr>
              <a:t>MANDATORY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7785" y="4981906"/>
            <a:ext cx="161036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Occupational</a:t>
            </a:r>
            <a:r>
              <a:rPr sz="16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Skills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232019" y="1801291"/>
            <a:ext cx="4899281" cy="43216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8575">
              <a:lnSpc>
                <a:spcPct val="114999"/>
              </a:lnSpc>
            </a:pPr>
            <a:r>
              <a:rPr lang="en-US" sz="1500" spc="-10" dirty="0">
                <a:solidFill>
                  <a:srgbClr val="009876"/>
                </a:solidFill>
                <a:latin typeface="Calibri"/>
                <a:cs typeface="Calibri"/>
              </a:rPr>
              <a:t>Evidence-based dropout prevention and recovery strategies which aid in the development </a:t>
            </a:r>
            <a:r>
              <a:rPr lang="en-US" sz="1500" spc="-5" dirty="0">
                <a:solidFill>
                  <a:srgbClr val="009876"/>
                </a:solidFill>
                <a:latin typeface="Calibri"/>
                <a:cs typeface="Calibri"/>
              </a:rPr>
              <a:t>of educational </a:t>
            </a:r>
            <a:r>
              <a:rPr lang="en-US" sz="1500" spc="-10" dirty="0">
                <a:solidFill>
                  <a:srgbClr val="009876"/>
                </a:solidFill>
                <a:latin typeface="Calibri"/>
                <a:cs typeface="Calibri"/>
              </a:rPr>
              <a:t>achievement </a:t>
            </a:r>
            <a:r>
              <a:rPr lang="en-US" sz="1500" spc="-5" dirty="0">
                <a:solidFill>
                  <a:srgbClr val="009876"/>
                </a:solidFill>
                <a:latin typeface="Calibri"/>
                <a:cs typeface="Calibri"/>
              </a:rPr>
              <a:t>skills that leads  </a:t>
            </a:r>
            <a:r>
              <a:rPr lang="en-US" sz="1500" spc="-10" dirty="0">
                <a:solidFill>
                  <a:srgbClr val="009876"/>
                </a:solidFill>
                <a:latin typeface="Calibri"/>
                <a:cs typeface="Calibri"/>
              </a:rPr>
              <a:t>to </a:t>
            </a:r>
            <a:r>
              <a:rPr lang="en-US" sz="1500" spc="-5" dirty="0">
                <a:solidFill>
                  <a:srgbClr val="009876"/>
                </a:solidFill>
                <a:latin typeface="Calibri"/>
                <a:cs typeface="Calibri"/>
              </a:rPr>
              <a:t>the completion of the </a:t>
            </a:r>
            <a:r>
              <a:rPr lang="en-US" sz="1500" spc="-10" dirty="0">
                <a:solidFill>
                  <a:srgbClr val="009876"/>
                </a:solidFill>
                <a:latin typeface="Calibri"/>
                <a:cs typeface="Calibri"/>
              </a:rPr>
              <a:t>requirements </a:t>
            </a:r>
            <a:r>
              <a:rPr lang="en-US" sz="1500" spc="-15" dirty="0">
                <a:solidFill>
                  <a:srgbClr val="009876"/>
                </a:solidFill>
                <a:latin typeface="Calibri"/>
                <a:cs typeface="Calibri"/>
              </a:rPr>
              <a:t>for </a:t>
            </a:r>
            <a:r>
              <a:rPr lang="en-US" sz="1500" spc="-5" dirty="0">
                <a:solidFill>
                  <a:srgbClr val="009876"/>
                </a:solidFill>
                <a:latin typeface="Calibri"/>
                <a:cs typeface="Calibri"/>
              </a:rPr>
              <a:t>a secondary </a:t>
            </a:r>
            <a:r>
              <a:rPr lang="en-US" sz="1500" spc="-10" dirty="0">
                <a:solidFill>
                  <a:srgbClr val="009876"/>
                </a:solidFill>
                <a:latin typeface="Calibri"/>
                <a:cs typeface="Calibri"/>
              </a:rPr>
              <a:t>or  post </a:t>
            </a:r>
            <a:r>
              <a:rPr lang="en-US" sz="1500" spc="-5" dirty="0">
                <a:solidFill>
                  <a:srgbClr val="009876"/>
                </a:solidFill>
                <a:latin typeface="Calibri"/>
                <a:cs typeface="Calibri"/>
              </a:rPr>
              <a:t>secondary school</a:t>
            </a:r>
            <a:r>
              <a:rPr lang="en-US" sz="1500" spc="40" dirty="0">
                <a:solidFill>
                  <a:srgbClr val="009876"/>
                </a:solidFill>
                <a:latin typeface="Calibri"/>
                <a:cs typeface="Calibri"/>
              </a:rPr>
              <a:t> </a:t>
            </a:r>
            <a:r>
              <a:rPr lang="en-US" sz="1500" spc="-10" dirty="0">
                <a:solidFill>
                  <a:srgbClr val="009876"/>
                </a:solidFill>
                <a:latin typeface="Calibri"/>
                <a:cs typeface="Calibri"/>
              </a:rPr>
              <a:t>diploma/credential.</a:t>
            </a:r>
            <a:endParaRPr lang="en-US" sz="1500" dirty="0">
              <a:latin typeface="Calibri"/>
              <a:cs typeface="Calibri"/>
            </a:endParaRPr>
          </a:p>
          <a:p>
            <a:pPr marL="12700" marR="649605">
              <a:lnSpc>
                <a:spcPct val="114999"/>
              </a:lnSpc>
              <a:spcBef>
                <a:spcPts val="1180"/>
              </a:spcBef>
            </a:pPr>
            <a:r>
              <a:rPr sz="1500" spc="-5" dirty="0">
                <a:solidFill>
                  <a:srgbClr val="009876"/>
                </a:solidFill>
                <a:latin typeface="Calibri"/>
                <a:cs typeface="Calibri"/>
              </a:rPr>
              <a:t>Alternative secondary school </a:t>
            </a:r>
            <a:r>
              <a:rPr lang="en-US" sz="1500" spc="-5" dirty="0">
                <a:solidFill>
                  <a:srgbClr val="009876"/>
                </a:solidFill>
                <a:latin typeface="Calibri"/>
                <a:cs typeface="Calibri"/>
              </a:rPr>
              <a:t>services or</a:t>
            </a:r>
            <a:r>
              <a:rPr sz="1500" spc="-5" dirty="0">
                <a:solidFill>
                  <a:srgbClr val="009876"/>
                </a:solidFill>
                <a:latin typeface="Calibri"/>
                <a:cs typeface="Calibri"/>
              </a:rPr>
              <a:t> </a:t>
            </a:r>
            <a:r>
              <a:rPr sz="1500" spc="-15" dirty="0">
                <a:solidFill>
                  <a:srgbClr val="009876"/>
                </a:solidFill>
                <a:latin typeface="Calibri"/>
                <a:cs typeface="Calibri"/>
              </a:rPr>
              <a:t>drop </a:t>
            </a:r>
            <a:r>
              <a:rPr sz="1500" spc="-5" dirty="0">
                <a:solidFill>
                  <a:srgbClr val="009876"/>
                </a:solidFill>
                <a:latin typeface="Calibri"/>
                <a:cs typeface="Calibri"/>
              </a:rPr>
              <a:t>out  </a:t>
            </a:r>
            <a:r>
              <a:rPr sz="1500" spc="-15" dirty="0">
                <a:solidFill>
                  <a:srgbClr val="009876"/>
                </a:solidFill>
                <a:latin typeface="Calibri"/>
                <a:cs typeface="Calibri"/>
              </a:rPr>
              <a:t>recovery</a:t>
            </a:r>
            <a:r>
              <a:rPr sz="1500" spc="-10" dirty="0">
                <a:solidFill>
                  <a:srgbClr val="009876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009876"/>
                </a:solidFill>
                <a:latin typeface="Calibri"/>
                <a:cs typeface="Calibri"/>
              </a:rPr>
              <a:t>services.</a:t>
            </a:r>
            <a:endParaRPr sz="15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lang="en-US" sz="1500" dirty="0">
              <a:latin typeface="Times New Roman"/>
              <a:cs typeface="Times New Roman"/>
            </a:endParaRPr>
          </a:p>
          <a:p>
            <a:pPr marL="12700" marR="5080">
              <a:lnSpc>
                <a:spcPct val="114999"/>
              </a:lnSpc>
            </a:pPr>
            <a:r>
              <a:rPr lang="en-US" sz="1500" spc="-10" dirty="0">
                <a:solidFill>
                  <a:srgbClr val="009876"/>
                </a:solidFill>
                <a:latin typeface="Calibri"/>
                <a:cs typeface="Calibri"/>
              </a:rPr>
              <a:t>Paid </a:t>
            </a:r>
            <a:r>
              <a:rPr lang="en-US" sz="1500" spc="-5" dirty="0">
                <a:solidFill>
                  <a:srgbClr val="009876"/>
                </a:solidFill>
                <a:latin typeface="Calibri"/>
                <a:cs typeface="Calibri"/>
              </a:rPr>
              <a:t>and unpaid </a:t>
            </a:r>
            <a:r>
              <a:rPr lang="en-US" sz="1500" spc="-25" dirty="0">
                <a:solidFill>
                  <a:srgbClr val="009876"/>
                </a:solidFill>
                <a:latin typeface="Calibri"/>
                <a:cs typeface="Calibri"/>
              </a:rPr>
              <a:t>work </a:t>
            </a:r>
            <a:r>
              <a:rPr lang="en-US" sz="1500" spc="-10" dirty="0">
                <a:solidFill>
                  <a:srgbClr val="009876"/>
                </a:solidFill>
                <a:latin typeface="Calibri"/>
                <a:cs typeface="Calibri"/>
              </a:rPr>
              <a:t>experiences </a:t>
            </a:r>
            <a:r>
              <a:rPr lang="en-US" sz="1500" spc="-5" dirty="0">
                <a:solidFill>
                  <a:srgbClr val="009876"/>
                </a:solidFill>
                <a:latin typeface="Calibri"/>
                <a:cs typeface="Calibri"/>
              </a:rPr>
              <a:t>which include </a:t>
            </a:r>
            <a:r>
              <a:rPr lang="en-US" sz="1500" spc="-10" dirty="0">
                <a:solidFill>
                  <a:srgbClr val="009876"/>
                </a:solidFill>
                <a:latin typeface="Calibri"/>
                <a:cs typeface="Calibri"/>
              </a:rPr>
              <a:t>summer  employment, year-round employment, </a:t>
            </a:r>
            <a:r>
              <a:rPr lang="en-US" sz="1500" spc="-15" dirty="0">
                <a:solidFill>
                  <a:srgbClr val="009876"/>
                </a:solidFill>
                <a:latin typeface="Calibri"/>
                <a:cs typeface="Calibri"/>
              </a:rPr>
              <a:t>pre- </a:t>
            </a:r>
            <a:r>
              <a:rPr lang="en-US" sz="1500" spc="-5" dirty="0">
                <a:solidFill>
                  <a:srgbClr val="009876"/>
                </a:solidFill>
                <a:latin typeface="Calibri"/>
                <a:cs typeface="Calibri"/>
              </a:rPr>
              <a:t>apprenticeship, </a:t>
            </a:r>
            <a:r>
              <a:rPr lang="en-US" sz="1500" spc="-10" dirty="0">
                <a:solidFill>
                  <a:srgbClr val="009876"/>
                </a:solidFill>
                <a:latin typeface="Calibri"/>
                <a:cs typeface="Calibri"/>
              </a:rPr>
              <a:t>internships/job-shadows, </a:t>
            </a:r>
            <a:r>
              <a:rPr lang="en-US" sz="1500" spc="-5" dirty="0">
                <a:solidFill>
                  <a:srgbClr val="009876"/>
                </a:solidFill>
                <a:latin typeface="Calibri"/>
                <a:cs typeface="Calibri"/>
              </a:rPr>
              <a:t>on-the-job  </a:t>
            </a:r>
            <a:r>
              <a:rPr lang="en-US" sz="1500" spc="-10" dirty="0">
                <a:solidFill>
                  <a:srgbClr val="009876"/>
                </a:solidFill>
                <a:latin typeface="Calibri"/>
                <a:cs typeface="Calibri"/>
              </a:rPr>
              <a:t>training </a:t>
            </a:r>
            <a:r>
              <a:rPr lang="en-US" sz="1500" spc="-5" dirty="0">
                <a:solidFill>
                  <a:srgbClr val="009876"/>
                </a:solidFill>
                <a:latin typeface="Calibri"/>
                <a:cs typeface="Calibri"/>
              </a:rPr>
              <a:t>opportunities, </a:t>
            </a:r>
            <a:r>
              <a:rPr lang="en-US" sz="1500" spc="-10" dirty="0">
                <a:solidFill>
                  <a:srgbClr val="009876"/>
                </a:solidFill>
                <a:latin typeface="Calibri"/>
                <a:cs typeface="Calibri"/>
              </a:rPr>
              <a:t>employer </a:t>
            </a:r>
            <a:r>
              <a:rPr lang="en-US" sz="1500" spc="-5" dirty="0">
                <a:solidFill>
                  <a:srgbClr val="009876"/>
                </a:solidFill>
                <a:latin typeface="Calibri"/>
                <a:cs typeface="Calibri"/>
              </a:rPr>
              <a:t>panels, </a:t>
            </a:r>
            <a:r>
              <a:rPr lang="en-US" sz="1500" spc="-10" dirty="0">
                <a:solidFill>
                  <a:srgbClr val="009876"/>
                </a:solidFill>
                <a:latin typeface="Calibri"/>
                <a:cs typeface="Calibri"/>
              </a:rPr>
              <a:t>company</a:t>
            </a:r>
            <a:r>
              <a:rPr lang="en-US" sz="1500" spc="65" dirty="0">
                <a:solidFill>
                  <a:srgbClr val="009876"/>
                </a:solidFill>
                <a:latin typeface="Calibri"/>
                <a:cs typeface="Calibri"/>
              </a:rPr>
              <a:t> </a:t>
            </a:r>
            <a:r>
              <a:rPr lang="en-US" sz="1500" spc="-15" dirty="0">
                <a:solidFill>
                  <a:srgbClr val="009876"/>
                </a:solidFill>
                <a:latin typeface="Calibri"/>
                <a:cs typeface="Calibri"/>
              </a:rPr>
              <a:t>tours.</a:t>
            </a:r>
            <a:endParaRPr lang="en-US" sz="1500" dirty="0">
              <a:latin typeface="Calibri"/>
              <a:cs typeface="Calibri"/>
            </a:endParaRPr>
          </a:p>
          <a:p>
            <a:pPr marL="12700" marR="249554">
              <a:lnSpc>
                <a:spcPct val="100000"/>
              </a:lnSpc>
              <a:spcBef>
                <a:spcPts val="530"/>
              </a:spcBef>
            </a:pPr>
            <a:endParaRPr lang="en-US" sz="1500" spc="-5" dirty="0">
              <a:solidFill>
                <a:srgbClr val="009876"/>
              </a:solidFill>
              <a:highlight>
                <a:srgbClr val="FFFF00"/>
              </a:highlight>
              <a:latin typeface="Calibri"/>
              <a:cs typeface="Calibri"/>
            </a:endParaRPr>
          </a:p>
          <a:p>
            <a:pPr marL="12700" marR="249554">
              <a:lnSpc>
                <a:spcPct val="100000"/>
              </a:lnSpc>
              <a:spcBef>
                <a:spcPts val="530"/>
              </a:spcBef>
            </a:pPr>
            <a:r>
              <a:rPr lang="en-US" sz="1500" spc="-5" dirty="0">
                <a:solidFill>
                  <a:srgbClr val="009876"/>
                </a:solidFill>
                <a:latin typeface="Calibri"/>
                <a:cs typeface="Calibri"/>
              </a:rPr>
              <a:t>An </a:t>
            </a:r>
            <a:r>
              <a:rPr lang="en-US" sz="1500" spc="-15" dirty="0">
                <a:solidFill>
                  <a:srgbClr val="009876"/>
                </a:solidFill>
                <a:latin typeface="Calibri"/>
                <a:cs typeface="Calibri"/>
              </a:rPr>
              <a:t>organized program </a:t>
            </a:r>
            <a:r>
              <a:rPr lang="en-US" sz="1500" spc="-5" dirty="0">
                <a:solidFill>
                  <a:srgbClr val="009876"/>
                </a:solidFill>
                <a:latin typeface="Calibri"/>
                <a:cs typeface="Calibri"/>
              </a:rPr>
              <a:t>of study that </a:t>
            </a:r>
            <a:r>
              <a:rPr lang="en-US" sz="1500" spc="-10" dirty="0">
                <a:solidFill>
                  <a:srgbClr val="009876"/>
                </a:solidFill>
                <a:latin typeface="Calibri"/>
                <a:cs typeface="Calibri"/>
              </a:rPr>
              <a:t>provides </a:t>
            </a:r>
            <a:r>
              <a:rPr lang="en-US" sz="1500" spc="-5" dirty="0">
                <a:solidFill>
                  <a:srgbClr val="009876"/>
                </a:solidFill>
                <a:latin typeface="Calibri"/>
                <a:cs typeface="Calibri"/>
              </a:rPr>
              <a:t>specific  </a:t>
            </a:r>
            <a:r>
              <a:rPr lang="en-US" sz="1500" spc="-10" dirty="0">
                <a:solidFill>
                  <a:srgbClr val="009876"/>
                </a:solidFill>
                <a:latin typeface="Calibri"/>
                <a:cs typeface="Calibri"/>
              </a:rPr>
              <a:t>vocational </a:t>
            </a:r>
            <a:r>
              <a:rPr lang="en-US" sz="1500" spc="-5" dirty="0">
                <a:solidFill>
                  <a:srgbClr val="009876"/>
                </a:solidFill>
                <a:latin typeface="Calibri"/>
                <a:cs typeface="Calibri"/>
              </a:rPr>
              <a:t>skills that lead </a:t>
            </a:r>
            <a:r>
              <a:rPr lang="en-US" sz="1500" spc="-10" dirty="0">
                <a:solidFill>
                  <a:srgbClr val="009876"/>
                </a:solidFill>
                <a:latin typeface="Calibri"/>
                <a:cs typeface="Calibri"/>
              </a:rPr>
              <a:t>to</a:t>
            </a:r>
            <a:r>
              <a:rPr lang="en-US" sz="15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recognized postsecondary credentials that are aligned with in-demand industry sectors or occupation in the local area involved.</a:t>
            </a:r>
            <a:endParaRPr lang="en-US" sz="15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3" y="0"/>
            <a:ext cx="1217930" cy="1031875"/>
          </a:xfrm>
          <a:custGeom>
            <a:avLst/>
            <a:gdLst/>
            <a:ahLst/>
            <a:cxnLst/>
            <a:rect l="l" t="t" r="r" b="b"/>
            <a:pathLst>
              <a:path w="1217929" h="1031875">
                <a:moveTo>
                  <a:pt x="0" y="1031595"/>
                </a:moveTo>
                <a:lnTo>
                  <a:pt x="1217676" y="1031595"/>
                </a:lnTo>
                <a:lnTo>
                  <a:pt x="1217676" y="0"/>
                </a:lnTo>
                <a:lnTo>
                  <a:pt x="0" y="0"/>
                </a:lnTo>
                <a:lnTo>
                  <a:pt x="0" y="1031595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76628" y="18848"/>
            <a:ext cx="8518589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3600" b="0" spc="-20" dirty="0">
                <a:latin typeface="Calibri"/>
                <a:cs typeface="Calibri"/>
              </a:rPr>
              <a:t>Description of WIOA </a:t>
            </a:r>
            <a:r>
              <a:rPr lang="en-US" sz="3600" b="0" spc="-25" dirty="0">
                <a:latin typeface="Calibri"/>
                <a:cs typeface="Calibri"/>
              </a:rPr>
              <a:t>Program</a:t>
            </a:r>
            <a:r>
              <a:rPr lang="en-US" sz="3600" b="0" spc="-35" dirty="0">
                <a:latin typeface="Calibri"/>
                <a:cs typeface="Calibri"/>
              </a:rPr>
              <a:t> </a:t>
            </a:r>
            <a:r>
              <a:rPr lang="en-US" sz="3600" b="0" spc="-10" dirty="0">
                <a:latin typeface="Calibri"/>
                <a:cs typeface="Calibri"/>
              </a:rPr>
              <a:t>Elements (cont.)</a:t>
            </a:r>
            <a:endParaRPr sz="3600" dirty="0"/>
          </a:p>
        </p:txBody>
      </p:sp>
      <p:sp>
        <p:nvSpPr>
          <p:cNvPr id="8" name="object 8"/>
          <p:cNvSpPr/>
          <p:nvPr/>
        </p:nvSpPr>
        <p:spPr>
          <a:xfrm>
            <a:off x="0" y="1371600"/>
            <a:ext cx="3733800" cy="831215"/>
          </a:xfrm>
          <a:custGeom>
            <a:avLst/>
            <a:gdLst/>
            <a:ahLst/>
            <a:cxnLst/>
            <a:rect l="l" t="t" r="r" b="b"/>
            <a:pathLst>
              <a:path w="3733800" h="831214">
                <a:moveTo>
                  <a:pt x="0" y="831062"/>
                </a:moveTo>
                <a:lnTo>
                  <a:pt x="3733800" y="831062"/>
                </a:lnTo>
                <a:lnTo>
                  <a:pt x="3733800" y="0"/>
                </a:lnTo>
                <a:lnTo>
                  <a:pt x="0" y="0"/>
                </a:lnTo>
                <a:lnTo>
                  <a:pt x="0" y="831062"/>
                </a:lnTo>
                <a:close/>
              </a:path>
            </a:pathLst>
          </a:custGeom>
          <a:solidFill>
            <a:srgbClr val="03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33800" y="1371600"/>
            <a:ext cx="5410200" cy="831215"/>
          </a:xfrm>
          <a:custGeom>
            <a:avLst/>
            <a:gdLst/>
            <a:ahLst/>
            <a:cxnLst/>
            <a:rect l="l" t="t" r="r" b="b"/>
            <a:pathLst>
              <a:path w="5410200" h="831214">
                <a:moveTo>
                  <a:pt x="0" y="831062"/>
                </a:moveTo>
                <a:lnTo>
                  <a:pt x="5410200" y="831062"/>
                </a:lnTo>
                <a:lnTo>
                  <a:pt x="5410200" y="0"/>
                </a:lnTo>
                <a:lnTo>
                  <a:pt x="0" y="0"/>
                </a:lnTo>
                <a:lnTo>
                  <a:pt x="0" y="831062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2202662"/>
            <a:ext cx="3733800" cy="1038860"/>
          </a:xfrm>
          <a:custGeom>
            <a:avLst/>
            <a:gdLst/>
            <a:ahLst/>
            <a:cxnLst/>
            <a:rect l="l" t="t" r="r" b="b"/>
            <a:pathLst>
              <a:path w="3733800" h="1038860">
                <a:moveTo>
                  <a:pt x="0" y="1038834"/>
                </a:moveTo>
                <a:lnTo>
                  <a:pt x="3733800" y="1038834"/>
                </a:lnTo>
                <a:lnTo>
                  <a:pt x="3733800" y="0"/>
                </a:lnTo>
                <a:lnTo>
                  <a:pt x="0" y="0"/>
                </a:lnTo>
                <a:lnTo>
                  <a:pt x="0" y="1038834"/>
                </a:lnTo>
                <a:close/>
              </a:path>
            </a:pathLst>
          </a:custGeom>
          <a:solidFill>
            <a:srgbClr val="03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33800" y="2202662"/>
            <a:ext cx="5410200" cy="1038860"/>
          </a:xfrm>
          <a:custGeom>
            <a:avLst/>
            <a:gdLst/>
            <a:ahLst/>
            <a:cxnLst/>
            <a:rect l="l" t="t" r="r" b="b"/>
            <a:pathLst>
              <a:path w="5410200" h="1038860">
                <a:moveTo>
                  <a:pt x="0" y="1038834"/>
                </a:moveTo>
                <a:lnTo>
                  <a:pt x="5410200" y="1038834"/>
                </a:lnTo>
                <a:lnTo>
                  <a:pt x="5410200" y="0"/>
                </a:lnTo>
                <a:lnTo>
                  <a:pt x="0" y="0"/>
                </a:lnTo>
                <a:lnTo>
                  <a:pt x="0" y="1038834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3241509"/>
            <a:ext cx="3733800" cy="1038860"/>
          </a:xfrm>
          <a:custGeom>
            <a:avLst/>
            <a:gdLst/>
            <a:ahLst/>
            <a:cxnLst/>
            <a:rect l="l" t="t" r="r" b="b"/>
            <a:pathLst>
              <a:path w="3733800" h="1038860">
                <a:moveTo>
                  <a:pt x="0" y="1038834"/>
                </a:moveTo>
                <a:lnTo>
                  <a:pt x="3733800" y="1038834"/>
                </a:lnTo>
                <a:lnTo>
                  <a:pt x="3733800" y="0"/>
                </a:lnTo>
                <a:lnTo>
                  <a:pt x="0" y="0"/>
                </a:lnTo>
                <a:lnTo>
                  <a:pt x="0" y="1038834"/>
                </a:lnTo>
                <a:close/>
              </a:path>
            </a:pathLst>
          </a:custGeom>
          <a:solidFill>
            <a:srgbClr val="03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733800" y="3241509"/>
            <a:ext cx="5410200" cy="1038860"/>
          </a:xfrm>
          <a:custGeom>
            <a:avLst/>
            <a:gdLst/>
            <a:ahLst/>
            <a:cxnLst/>
            <a:rect l="l" t="t" r="r" b="b"/>
            <a:pathLst>
              <a:path w="5410200" h="1038860">
                <a:moveTo>
                  <a:pt x="0" y="1038834"/>
                </a:moveTo>
                <a:lnTo>
                  <a:pt x="5410200" y="1038834"/>
                </a:lnTo>
                <a:lnTo>
                  <a:pt x="5410200" y="0"/>
                </a:lnTo>
                <a:lnTo>
                  <a:pt x="0" y="0"/>
                </a:lnTo>
                <a:lnTo>
                  <a:pt x="0" y="1038834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4280344"/>
            <a:ext cx="3733800" cy="1038860"/>
          </a:xfrm>
          <a:custGeom>
            <a:avLst/>
            <a:gdLst/>
            <a:ahLst/>
            <a:cxnLst/>
            <a:rect l="l" t="t" r="r" b="b"/>
            <a:pathLst>
              <a:path w="3733800" h="1038860">
                <a:moveTo>
                  <a:pt x="0" y="1038821"/>
                </a:moveTo>
                <a:lnTo>
                  <a:pt x="3733800" y="1038821"/>
                </a:lnTo>
                <a:lnTo>
                  <a:pt x="3733800" y="0"/>
                </a:lnTo>
                <a:lnTo>
                  <a:pt x="0" y="0"/>
                </a:lnTo>
                <a:lnTo>
                  <a:pt x="0" y="1038821"/>
                </a:lnTo>
                <a:close/>
              </a:path>
            </a:pathLst>
          </a:custGeom>
          <a:solidFill>
            <a:srgbClr val="03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33800" y="4280344"/>
            <a:ext cx="5410200" cy="1038860"/>
          </a:xfrm>
          <a:custGeom>
            <a:avLst/>
            <a:gdLst/>
            <a:ahLst/>
            <a:cxnLst/>
            <a:rect l="l" t="t" r="r" b="b"/>
            <a:pathLst>
              <a:path w="5410200" h="1038860">
                <a:moveTo>
                  <a:pt x="0" y="1038821"/>
                </a:moveTo>
                <a:lnTo>
                  <a:pt x="5410200" y="1038821"/>
                </a:lnTo>
                <a:lnTo>
                  <a:pt x="5410200" y="0"/>
                </a:lnTo>
                <a:lnTo>
                  <a:pt x="0" y="0"/>
                </a:lnTo>
                <a:lnTo>
                  <a:pt x="0" y="1038821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5319166"/>
            <a:ext cx="3733800" cy="803275"/>
          </a:xfrm>
          <a:custGeom>
            <a:avLst/>
            <a:gdLst/>
            <a:ahLst/>
            <a:cxnLst/>
            <a:rect l="l" t="t" r="r" b="b"/>
            <a:pathLst>
              <a:path w="3733800" h="803275">
                <a:moveTo>
                  <a:pt x="0" y="802690"/>
                </a:moveTo>
                <a:lnTo>
                  <a:pt x="3733800" y="802690"/>
                </a:lnTo>
                <a:lnTo>
                  <a:pt x="3733800" y="0"/>
                </a:lnTo>
                <a:lnTo>
                  <a:pt x="0" y="0"/>
                </a:lnTo>
                <a:lnTo>
                  <a:pt x="0" y="802690"/>
                </a:lnTo>
                <a:close/>
              </a:path>
            </a:pathLst>
          </a:custGeom>
          <a:solidFill>
            <a:srgbClr val="03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733800" y="5319166"/>
            <a:ext cx="5410200" cy="803275"/>
          </a:xfrm>
          <a:custGeom>
            <a:avLst/>
            <a:gdLst/>
            <a:ahLst/>
            <a:cxnLst/>
            <a:rect l="l" t="t" r="r" b="b"/>
            <a:pathLst>
              <a:path w="5410200" h="803275">
                <a:moveTo>
                  <a:pt x="0" y="802690"/>
                </a:moveTo>
                <a:lnTo>
                  <a:pt x="5410200" y="802690"/>
                </a:lnTo>
                <a:lnTo>
                  <a:pt x="5410200" y="0"/>
                </a:lnTo>
                <a:lnTo>
                  <a:pt x="0" y="0"/>
                </a:lnTo>
                <a:lnTo>
                  <a:pt x="0" y="802690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733800" y="1365250"/>
            <a:ext cx="0" cy="4763135"/>
          </a:xfrm>
          <a:custGeom>
            <a:avLst/>
            <a:gdLst/>
            <a:ahLst/>
            <a:cxnLst/>
            <a:rect l="l" t="t" r="r" b="b"/>
            <a:pathLst>
              <a:path h="4763135">
                <a:moveTo>
                  <a:pt x="0" y="0"/>
                </a:moveTo>
                <a:lnTo>
                  <a:pt x="0" y="476295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2202667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32415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4280335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5319169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1365250"/>
            <a:ext cx="0" cy="4763135"/>
          </a:xfrm>
          <a:custGeom>
            <a:avLst/>
            <a:gdLst/>
            <a:ahLst/>
            <a:cxnLst/>
            <a:rect l="l" t="t" r="r" b="b"/>
            <a:pathLst>
              <a:path h="4763135">
                <a:moveTo>
                  <a:pt x="0" y="0"/>
                </a:moveTo>
                <a:lnTo>
                  <a:pt x="0" y="476295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144000" y="1365250"/>
            <a:ext cx="0" cy="4763135"/>
          </a:xfrm>
          <a:custGeom>
            <a:avLst/>
            <a:gdLst/>
            <a:ahLst/>
            <a:cxnLst/>
            <a:rect l="l" t="t" r="r" b="b"/>
            <a:pathLst>
              <a:path h="4763135">
                <a:moveTo>
                  <a:pt x="0" y="0"/>
                </a:moveTo>
                <a:lnTo>
                  <a:pt x="0" y="476295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13716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612186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7443" y="1378711"/>
            <a:ext cx="357886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Education concurrently 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w/Workforce</a:t>
            </a:r>
            <a:r>
              <a:rPr sz="1600" b="1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Prep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781232" y="1358848"/>
            <a:ext cx="5114925" cy="510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600" spc="-15" dirty="0">
                <a:solidFill>
                  <a:srgbClr val="009876"/>
                </a:solidFill>
                <a:latin typeface="Calibri"/>
                <a:cs typeface="Calibri"/>
              </a:rPr>
              <a:t>Integrated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education and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training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that occur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concurrently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and 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contextually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with </a:t>
            </a:r>
            <a:r>
              <a:rPr sz="1600" spc="-15" dirty="0">
                <a:solidFill>
                  <a:srgbClr val="009876"/>
                </a:solidFill>
                <a:latin typeface="Calibri"/>
                <a:cs typeface="Calibri"/>
              </a:rPr>
              <a:t>workforce</a:t>
            </a:r>
            <a:r>
              <a:rPr sz="1600" spc="25" dirty="0">
                <a:solidFill>
                  <a:srgbClr val="009876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preparation.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7443" y="2209749"/>
            <a:ext cx="212725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Leadership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Development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781232" y="2189885"/>
            <a:ext cx="48133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/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W</a:t>
            </a:r>
            <a:r>
              <a:rPr lang="en-US" sz="16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hich</a:t>
            </a:r>
            <a:r>
              <a:rPr lang="en-US" sz="16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may</a:t>
            </a:r>
            <a:r>
              <a:rPr lang="en-US" sz="16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include</a:t>
            </a:r>
            <a:r>
              <a:rPr lang="en-US" sz="16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community</a:t>
            </a:r>
            <a:r>
              <a:rPr lang="en-US" sz="16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service</a:t>
            </a:r>
            <a:r>
              <a:rPr lang="en-US" sz="16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and</a:t>
            </a:r>
            <a:r>
              <a:rPr lang="en-US" sz="16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spc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peer-centered activities encouraging responsibility and other positive social and civic behaviors, as appropriate.</a:t>
            </a:r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7443" y="3248545"/>
            <a:ext cx="1680845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Supportive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Services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781232" y="3228681"/>
            <a:ext cx="5095875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/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Services that enable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youth to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participate </a:t>
            </a:r>
            <a:r>
              <a:rPr sz="1600" dirty="0">
                <a:solidFill>
                  <a:srgbClr val="009876"/>
                </a:solidFill>
                <a:latin typeface="Calibri"/>
                <a:cs typeface="Calibri"/>
              </a:rPr>
              <a:t>in </a:t>
            </a:r>
            <a:r>
              <a:rPr sz="1600" spc="-15" dirty="0">
                <a:solidFill>
                  <a:srgbClr val="009876"/>
                </a:solidFill>
                <a:latin typeface="Calibri"/>
                <a:cs typeface="Calibri"/>
              </a:rPr>
              <a:t>program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activities  such as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assistance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with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book, </a:t>
            </a:r>
            <a:r>
              <a:rPr sz="1600" spc="-15" dirty="0">
                <a:solidFill>
                  <a:srgbClr val="009876"/>
                </a:solidFill>
                <a:latin typeface="Calibri"/>
                <a:cs typeface="Calibri"/>
              </a:rPr>
              <a:t>fees,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school supplies, 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transportation, </a:t>
            </a:r>
            <a:r>
              <a:rPr lang="en-US" sz="1600" spc="-5" dirty="0">
                <a:solidFill>
                  <a:srgbClr val="009876"/>
                </a:solidFill>
                <a:latin typeface="Calibri"/>
                <a:cs typeface="Calibri"/>
              </a:rPr>
              <a:t>l</a:t>
            </a:r>
            <a:r>
              <a:rPr lang="en-US" sz="1600" spc="-10" dirty="0">
                <a:solidFill>
                  <a:srgbClr val="009876"/>
                </a:solidFill>
                <a:latin typeface="Calibri"/>
                <a:cs typeface="Calibri"/>
              </a:rPr>
              <a:t>egal </a:t>
            </a:r>
            <a:r>
              <a:rPr sz="1600" dirty="0">
                <a:solidFill>
                  <a:srgbClr val="009876"/>
                </a:solidFill>
                <a:latin typeface="Calibri"/>
                <a:cs typeface="Calibri"/>
              </a:rPr>
              <a:t>aid</a:t>
            </a:r>
            <a:r>
              <a:rPr sz="1600" spc="-35" dirty="0">
                <a:solidFill>
                  <a:srgbClr val="009876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services</a:t>
            </a:r>
            <a:r>
              <a:rPr lang="en-US" sz="1600" spc="-5" dirty="0">
                <a:solidFill>
                  <a:srgbClr val="009876"/>
                </a:solidFill>
                <a:latin typeface="Calibri"/>
                <a:cs typeface="Calibri"/>
              </a:rPr>
              <a:t>, childcare, housing, and referrals to medical services. </a:t>
            </a:r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7443" y="4287342"/>
            <a:ext cx="1423035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Adult</a:t>
            </a:r>
            <a:r>
              <a:rPr sz="1600" b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Mentoring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781232" y="4267478"/>
            <a:ext cx="5213985" cy="754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Formal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relationship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between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a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youth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and an adult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mentor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with 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structured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activities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where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the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mentor </a:t>
            </a:r>
            <a:r>
              <a:rPr sz="1600" spc="-20" dirty="0">
                <a:solidFill>
                  <a:srgbClr val="009876"/>
                </a:solidFill>
                <a:latin typeface="Calibri"/>
                <a:cs typeface="Calibri"/>
              </a:rPr>
              <a:t>offers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guidance,  support, and</a:t>
            </a:r>
            <a:r>
              <a:rPr sz="1600" spc="-60" dirty="0">
                <a:solidFill>
                  <a:srgbClr val="009876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encouragement.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7443" y="5289562"/>
            <a:ext cx="2664460" cy="583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4999"/>
              </a:lnSpc>
            </a:pP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Follow-up Services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(12 months)  </a:t>
            </a:r>
            <a:r>
              <a:rPr sz="1600" b="1" spc="-30" dirty="0">
                <a:solidFill>
                  <a:srgbClr val="009876"/>
                </a:solidFill>
                <a:latin typeface="Calibri"/>
                <a:cs typeface="Calibri"/>
              </a:rPr>
              <a:t>MANDATORY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781232" y="5306274"/>
            <a:ext cx="5026660" cy="754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Follow-up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services </a:t>
            </a:r>
            <a:r>
              <a:rPr sz="1600" spc="-15" dirty="0">
                <a:solidFill>
                  <a:srgbClr val="009876"/>
                </a:solidFill>
                <a:latin typeface="Calibri"/>
                <a:cs typeface="Calibri"/>
              </a:rPr>
              <a:t>are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provided </a:t>
            </a:r>
            <a:r>
              <a:rPr sz="1600" spc="-15" dirty="0">
                <a:solidFill>
                  <a:srgbClr val="009876"/>
                </a:solidFill>
                <a:latin typeface="Calibri"/>
                <a:cs typeface="Calibri"/>
              </a:rPr>
              <a:t>for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12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months after exit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that  include services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to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participants that help with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retention </a:t>
            </a:r>
            <a:r>
              <a:rPr sz="1600" dirty="0">
                <a:solidFill>
                  <a:srgbClr val="009876"/>
                </a:solidFill>
                <a:latin typeface="Calibri"/>
                <a:cs typeface="Calibri"/>
              </a:rPr>
              <a:t>in 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employment/education/training.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0" y="1031595"/>
            <a:ext cx="3733800" cy="340360"/>
          </a:xfrm>
          <a:custGeom>
            <a:avLst/>
            <a:gdLst/>
            <a:ahLst/>
            <a:cxnLst/>
            <a:rect l="l" t="t" r="r" b="b"/>
            <a:pathLst>
              <a:path w="3733800" h="340359">
                <a:moveTo>
                  <a:pt x="0" y="340004"/>
                </a:moveTo>
                <a:lnTo>
                  <a:pt x="3733800" y="340004"/>
                </a:lnTo>
                <a:lnTo>
                  <a:pt x="3733800" y="0"/>
                </a:lnTo>
                <a:lnTo>
                  <a:pt x="0" y="0"/>
                </a:lnTo>
                <a:lnTo>
                  <a:pt x="0" y="340004"/>
                </a:lnTo>
                <a:close/>
              </a:path>
            </a:pathLst>
          </a:custGeom>
          <a:solidFill>
            <a:srgbClr val="03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33800" y="1031595"/>
            <a:ext cx="5410200" cy="340360"/>
          </a:xfrm>
          <a:custGeom>
            <a:avLst/>
            <a:gdLst/>
            <a:ahLst/>
            <a:cxnLst/>
            <a:rect l="l" t="t" r="r" b="b"/>
            <a:pathLst>
              <a:path w="5410200" h="340359">
                <a:moveTo>
                  <a:pt x="0" y="340004"/>
                </a:moveTo>
                <a:lnTo>
                  <a:pt x="5410200" y="340004"/>
                </a:lnTo>
                <a:lnTo>
                  <a:pt x="5410200" y="0"/>
                </a:lnTo>
                <a:lnTo>
                  <a:pt x="0" y="0"/>
                </a:lnTo>
                <a:lnTo>
                  <a:pt x="0" y="340004"/>
                </a:lnTo>
                <a:close/>
              </a:path>
            </a:pathLst>
          </a:custGeom>
          <a:solidFill>
            <a:srgbClr val="03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733800" y="1025245"/>
            <a:ext cx="0" cy="365760"/>
          </a:xfrm>
          <a:custGeom>
            <a:avLst/>
            <a:gdLst/>
            <a:ahLst/>
            <a:cxnLst/>
            <a:rect l="l" t="t" r="r" b="b"/>
            <a:pathLst>
              <a:path h="365759">
                <a:moveTo>
                  <a:pt x="0" y="0"/>
                </a:moveTo>
                <a:lnTo>
                  <a:pt x="0" y="36540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1025245"/>
            <a:ext cx="0" cy="365760"/>
          </a:xfrm>
          <a:custGeom>
            <a:avLst/>
            <a:gdLst/>
            <a:ahLst/>
            <a:cxnLst/>
            <a:rect l="l" t="t" r="r" b="b"/>
            <a:pathLst>
              <a:path h="365759">
                <a:moveTo>
                  <a:pt x="0" y="0"/>
                </a:moveTo>
                <a:lnTo>
                  <a:pt x="0" y="36540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144000" y="1025245"/>
            <a:ext cx="0" cy="365760"/>
          </a:xfrm>
          <a:custGeom>
            <a:avLst/>
            <a:gdLst/>
            <a:ahLst/>
            <a:cxnLst/>
            <a:rect l="l" t="t" r="r" b="b"/>
            <a:pathLst>
              <a:path h="365759">
                <a:moveTo>
                  <a:pt x="0" y="0"/>
                </a:moveTo>
                <a:lnTo>
                  <a:pt x="0" y="36540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1031595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13716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47443" y="1038707"/>
            <a:ext cx="148590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Program</a:t>
            </a:r>
            <a:r>
              <a:rPr sz="16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Element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6" name="object 4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pc="-5" dirty="0"/>
              <a:t>MassHireGreaterLowell.com</a:t>
            </a:r>
          </a:p>
        </p:txBody>
      </p:sp>
      <p:sp>
        <p:nvSpPr>
          <p:cNvPr id="47" name="object 4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pc="-5" dirty="0"/>
              <a:t>19</a:t>
            </a:fld>
            <a:endParaRPr spc="-5" dirty="0"/>
          </a:p>
        </p:txBody>
      </p:sp>
      <p:sp>
        <p:nvSpPr>
          <p:cNvPr id="45" name="object 45"/>
          <p:cNvSpPr txBox="1"/>
          <p:nvPr/>
        </p:nvSpPr>
        <p:spPr>
          <a:xfrm>
            <a:off x="3781232" y="1038707"/>
            <a:ext cx="989965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600" b="1" spc="-2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Introductions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1BE8DD-6BA1-AD43-8321-0CEB068BCC7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299085" marR="0" lvl="0" indent="-286385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05B76"/>
              </a:buClr>
              <a:buSzTx/>
              <a:buFont typeface="Arial"/>
              <a:buChar char="•"/>
              <a:tabLst>
                <a:tab pos="299085" algn="l"/>
                <a:tab pos="299720" algn="l"/>
              </a:tabLst>
              <a:defRPr/>
            </a:pPr>
            <a:r>
              <a:rPr kumimoji="0" lang="en-US" sz="1800" i="0" u="none" strike="noStrike" kern="1200" cap="none" spc="-5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Overview of the </a:t>
            </a:r>
            <a:r>
              <a:rPr kumimoji="0" lang="en-US" sz="1800" i="0" u="none" strike="noStrike" kern="1200" cap="none" spc="-5" normalizeH="0" baseline="0" noProof="0" dirty="0" err="1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MassHire</a:t>
            </a:r>
            <a:r>
              <a:rPr kumimoji="0" lang="en-US" sz="1800" i="0" u="none" strike="noStrike" kern="1200" cap="none" spc="-5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lang="en-US" sz="1800" spc="-10" dirty="0">
                <a:solidFill>
                  <a:srgbClr val="032B4A"/>
                </a:solidFill>
                <a:latin typeface="Calibri"/>
                <a:cs typeface="Calibri"/>
              </a:rPr>
              <a:t>Merrimack Valley Workforce Board</a:t>
            </a:r>
            <a:endParaRPr kumimoji="0" lang="en-US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99085" marR="0" lvl="0" indent="-286385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05B76"/>
              </a:buClr>
              <a:buSzTx/>
              <a:buFont typeface="Arial"/>
              <a:buChar char="•"/>
              <a:tabLst>
                <a:tab pos="299085" algn="l"/>
                <a:tab pos="299720" algn="l"/>
              </a:tabLst>
              <a:defRPr/>
            </a:pPr>
            <a:r>
              <a:rPr kumimoji="0" lang="en-US" sz="1800" i="0" u="none" strike="noStrike" kern="1200" cap="none" spc="-10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Background </a:t>
            </a:r>
            <a:r>
              <a:rPr kumimoji="0" lang="en-US" sz="1800" i="0" u="none" strike="noStrike" kern="1200" cap="none" spc="-5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lang="en-US" sz="1800" i="0" u="none" strike="noStrike" kern="1200" cap="none" spc="-10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WIOA </a:t>
            </a:r>
            <a:r>
              <a:rPr kumimoji="0" lang="en-US" sz="1800" i="0" u="none" strike="noStrike" kern="1200" cap="none" spc="-5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Purpose of the</a:t>
            </a:r>
            <a:r>
              <a:rPr kumimoji="0" lang="en-US" sz="1800" i="0" u="none" strike="noStrike" kern="1200" cap="none" spc="30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800" i="0" u="none" strike="noStrike" kern="1200" cap="none" spc="-5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RFP</a:t>
            </a:r>
            <a:endParaRPr kumimoji="0" lang="en-US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99085" marR="0" lvl="0" indent="-286385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05B76"/>
              </a:buClr>
              <a:buSzTx/>
              <a:buFont typeface="Arial"/>
              <a:buChar char="•"/>
              <a:tabLst>
                <a:tab pos="299085" algn="l"/>
                <a:tab pos="299720" algn="l"/>
              </a:tabLst>
              <a:defRPr/>
            </a:pPr>
            <a:r>
              <a:rPr kumimoji="0" lang="en-US" sz="1800" i="0" u="none" strike="noStrike" kern="1200" cap="none" spc="-10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Estimated </a:t>
            </a:r>
            <a:r>
              <a:rPr kumimoji="0" lang="en-US" sz="1800" i="0" u="none" strike="noStrike" kern="1200" cap="none" spc="-5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Funds</a:t>
            </a:r>
            <a:r>
              <a:rPr kumimoji="0" lang="en-US" sz="1800" i="0" u="none" strike="noStrike" kern="1200" cap="none" spc="-55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800" i="0" u="none" strike="noStrike" kern="1200" cap="none" spc="-10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Available</a:t>
            </a:r>
            <a:endParaRPr kumimoji="0" lang="en-US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99085" marR="0" lvl="0" indent="-286385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05B76"/>
              </a:buClr>
              <a:buSzTx/>
              <a:buFont typeface="Arial"/>
              <a:buChar char="•"/>
              <a:tabLst>
                <a:tab pos="299085" algn="l"/>
                <a:tab pos="299720" algn="l"/>
              </a:tabLst>
              <a:defRPr/>
            </a:pPr>
            <a:r>
              <a:rPr kumimoji="0" lang="en-US" sz="1800" i="0" u="none" strike="noStrike" kern="1200" cap="none" spc="-5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Eligible</a:t>
            </a:r>
            <a:r>
              <a:rPr kumimoji="0" lang="en-US" sz="1800" i="0" u="none" strike="noStrike" kern="1200" cap="none" spc="-110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800" i="0" u="none" strike="noStrike" kern="1200" cap="none" spc="-5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Applicants</a:t>
            </a:r>
            <a:endParaRPr kumimoji="0" lang="en-US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99085" marR="0" lvl="0" indent="-286385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05B76"/>
              </a:buClr>
              <a:buSzTx/>
              <a:buFont typeface="Arial"/>
              <a:buChar char="•"/>
              <a:tabLst>
                <a:tab pos="299085" algn="l"/>
                <a:tab pos="299720" algn="l"/>
              </a:tabLst>
              <a:defRPr/>
            </a:pPr>
            <a:r>
              <a:rPr kumimoji="0" lang="en-US" sz="1800" i="0" u="none" strike="noStrike" kern="1200" cap="none" spc="-10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Role </a:t>
            </a:r>
            <a:r>
              <a:rPr kumimoji="0" lang="en-US" sz="1800" i="0" u="none" strike="noStrike" kern="1200" cap="none" spc="-5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</a:t>
            </a:r>
            <a:r>
              <a:rPr lang="en-US" sz="1800" spc="-5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1800" spc="-55" dirty="0" err="1">
                <a:solidFill>
                  <a:srgbClr val="032B4A"/>
                </a:solidFill>
                <a:latin typeface="Calibri"/>
                <a:cs typeface="Calibri"/>
              </a:rPr>
              <a:t>MassHire</a:t>
            </a:r>
            <a:r>
              <a:rPr lang="en-US" sz="1800" spc="-55" dirty="0">
                <a:solidFill>
                  <a:srgbClr val="032B4A"/>
                </a:solidFill>
                <a:latin typeface="Calibri"/>
                <a:cs typeface="Calibri"/>
              </a:rPr>
              <a:t> Merrimack Valley Workforce Board</a:t>
            </a:r>
            <a:endParaRPr kumimoji="0" lang="en-US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99085" marR="0" lvl="0" indent="-286385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05B76"/>
              </a:buClr>
              <a:buSzTx/>
              <a:buFont typeface="Arial"/>
              <a:buChar char="•"/>
              <a:tabLst>
                <a:tab pos="299085" algn="l"/>
                <a:tab pos="299720" algn="l"/>
              </a:tabLst>
              <a:defRPr/>
            </a:pPr>
            <a:r>
              <a:rPr kumimoji="0" lang="en-US" sz="1800" i="0" u="none" strike="noStrike" kern="1200" cap="none" spc="-30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Youth </a:t>
            </a:r>
            <a:r>
              <a:rPr kumimoji="0" lang="en-US" sz="1800" i="0" u="none" strike="noStrike" kern="1200" cap="none" spc="-10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Participant </a:t>
            </a:r>
            <a:r>
              <a:rPr kumimoji="0" lang="en-US" sz="1800" i="0" u="none" strike="noStrike" kern="1200" cap="none" spc="-5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Eligibility</a:t>
            </a:r>
            <a:endParaRPr kumimoji="0" lang="en-US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99085" marR="0" lvl="0" indent="-286385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05B76"/>
              </a:buClr>
              <a:buSzTx/>
              <a:buFont typeface="Arial"/>
              <a:buChar char="•"/>
              <a:tabLst>
                <a:tab pos="299085" algn="l"/>
                <a:tab pos="299720" algn="l"/>
              </a:tabLst>
              <a:defRPr/>
            </a:pPr>
            <a:r>
              <a:rPr kumimoji="0" lang="en-US" sz="180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Calibri"/>
              </a:rPr>
              <a:t>The 14 </a:t>
            </a:r>
            <a:r>
              <a:rPr kumimoji="0" lang="en-US" sz="1800" i="0" u="none" strike="noStrike" kern="1200" cap="none" spc="-15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Calibri"/>
              </a:rPr>
              <a:t>Program</a:t>
            </a:r>
            <a:r>
              <a:rPr kumimoji="0" lang="en-US" sz="1800" i="0" u="none" strike="noStrike" kern="1200" cap="none" spc="-1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80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Calibri"/>
              </a:rPr>
              <a:t>Elements</a:t>
            </a:r>
            <a:endParaRPr kumimoji="0" lang="en-US" sz="18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99085" marR="0" lvl="0" indent="-286385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05B76"/>
              </a:buClr>
              <a:buSzTx/>
              <a:buFont typeface="Arial"/>
              <a:buChar char="•"/>
              <a:tabLst>
                <a:tab pos="299085" algn="l"/>
                <a:tab pos="299720" algn="l"/>
              </a:tabLst>
              <a:defRPr/>
            </a:pPr>
            <a:r>
              <a:rPr kumimoji="0" lang="en-US" sz="1800" i="0" u="none" strike="noStrike" kern="1200" cap="none" spc="-10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WIOA Performance</a:t>
            </a:r>
            <a:r>
              <a:rPr kumimoji="0" lang="en-US" sz="1800" i="0" u="none" strike="noStrike" kern="1200" cap="none" spc="-30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800" i="0" u="none" strike="noStrike" kern="1200" cap="none" spc="-5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Measures</a:t>
            </a:r>
            <a:endParaRPr kumimoji="0" lang="en-US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99085" marR="0" lvl="0" indent="-286385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05B76"/>
              </a:buClr>
              <a:buSzTx/>
              <a:buFont typeface="Arial"/>
              <a:buChar char="•"/>
              <a:tabLst>
                <a:tab pos="299085" algn="l"/>
                <a:tab pos="299720" algn="l"/>
              </a:tabLst>
              <a:defRPr/>
            </a:pPr>
            <a:r>
              <a:rPr kumimoji="0" lang="en-US" sz="1800" i="0" u="none" strike="noStrike" kern="1200" cap="none" spc="-5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Individual Service </a:t>
            </a:r>
            <a:r>
              <a:rPr kumimoji="0" lang="en-US" sz="1800" i="0" u="none" strike="noStrike" kern="1200" cap="none" spc="-15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Strategy </a:t>
            </a:r>
            <a:r>
              <a:rPr kumimoji="0" lang="en-US" sz="1800" i="0" u="none" strike="noStrike" kern="1200" cap="none" spc="-5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800" i="0" u="none" strike="noStrike" kern="1200" cap="none" spc="-5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Assessments</a:t>
            </a:r>
            <a:endParaRPr kumimoji="0" lang="en-US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99085" marR="0" lvl="0" indent="-286385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05B76"/>
              </a:buClr>
              <a:buSzTx/>
              <a:buFont typeface="Arial"/>
              <a:buChar char="•"/>
              <a:tabLst>
                <a:tab pos="299085" algn="l"/>
                <a:tab pos="299720" algn="l"/>
              </a:tabLst>
              <a:defRPr/>
            </a:pPr>
            <a:r>
              <a:rPr kumimoji="0" lang="en-US" sz="1800" i="0" u="none" strike="noStrike" kern="1200" cap="none" spc="-5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Career</a:t>
            </a:r>
            <a:r>
              <a:rPr kumimoji="0" lang="en-US" sz="1800" i="0" u="none" strike="noStrike" kern="1200" cap="none" spc="-90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800" i="0" u="none" strike="noStrike" kern="1200" cap="none" spc="-15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Pathways</a:t>
            </a:r>
            <a:endParaRPr kumimoji="0" lang="en-US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99085" marR="0" lvl="0" indent="-286385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05B76"/>
              </a:buClr>
              <a:buSzTx/>
              <a:buFont typeface="Arial"/>
              <a:buChar char="•"/>
              <a:tabLst>
                <a:tab pos="299085" algn="l"/>
                <a:tab pos="299720" algn="l"/>
              </a:tabLst>
              <a:defRPr/>
            </a:pPr>
            <a:r>
              <a:rPr kumimoji="0" lang="en-US" sz="1800" i="0" u="none" strike="noStrike" kern="1200" cap="none" spc="-10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Budget</a:t>
            </a:r>
            <a:endParaRPr kumimoji="0" lang="en-US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99085" marR="0" lvl="0" indent="-286385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05B76"/>
              </a:buClr>
              <a:buSzTx/>
              <a:buFont typeface="Arial"/>
              <a:buChar char="•"/>
              <a:tabLst>
                <a:tab pos="299085" algn="l"/>
                <a:tab pos="299720" algn="l"/>
              </a:tabLst>
              <a:defRPr/>
            </a:pPr>
            <a:r>
              <a:rPr kumimoji="0" lang="en-US" sz="1800" i="0" u="none" strike="noStrike" kern="1200" cap="none" spc="-5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Submission </a:t>
            </a:r>
            <a:r>
              <a:rPr kumimoji="0" lang="en-US" sz="1800" i="0" u="none" strike="noStrike" kern="1200" cap="none" spc="-10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Timeframe </a:t>
            </a:r>
            <a:r>
              <a:rPr kumimoji="0" lang="en-US" sz="1800" i="0" u="none" strike="noStrike" kern="1200" cap="none" spc="-5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</a:t>
            </a:r>
            <a:r>
              <a:rPr kumimoji="0" lang="en-US" sz="1800" i="0" u="none" strike="noStrike" kern="1200" cap="none" spc="-15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Review</a:t>
            </a:r>
            <a:r>
              <a:rPr kumimoji="0" lang="en-US" sz="1800" i="0" u="none" strike="noStrike" kern="1200" cap="none" spc="-55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800" i="0" u="none" strike="noStrike" kern="1200" cap="none" spc="-5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Process</a:t>
            </a:r>
            <a:endParaRPr kumimoji="0" lang="en-US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99085" marR="0" lvl="0" indent="-286385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05B76"/>
              </a:buClr>
              <a:buSzTx/>
              <a:buFont typeface="Arial"/>
              <a:buChar char="•"/>
              <a:tabLst>
                <a:tab pos="299085" algn="l"/>
                <a:tab pos="299720" algn="l"/>
              </a:tabLst>
              <a:defRPr/>
            </a:pPr>
            <a:r>
              <a:rPr kumimoji="0" lang="en-US" sz="1800" i="0" u="none" strike="noStrike" kern="1200" cap="none" spc="-10" normalizeH="0" baseline="0" noProof="0" dirty="0">
                <a:ln>
                  <a:noFill/>
                </a:ln>
                <a:solidFill>
                  <a:srgbClr val="032B4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Resources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193504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00451" y="295847"/>
            <a:ext cx="8546822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kumimoji="0" lang="en-US" sz="3600" b="0" i="0" u="none" strike="noStrike" kern="120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Description of WIOA </a:t>
            </a:r>
            <a:r>
              <a:rPr kumimoji="0" lang="en-US" sz="3600" b="0" i="0" u="none" strike="noStrike" kern="1200" cap="none" spc="-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Program</a:t>
            </a:r>
            <a:r>
              <a:rPr kumimoji="0" lang="en-US" sz="3600" b="0" i="0" u="none" strike="noStrike" kern="1200" cap="none" spc="-3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</a:t>
            </a:r>
            <a:r>
              <a:rPr kumimoji="0" lang="en-US" sz="3600" b="0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Elements (</a:t>
            </a:r>
            <a:r>
              <a:rPr kumimoji="0" lang="en-US" sz="3600" b="0" i="0" u="none" strike="noStrike" kern="1200" cap="none" spc="-1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cont</a:t>
            </a:r>
            <a:r>
              <a:rPr lang="en-US" sz="3600" b="0" spc="-10" dirty="0">
                <a:solidFill>
                  <a:srgbClr val="FFFFFF"/>
                </a:solidFill>
              </a:rPr>
              <a:t>)</a:t>
            </a:r>
            <a:r>
              <a:rPr kumimoji="0" lang="en-US" sz="3600" b="0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.</a:t>
            </a:r>
            <a:endParaRPr sz="4000" dirty="0"/>
          </a:p>
        </p:txBody>
      </p:sp>
      <p:sp>
        <p:nvSpPr>
          <p:cNvPr id="6" name="object 6"/>
          <p:cNvSpPr/>
          <p:nvPr/>
        </p:nvSpPr>
        <p:spPr>
          <a:xfrm>
            <a:off x="0" y="1571815"/>
            <a:ext cx="4114800" cy="975360"/>
          </a:xfrm>
          <a:custGeom>
            <a:avLst/>
            <a:gdLst/>
            <a:ahLst/>
            <a:cxnLst/>
            <a:rect l="l" t="t" r="r" b="b"/>
            <a:pathLst>
              <a:path w="4114800" h="975360">
                <a:moveTo>
                  <a:pt x="0" y="975372"/>
                </a:moveTo>
                <a:lnTo>
                  <a:pt x="4114800" y="975372"/>
                </a:lnTo>
                <a:lnTo>
                  <a:pt x="4114800" y="0"/>
                </a:lnTo>
                <a:lnTo>
                  <a:pt x="0" y="0"/>
                </a:lnTo>
                <a:lnTo>
                  <a:pt x="0" y="975372"/>
                </a:lnTo>
                <a:close/>
              </a:path>
            </a:pathLst>
          </a:custGeom>
          <a:solidFill>
            <a:srgbClr val="03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14800" y="1571815"/>
            <a:ext cx="5029200" cy="975360"/>
          </a:xfrm>
          <a:custGeom>
            <a:avLst/>
            <a:gdLst/>
            <a:ahLst/>
            <a:cxnLst/>
            <a:rect l="l" t="t" r="r" b="b"/>
            <a:pathLst>
              <a:path w="5029200" h="975360">
                <a:moveTo>
                  <a:pt x="0" y="975372"/>
                </a:moveTo>
                <a:lnTo>
                  <a:pt x="5029200" y="975372"/>
                </a:lnTo>
                <a:lnTo>
                  <a:pt x="5029200" y="0"/>
                </a:lnTo>
                <a:lnTo>
                  <a:pt x="0" y="0"/>
                </a:lnTo>
                <a:lnTo>
                  <a:pt x="0" y="975372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2547188"/>
            <a:ext cx="4114800" cy="975360"/>
          </a:xfrm>
          <a:custGeom>
            <a:avLst/>
            <a:gdLst/>
            <a:ahLst/>
            <a:cxnLst/>
            <a:rect l="l" t="t" r="r" b="b"/>
            <a:pathLst>
              <a:path w="4114800" h="975360">
                <a:moveTo>
                  <a:pt x="0" y="975360"/>
                </a:moveTo>
                <a:lnTo>
                  <a:pt x="4114800" y="975360"/>
                </a:lnTo>
                <a:lnTo>
                  <a:pt x="4114800" y="0"/>
                </a:lnTo>
                <a:lnTo>
                  <a:pt x="0" y="0"/>
                </a:lnTo>
                <a:lnTo>
                  <a:pt x="0" y="975360"/>
                </a:lnTo>
                <a:close/>
              </a:path>
            </a:pathLst>
          </a:custGeom>
          <a:solidFill>
            <a:srgbClr val="03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14800" y="2547188"/>
            <a:ext cx="5029200" cy="975360"/>
          </a:xfrm>
          <a:custGeom>
            <a:avLst/>
            <a:gdLst/>
            <a:ahLst/>
            <a:cxnLst/>
            <a:rect l="l" t="t" r="r" b="b"/>
            <a:pathLst>
              <a:path w="5029200" h="975360">
                <a:moveTo>
                  <a:pt x="0" y="975360"/>
                </a:moveTo>
                <a:lnTo>
                  <a:pt x="5029200" y="975360"/>
                </a:lnTo>
                <a:lnTo>
                  <a:pt x="5029200" y="0"/>
                </a:lnTo>
                <a:lnTo>
                  <a:pt x="0" y="0"/>
                </a:lnTo>
                <a:lnTo>
                  <a:pt x="0" y="97536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3522548"/>
            <a:ext cx="4114800" cy="824865"/>
          </a:xfrm>
          <a:custGeom>
            <a:avLst/>
            <a:gdLst/>
            <a:ahLst/>
            <a:cxnLst/>
            <a:rect l="l" t="t" r="r" b="b"/>
            <a:pathLst>
              <a:path w="4114800" h="824864">
                <a:moveTo>
                  <a:pt x="0" y="824738"/>
                </a:moveTo>
                <a:lnTo>
                  <a:pt x="4114800" y="824738"/>
                </a:lnTo>
                <a:lnTo>
                  <a:pt x="4114800" y="0"/>
                </a:lnTo>
                <a:lnTo>
                  <a:pt x="0" y="0"/>
                </a:lnTo>
                <a:lnTo>
                  <a:pt x="0" y="824738"/>
                </a:lnTo>
                <a:close/>
              </a:path>
            </a:pathLst>
          </a:custGeom>
          <a:solidFill>
            <a:srgbClr val="03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14800" y="3522548"/>
            <a:ext cx="5029200" cy="824865"/>
          </a:xfrm>
          <a:custGeom>
            <a:avLst/>
            <a:gdLst/>
            <a:ahLst/>
            <a:cxnLst/>
            <a:rect l="l" t="t" r="r" b="b"/>
            <a:pathLst>
              <a:path w="5029200" h="824864">
                <a:moveTo>
                  <a:pt x="0" y="824738"/>
                </a:moveTo>
                <a:lnTo>
                  <a:pt x="5029200" y="824738"/>
                </a:lnTo>
                <a:lnTo>
                  <a:pt x="5029200" y="0"/>
                </a:lnTo>
                <a:lnTo>
                  <a:pt x="0" y="0"/>
                </a:lnTo>
                <a:lnTo>
                  <a:pt x="0" y="824738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4347286"/>
            <a:ext cx="4114800" cy="1194435"/>
          </a:xfrm>
          <a:custGeom>
            <a:avLst/>
            <a:gdLst/>
            <a:ahLst/>
            <a:cxnLst/>
            <a:rect l="l" t="t" r="r" b="b"/>
            <a:pathLst>
              <a:path w="4114800" h="1194435">
                <a:moveTo>
                  <a:pt x="0" y="1194422"/>
                </a:moveTo>
                <a:lnTo>
                  <a:pt x="4114800" y="1194422"/>
                </a:lnTo>
                <a:lnTo>
                  <a:pt x="4114800" y="0"/>
                </a:lnTo>
                <a:lnTo>
                  <a:pt x="0" y="0"/>
                </a:lnTo>
                <a:lnTo>
                  <a:pt x="0" y="1194422"/>
                </a:lnTo>
                <a:close/>
              </a:path>
            </a:pathLst>
          </a:custGeom>
          <a:solidFill>
            <a:srgbClr val="03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114800" y="4347286"/>
            <a:ext cx="5029200" cy="1194435"/>
          </a:xfrm>
          <a:custGeom>
            <a:avLst/>
            <a:gdLst/>
            <a:ahLst/>
            <a:cxnLst/>
            <a:rect l="l" t="t" r="r" b="b"/>
            <a:pathLst>
              <a:path w="5029200" h="1194435">
                <a:moveTo>
                  <a:pt x="0" y="1194422"/>
                </a:moveTo>
                <a:lnTo>
                  <a:pt x="5029200" y="1194422"/>
                </a:lnTo>
                <a:lnTo>
                  <a:pt x="5029200" y="0"/>
                </a:lnTo>
                <a:lnTo>
                  <a:pt x="0" y="0"/>
                </a:lnTo>
                <a:lnTo>
                  <a:pt x="0" y="1194422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5541708"/>
            <a:ext cx="4114800" cy="813435"/>
          </a:xfrm>
          <a:custGeom>
            <a:avLst/>
            <a:gdLst/>
            <a:ahLst/>
            <a:cxnLst/>
            <a:rect l="l" t="t" r="r" b="b"/>
            <a:pathLst>
              <a:path w="4114800" h="813435">
                <a:moveTo>
                  <a:pt x="0" y="812825"/>
                </a:moveTo>
                <a:lnTo>
                  <a:pt x="4114800" y="812825"/>
                </a:lnTo>
                <a:lnTo>
                  <a:pt x="4114800" y="0"/>
                </a:lnTo>
                <a:lnTo>
                  <a:pt x="0" y="0"/>
                </a:lnTo>
                <a:lnTo>
                  <a:pt x="0" y="812825"/>
                </a:lnTo>
                <a:close/>
              </a:path>
            </a:pathLst>
          </a:custGeom>
          <a:solidFill>
            <a:srgbClr val="03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14800" y="5541708"/>
            <a:ext cx="5029200" cy="813435"/>
          </a:xfrm>
          <a:custGeom>
            <a:avLst/>
            <a:gdLst/>
            <a:ahLst/>
            <a:cxnLst/>
            <a:rect l="l" t="t" r="r" b="b"/>
            <a:pathLst>
              <a:path w="5029200" h="813435">
                <a:moveTo>
                  <a:pt x="0" y="812825"/>
                </a:moveTo>
                <a:lnTo>
                  <a:pt x="5029200" y="812825"/>
                </a:lnTo>
                <a:lnTo>
                  <a:pt x="5029200" y="0"/>
                </a:lnTo>
                <a:lnTo>
                  <a:pt x="0" y="0"/>
                </a:lnTo>
                <a:lnTo>
                  <a:pt x="0" y="812825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14800" y="1565473"/>
            <a:ext cx="0" cy="4795520"/>
          </a:xfrm>
          <a:custGeom>
            <a:avLst/>
            <a:gdLst/>
            <a:ahLst/>
            <a:cxnLst/>
            <a:rect l="l" t="t" r="r" b="b"/>
            <a:pathLst>
              <a:path h="4795520">
                <a:moveTo>
                  <a:pt x="0" y="0"/>
                </a:moveTo>
                <a:lnTo>
                  <a:pt x="0" y="479540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2547183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3522543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4347281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5541713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1565473"/>
            <a:ext cx="0" cy="4795520"/>
          </a:xfrm>
          <a:custGeom>
            <a:avLst/>
            <a:gdLst/>
            <a:ahLst/>
            <a:cxnLst/>
            <a:rect l="l" t="t" r="r" b="b"/>
            <a:pathLst>
              <a:path h="4795520">
                <a:moveTo>
                  <a:pt x="0" y="0"/>
                </a:moveTo>
                <a:lnTo>
                  <a:pt x="0" y="479540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144000" y="1565473"/>
            <a:ext cx="0" cy="4795520"/>
          </a:xfrm>
          <a:custGeom>
            <a:avLst/>
            <a:gdLst/>
            <a:ahLst/>
            <a:cxnLst/>
            <a:rect l="l" t="t" r="r" b="b"/>
            <a:pathLst>
              <a:path h="4795520">
                <a:moveTo>
                  <a:pt x="0" y="0"/>
                </a:moveTo>
                <a:lnTo>
                  <a:pt x="0" y="479540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1571823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63545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47443" y="2517712"/>
            <a:ext cx="2533015" cy="1278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6830">
              <a:lnSpc>
                <a:spcPct val="114999"/>
              </a:lnSpc>
            </a:pP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Financial 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Literacy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Education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–  </a:t>
            </a:r>
            <a:r>
              <a:rPr sz="1600" b="1" spc="-30" dirty="0">
                <a:solidFill>
                  <a:srgbClr val="009876"/>
                </a:solidFill>
                <a:latin typeface="Calibri"/>
                <a:cs typeface="Calibri"/>
              </a:rPr>
              <a:t>MANDATORY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Entrepreneurial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Skills</a:t>
            </a:r>
            <a:r>
              <a:rPr sz="16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20" dirty="0">
                <a:solidFill>
                  <a:srgbClr val="FFFFFF"/>
                </a:solidFill>
                <a:latin typeface="Calibri"/>
                <a:cs typeface="Calibri"/>
              </a:rPr>
              <a:t>Training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7443" y="4317617"/>
            <a:ext cx="2042160" cy="583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4999"/>
              </a:lnSpc>
            </a:pP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Labor 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Market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Services –  </a:t>
            </a:r>
            <a:r>
              <a:rPr sz="1600" b="1" spc="-30" dirty="0">
                <a:solidFill>
                  <a:srgbClr val="009876"/>
                </a:solidFill>
                <a:latin typeface="Calibri"/>
                <a:cs typeface="Calibri"/>
              </a:rPr>
              <a:t>MANDATORY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7443" y="5511676"/>
            <a:ext cx="3450590" cy="583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4999"/>
              </a:lnSpc>
            </a:pPr>
            <a:r>
              <a:rPr sz="1600" b="1" spc="-20" dirty="0">
                <a:solidFill>
                  <a:srgbClr val="FFFFFF"/>
                </a:solidFill>
                <a:latin typeface="Calibri"/>
                <a:cs typeface="Calibri"/>
              </a:rPr>
              <a:t>Transition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Post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Secondary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Education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–  </a:t>
            </a:r>
            <a:r>
              <a:rPr sz="1600" b="1" spc="-30" dirty="0">
                <a:solidFill>
                  <a:srgbClr val="009876"/>
                </a:solidFill>
                <a:latin typeface="Calibri"/>
                <a:cs typeface="Calibri"/>
              </a:rPr>
              <a:t>MANDATORY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162293" y="1559071"/>
            <a:ext cx="4883150" cy="4536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1920">
              <a:lnSpc>
                <a:spcPct val="100000"/>
              </a:lnSpc>
            </a:pP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Individualized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counseling which includes drug and alcohol  abuse, and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mental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health counseling, and </a:t>
            </a:r>
            <a:r>
              <a:rPr sz="1600" spc="-20" dirty="0">
                <a:solidFill>
                  <a:srgbClr val="009876"/>
                </a:solidFill>
                <a:latin typeface="Calibri"/>
                <a:cs typeface="Calibri"/>
              </a:rPr>
              <a:t>referral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to 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partner</a:t>
            </a:r>
            <a:r>
              <a:rPr sz="1600" spc="-40" dirty="0">
                <a:solidFill>
                  <a:srgbClr val="009876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009876"/>
                </a:solidFill>
                <a:latin typeface="Calibri"/>
                <a:cs typeface="Calibri"/>
              </a:rPr>
              <a:t>programs.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12700" marR="12065" algn="just">
              <a:lnSpc>
                <a:spcPct val="100000"/>
              </a:lnSpc>
            </a:pPr>
            <a:r>
              <a:rPr sz="1600" spc="-15" dirty="0">
                <a:solidFill>
                  <a:srgbClr val="009876"/>
                </a:solidFill>
                <a:latin typeface="Calibri"/>
                <a:cs typeface="Calibri"/>
              </a:rPr>
              <a:t>Offer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instruction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to </a:t>
            </a:r>
            <a:r>
              <a:rPr sz="1600" dirty="0">
                <a:solidFill>
                  <a:srgbClr val="009876"/>
                </a:solidFill>
                <a:latin typeface="Calibri"/>
                <a:cs typeface="Calibri"/>
              </a:rPr>
              <a:t>all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participants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to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learn about banking,  </a:t>
            </a:r>
            <a:r>
              <a:rPr sz="1600" spc="-15" dirty="0">
                <a:solidFill>
                  <a:srgbClr val="009876"/>
                </a:solidFill>
                <a:latin typeface="Calibri"/>
                <a:cs typeface="Calibri"/>
              </a:rPr>
              <a:t>create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budgets, learn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how to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manage spending,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credit,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and  debt.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50" dirty="0">
              <a:latin typeface="Times New Roman"/>
              <a:cs typeface="Times New Roman"/>
            </a:endParaRPr>
          </a:p>
          <a:p>
            <a:pPr marL="12700" marR="625475">
              <a:lnSpc>
                <a:spcPct val="114999"/>
              </a:lnSpc>
            </a:pP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Entrepreneurial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skills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training provides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the basics of 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starting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and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operating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a small</a:t>
            </a:r>
            <a:r>
              <a:rPr sz="1600" spc="-20" dirty="0">
                <a:solidFill>
                  <a:srgbClr val="009876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business.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14999"/>
              </a:lnSpc>
              <a:spcBef>
                <a:spcPts val="5"/>
              </a:spcBef>
            </a:pP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Participants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receive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access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to </a:t>
            </a:r>
            <a:r>
              <a:rPr sz="1600" spc="-15" dirty="0">
                <a:solidFill>
                  <a:srgbClr val="009876"/>
                </a:solidFill>
                <a:latin typeface="Calibri"/>
                <a:cs typeface="Calibri"/>
              </a:rPr>
              <a:t>career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counseling, </a:t>
            </a:r>
            <a:r>
              <a:rPr sz="1600" spc="-15" dirty="0">
                <a:solidFill>
                  <a:srgbClr val="009876"/>
                </a:solidFill>
                <a:latin typeface="Calibri"/>
                <a:cs typeface="Calibri"/>
              </a:rPr>
              <a:t>career 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exploration, </a:t>
            </a:r>
            <a:r>
              <a:rPr sz="1600" spc="-15" dirty="0">
                <a:solidFill>
                  <a:srgbClr val="009876"/>
                </a:solidFill>
                <a:latin typeface="Calibri"/>
                <a:cs typeface="Calibri"/>
              </a:rPr>
              <a:t>career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awareness,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and the use of labor </a:t>
            </a:r>
            <a:r>
              <a:rPr sz="1600" spc="-20" dirty="0">
                <a:solidFill>
                  <a:srgbClr val="009876"/>
                </a:solidFill>
                <a:latin typeface="Calibri"/>
                <a:cs typeface="Calibri"/>
              </a:rPr>
              <a:t>market 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tools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to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learn about in-demand industry </a:t>
            </a:r>
            <a:r>
              <a:rPr sz="1600" spc="-15" dirty="0">
                <a:solidFill>
                  <a:srgbClr val="009876"/>
                </a:solidFill>
                <a:latin typeface="Calibri"/>
                <a:cs typeface="Calibri"/>
              </a:rPr>
              <a:t>sectors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or  occupations</a:t>
            </a:r>
            <a:endParaRPr sz="1600" dirty="0">
              <a:latin typeface="Calibri"/>
              <a:cs typeface="Calibri"/>
            </a:endParaRPr>
          </a:p>
          <a:p>
            <a:pPr marL="12700" marR="403860">
              <a:lnSpc>
                <a:spcPct val="114999"/>
              </a:lnSpc>
              <a:spcBef>
                <a:spcPts val="570"/>
              </a:spcBef>
            </a:pP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Activities that help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youth </a:t>
            </a:r>
            <a:r>
              <a:rPr sz="1600" spc="-15" dirty="0">
                <a:solidFill>
                  <a:srgbClr val="009876"/>
                </a:solidFill>
                <a:latin typeface="Calibri"/>
                <a:cs typeface="Calibri"/>
              </a:rPr>
              <a:t>prepare for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and transition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to  </a:t>
            </a:r>
            <a:r>
              <a:rPr sz="1600" spc="-5" dirty="0">
                <a:solidFill>
                  <a:srgbClr val="009876"/>
                </a:solidFill>
                <a:latin typeface="Calibri"/>
                <a:cs typeface="Calibri"/>
              </a:rPr>
              <a:t>postsecondary education and</a:t>
            </a:r>
            <a:r>
              <a:rPr sz="1600" spc="-40" dirty="0">
                <a:solidFill>
                  <a:srgbClr val="009876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9876"/>
                </a:solidFill>
                <a:latin typeface="Calibri"/>
                <a:cs typeface="Calibri"/>
              </a:rPr>
              <a:t>training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0" y="1206690"/>
            <a:ext cx="4114800" cy="365125"/>
          </a:xfrm>
          <a:custGeom>
            <a:avLst/>
            <a:gdLst/>
            <a:ahLst/>
            <a:cxnLst/>
            <a:rect l="l" t="t" r="r" b="b"/>
            <a:pathLst>
              <a:path w="4114800" h="365125">
                <a:moveTo>
                  <a:pt x="0" y="365125"/>
                </a:moveTo>
                <a:lnTo>
                  <a:pt x="4114800" y="365125"/>
                </a:lnTo>
                <a:lnTo>
                  <a:pt x="4114800" y="0"/>
                </a:lnTo>
                <a:lnTo>
                  <a:pt x="0" y="0"/>
                </a:lnTo>
                <a:lnTo>
                  <a:pt x="0" y="365125"/>
                </a:lnTo>
                <a:close/>
              </a:path>
            </a:pathLst>
          </a:custGeom>
          <a:solidFill>
            <a:srgbClr val="03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114800" y="1206690"/>
            <a:ext cx="5029200" cy="365125"/>
          </a:xfrm>
          <a:custGeom>
            <a:avLst/>
            <a:gdLst/>
            <a:ahLst/>
            <a:cxnLst/>
            <a:rect l="l" t="t" r="r" b="b"/>
            <a:pathLst>
              <a:path w="5029200" h="365125">
                <a:moveTo>
                  <a:pt x="0" y="365125"/>
                </a:moveTo>
                <a:lnTo>
                  <a:pt x="5029200" y="365125"/>
                </a:lnTo>
                <a:lnTo>
                  <a:pt x="5029200" y="0"/>
                </a:lnTo>
                <a:lnTo>
                  <a:pt x="0" y="0"/>
                </a:lnTo>
                <a:lnTo>
                  <a:pt x="0" y="365125"/>
                </a:lnTo>
                <a:close/>
              </a:path>
            </a:pathLst>
          </a:custGeom>
          <a:solidFill>
            <a:srgbClr val="03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14800" y="1200346"/>
            <a:ext cx="0" cy="390525"/>
          </a:xfrm>
          <a:custGeom>
            <a:avLst/>
            <a:gdLst/>
            <a:ahLst/>
            <a:cxnLst/>
            <a:rect l="l" t="t" r="r" b="b"/>
            <a:pathLst>
              <a:path h="390525">
                <a:moveTo>
                  <a:pt x="0" y="0"/>
                </a:moveTo>
                <a:lnTo>
                  <a:pt x="0" y="39052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1200346"/>
            <a:ext cx="0" cy="390525"/>
          </a:xfrm>
          <a:custGeom>
            <a:avLst/>
            <a:gdLst/>
            <a:ahLst/>
            <a:cxnLst/>
            <a:rect l="l" t="t" r="r" b="b"/>
            <a:pathLst>
              <a:path h="390525">
                <a:moveTo>
                  <a:pt x="0" y="0"/>
                </a:moveTo>
                <a:lnTo>
                  <a:pt x="0" y="39052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144000" y="1200346"/>
            <a:ext cx="0" cy="390525"/>
          </a:xfrm>
          <a:custGeom>
            <a:avLst/>
            <a:gdLst/>
            <a:ahLst/>
            <a:cxnLst/>
            <a:rect l="l" t="t" r="r" b="b"/>
            <a:pathLst>
              <a:path h="390525">
                <a:moveTo>
                  <a:pt x="0" y="0"/>
                </a:moveTo>
                <a:lnTo>
                  <a:pt x="0" y="39052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1206696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1571821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47443" y="1213808"/>
            <a:ext cx="3334385" cy="631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Program</a:t>
            </a:r>
            <a:r>
              <a:rPr sz="16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Element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55"/>
              </a:spcBef>
            </a:pP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Comprehensive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Guidance &amp;</a:t>
            </a:r>
            <a:r>
              <a:rPr sz="16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Counseling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8" name="object 3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pc="-5" dirty="0"/>
              <a:t>MassHireGreaterLowell.com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8545405" y="6475666"/>
            <a:ext cx="1536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042B4A"/>
                </a:solidFill>
                <a:latin typeface="Calibri"/>
                <a:cs typeface="Calibri"/>
              </a:rPr>
              <a:t>20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162293" y="1213808"/>
            <a:ext cx="989965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600" b="1" spc="-2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76628" y="265069"/>
            <a:ext cx="8419091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45" dirty="0"/>
              <a:t>Work </a:t>
            </a:r>
            <a:r>
              <a:rPr sz="4000" spc="-5" dirty="0"/>
              <a:t>Experience Activities</a:t>
            </a:r>
            <a:r>
              <a:rPr lang="en-US" sz="4000" spc="-5" dirty="0"/>
              <a:t> &amp; Provisions</a:t>
            </a:r>
            <a:endParaRPr sz="4000" dirty="0"/>
          </a:p>
        </p:txBody>
      </p:sp>
      <p:sp>
        <p:nvSpPr>
          <p:cNvPr id="10" name="object 10"/>
          <p:cNvSpPr txBox="1"/>
          <p:nvPr/>
        </p:nvSpPr>
        <p:spPr>
          <a:xfrm>
            <a:off x="8545405" y="6475666"/>
            <a:ext cx="1536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042B4A"/>
                </a:solidFill>
                <a:latin typeface="Calibri"/>
                <a:cs typeface="Calibri"/>
              </a:rPr>
              <a:t>21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5613" y="1345475"/>
            <a:ext cx="8863884" cy="52168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30"/>
              </a:lnSpc>
              <a:buClr>
                <a:srgbClr val="405B76"/>
              </a:buClr>
              <a:tabLst>
                <a:tab pos="299085" algn="l"/>
                <a:tab pos="299720" algn="l"/>
              </a:tabLst>
            </a:pPr>
            <a:r>
              <a:rPr sz="1700" b="1" u="heavy" spc="-5" dirty="0">
                <a:solidFill>
                  <a:srgbClr val="152D49"/>
                </a:solidFill>
                <a:latin typeface="Calibri"/>
                <a:cs typeface="Calibri"/>
              </a:rPr>
              <a:t>All </a:t>
            </a:r>
            <a:r>
              <a:rPr lang="en-US" sz="1700" b="1" u="heavy" spc="-5" dirty="0">
                <a:solidFill>
                  <a:srgbClr val="152D49"/>
                </a:solidFill>
                <a:latin typeface="Calibri"/>
                <a:cs typeface="Calibri"/>
              </a:rPr>
              <a:t>youth</a:t>
            </a:r>
            <a:r>
              <a:rPr lang="en-US" sz="1700" b="1" u="sng" spc="-5" dirty="0">
                <a:solidFill>
                  <a:srgbClr val="152D49"/>
                </a:solidFill>
                <a:latin typeface="Calibri"/>
                <a:cs typeface="Calibri"/>
              </a:rPr>
              <a:t> </a:t>
            </a:r>
            <a:r>
              <a:rPr sz="1700" b="1" spc="-15" dirty="0">
                <a:solidFill>
                  <a:srgbClr val="152D49"/>
                </a:solidFill>
                <a:latin typeface="Calibri"/>
                <a:cs typeface="Calibri"/>
              </a:rPr>
              <a:t>must </a:t>
            </a:r>
            <a:r>
              <a:rPr sz="1700" b="1" spc="-10" dirty="0">
                <a:solidFill>
                  <a:srgbClr val="152D49"/>
                </a:solidFill>
                <a:latin typeface="Calibri"/>
                <a:cs typeface="Calibri"/>
              </a:rPr>
              <a:t>participa</a:t>
            </a:r>
            <a:r>
              <a:rPr lang="en-US" sz="1700" b="1" spc="-10" dirty="0">
                <a:solidFill>
                  <a:srgbClr val="152D49"/>
                </a:solidFill>
                <a:latin typeface="Calibri"/>
                <a:cs typeface="Calibri"/>
              </a:rPr>
              <a:t>te</a:t>
            </a:r>
            <a:r>
              <a:rPr sz="1700" b="1" spc="-10" dirty="0">
                <a:solidFill>
                  <a:srgbClr val="152D49"/>
                </a:solidFill>
                <a:latin typeface="Calibri"/>
                <a:cs typeface="Calibri"/>
              </a:rPr>
              <a:t> in paid </a:t>
            </a:r>
            <a:r>
              <a:rPr sz="1700" b="1" spc="-5" dirty="0">
                <a:solidFill>
                  <a:srgbClr val="152D49"/>
                </a:solidFill>
                <a:latin typeface="Calibri"/>
                <a:cs typeface="Calibri"/>
              </a:rPr>
              <a:t>or </a:t>
            </a:r>
            <a:r>
              <a:rPr sz="1700" b="1" spc="-10" dirty="0">
                <a:solidFill>
                  <a:srgbClr val="152D49"/>
                </a:solidFill>
                <a:latin typeface="Calibri"/>
                <a:cs typeface="Calibri"/>
              </a:rPr>
              <a:t>unpaid work  experience activities</a:t>
            </a:r>
            <a:r>
              <a:rPr lang="en-US" sz="1700" b="1" spc="-10" dirty="0">
                <a:solidFill>
                  <a:srgbClr val="152D49"/>
                </a:solidFill>
                <a:latin typeface="Calibri"/>
                <a:cs typeface="Calibri"/>
              </a:rPr>
              <a:t>.</a:t>
            </a:r>
            <a:endParaRPr lang="en-US" sz="1700" b="1" spc="-15" dirty="0">
              <a:solidFill>
                <a:srgbClr val="152D49"/>
              </a:solidFill>
              <a:latin typeface="Calibri"/>
              <a:cs typeface="Calibri"/>
            </a:endParaRPr>
          </a:p>
          <a:p>
            <a:pPr marR="5080">
              <a:buClr>
                <a:srgbClr val="405B76"/>
              </a:buClr>
              <a:tabLst>
                <a:tab pos="299085" algn="l"/>
                <a:tab pos="299720" algn="l"/>
              </a:tabLst>
            </a:pPr>
            <a:r>
              <a:rPr lang="en-US" sz="17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MMVWB requires that the prospective bidder must spend a </a:t>
            </a:r>
            <a:r>
              <a:rPr lang="en-US" sz="1700" b="1" u="sng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minimum of 30 percent</a:t>
            </a:r>
            <a:r>
              <a:rPr lang="en-US" sz="17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7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of their budget on work experience activities listed below. </a:t>
            </a:r>
          </a:p>
          <a:p>
            <a:pPr marR="5080">
              <a:buClr>
                <a:srgbClr val="405B76"/>
              </a:buClr>
              <a:tabLst>
                <a:tab pos="299085" algn="l"/>
                <a:tab pos="299720" algn="l"/>
              </a:tabLst>
            </a:pPr>
            <a:endParaRPr lang="en-US" sz="1700" b="1" dirty="0">
              <a:solidFill>
                <a:srgbClr val="152D49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5080">
              <a:buClr>
                <a:srgbClr val="405B76"/>
              </a:buClr>
              <a:tabLst>
                <a:tab pos="299085" algn="l"/>
                <a:tab pos="299720" algn="l"/>
              </a:tabLst>
            </a:pPr>
            <a:r>
              <a:rPr lang="en-US" sz="17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Wage payments for internship/externship:</a:t>
            </a:r>
            <a:r>
              <a:rPr lang="en-US" sz="17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Youth participants will be paid $15.00 per hour (current Mass minimum wage) for program internship/externship. Wages to youth in subsidized work experiences will be paid by the prospective bidder through the cost reimbursement contract with the MMVWB/City of Lawrence. </a:t>
            </a:r>
            <a:r>
              <a:rPr lang="en-US" sz="17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Under WIOA, subsidized structured work experiences or internships are limited to a maximum</a:t>
            </a:r>
            <a:r>
              <a:rPr lang="en-US" sz="1700" b="1" spc="-15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7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of</a:t>
            </a:r>
            <a:r>
              <a:rPr lang="en-US" sz="1700" b="1" spc="-2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7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100</a:t>
            </a:r>
            <a:r>
              <a:rPr lang="en-US" sz="1700" b="1" spc="-2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7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hours</a:t>
            </a:r>
            <a:r>
              <a:rPr lang="en-US" sz="1700" b="1" spc="-3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7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</a:t>
            </a:r>
            <a:r>
              <a:rPr lang="en-US" sz="1700" b="1" spc="-1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7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</a:t>
            </a:r>
            <a:r>
              <a:rPr lang="en-US" sz="1700" b="1" spc="-2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7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hourly</a:t>
            </a:r>
            <a:r>
              <a:rPr lang="en-US" sz="1700" b="1" spc="-15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7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rate</a:t>
            </a:r>
            <a:r>
              <a:rPr lang="en-US" sz="1700" b="1" spc="-1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7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equal</a:t>
            </a:r>
            <a:r>
              <a:rPr lang="en-US" sz="1700" b="1" spc="-1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7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</a:t>
            </a:r>
            <a:r>
              <a:rPr lang="en-US" sz="1700" b="1" spc="-1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7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Massachusetts</a:t>
            </a:r>
            <a:r>
              <a:rPr lang="en-US" sz="1700" b="1" spc="-2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7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designated</a:t>
            </a:r>
            <a:r>
              <a:rPr lang="en-US" sz="1700" b="1" spc="-15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7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hourly</a:t>
            </a:r>
            <a:r>
              <a:rPr lang="en-US" sz="1700" b="1" spc="-1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7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minimum</a:t>
            </a:r>
            <a:r>
              <a:rPr lang="en-US" sz="1700" b="1" spc="-25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7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wage.</a:t>
            </a:r>
            <a:endParaRPr lang="en-US" sz="1700" dirty="0">
              <a:solidFill>
                <a:srgbClr val="152D49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5080">
              <a:buClr>
                <a:srgbClr val="405B76"/>
              </a:buClr>
              <a:tabLst>
                <a:tab pos="299085" algn="l"/>
                <a:tab pos="299720" algn="l"/>
              </a:tabLst>
            </a:pPr>
            <a:endParaRPr lang="en-US" sz="1700" b="1" dirty="0">
              <a:solidFill>
                <a:srgbClr val="152D49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5080">
              <a:buClr>
                <a:srgbClr val="405B76"/>
              </a:buClr>
              <a:tabLst>
                <a:tab pos="299085" algn="l"/>
                <a:tab pos="299720" algn="l"/>
              </a:tabLst>
            </a:pPr>
            <a:r>
              <a:rPr lang="en-US" sz="17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Incentive payments (ONLY for training related activities):</a:t>
            </a:r>
            <a:r>
              <a:rPr lang="en-US" sz="17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The MMVWB will require incentive payments of up to $350 per youth for training-related activities. In the budget section you will be asked to provide five (5) training-related benchmarks, goals, achievements of milestones, and criteria to evaluate and calculate the incentive payments. Each training-related benchmark will be paid as follows: benchmarks 1 through 4 $75.00 each and benchmark 5 at $50.00. Incentive payments to youth will be paid by the prospective bidder through the cost reimbursement contract with the MMVWB/City of Lawrence.</a:t>
            </a:r>
          </a:p>
          <a:p>
            <a:pPr marL="298450" marR="5080" indent="-285750">
              <a:lnSpc>
                <a:spcPts val="3030"/>
              </a:lnSpc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endParaRPr lang="en-US"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93781" y="331966"/>
            <a:ext cx="8774606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3600" spc="-45" dirty="0"/>
              <a:t>Work </a:t>
            </a:r>
            <a:r>
              <a:rPr lang="en-US" sz="3600" spc="-5" dirty="0"/>
              <a:t>Experience Activities &amp; Provisions </a:t>
            </a:r>
            <a:r>
              <a:rPr lang="en-US" sz="3200" spc="-5" dirty="0"/>
              <a:t>(cont.)</a:t>
            </a:r>
            <a:r>
              <a:rPr lang="en-US" sz="3600" spc="-5" dirty="0"/>
              <a:t> </a:t>
            </a:r>
            <a:endParaRPr sz="3600" dirty="0"/>
          </a:p>
        </p:txBody>
      </p:sp>
      <p:sp>
        <p:nvSpPr>
          <p:cNvPr id="10" name="object 10"/>
          <p:cNvSpPr txBox="1"/>
          <p:nvPr/>
        </p:nvSpPr>
        <p:spPr>
          <a:xfrm>
            <a:off x="8545405" y="6475666"/>
            <a:ext cx="1536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042B4A"/>
                </a:solidFill>
                <a:latin typeface="Calibri"/>
                <a:cs typeface="Calibri"/>
              </a:rPr>
              <a:t>21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739" y="1345475"/>
            <a:ext cx="8960758" cy="49511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00" marR="0" algn="just">
              <a:spcBef>
                <a:spcPts val="300"/>
              </a:spcBef>
              <a:spcAft>
                <a:spcPts val="0"/>
              </a:spcAft>
            </a:pPr>
            <a:r>
              <a:rPr lang="en-US" sz="17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Stipend payments:</a:t>
            </a:r>
            <a:r>
              <a:rPr lang="en-US" sz="17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The MMVWB will require stipend payments to youth participants at a rate of $15.00 per hour (current Mass minimum wage) for </a:t>
            </a:r>
            <a:r>
              <a:rPr lang="en-US" sz="17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in-person</a:t>
            </a:r>
            <a:r>
              <a:rPr lang="en-US" sz="17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classroom participation and program activities. These stipends will be paid by the MMVWB/City of Lawrence, but the prospective bidder should include these costs in their budget.</a:t>
            </a:r>
          </a:p>
          <a:p>
            <a:pPr marL="190500" marR="0" algn="just">
              <a:spcBef>
                <a:spcPts val="300"/>
              </a:spcBef>
              <a:spcAft>
                <a:spcPts val="0"/>
              </a:spcAft>
            </a:pPr>
            <a:endParaRPr lang="en-US" sz="1700" dirty="0">
              <a:solidFill>
                <a:srgbClr val="152D49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90500" marR="0" algn="just">
              <a:spcBef>
                <a:spcPts val="300"/>
              </a:spcBef>
              <a:spcAft>
                <a:spcPts val="0"/>
              </a:spcAft>
            </a:pPr>
            <a:r>
              <a:rPr lang="en-US" sz="1700" b="1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Youth Work Experience can include the following paid/unpaid </a:t>
            </a:r>
            <a:r>
              <a:rPr lang="en-US" sz="1700" b="1" spc="-1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activities:</a:t>
            </a:r>
            <a:endParaRPr lang="en-US" sz="1700" b="1" dirty="0">
              <a:solidFill>
                <a:srgbClr val="152D49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69913" marR="0" lvl="0" indent="-225425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"/>
            </a:pPr>
            <a:r>
              <a:rPr lang="en-US" sz="17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Calibri" panose="020F0502020204030204" pitchFamily="34" charset="0"/>
              </a:rPr>
              <a:t>Wages/stipends paid to youth in the work experience; </a:t>
            </a:r>
            <a:endParaRPr lang="en-US" sz="1700" dirty="0">
              <a:solidFill>
                <a:srgbClr val="152D49"/>
              </a:solidFill>
              <a:effectLst/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569913" marR="0" lvl="0" indent="-225425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"/>
            </a:pPr>
            <a:r>
              <a:rPr lang="en-US" sz="17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Calibri" panose="020F0502020204030204" pitchFamily="34" charset="0"/>
              </a:rPr>
              <a:t>Incentive payments directly tied to the completion of work experience; </a:t>
            </a:r>
            <a:endParaRPr lang="en-US" sz="1700" dirty="0">
              <a:solidFill>
                <a:srgbClr val="152D49"/>
              </a:solidFill>
              <a:effectLst/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569913" marR="0" lvl="0" indent="-225425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"/>
            </a:pPr>
            <a:r>
              <a:rPr lang="en-US" sz="17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Calibri" panose="020F0502020204030204" pitchFamily="34" charset="0"/>
              </a:rPr>
              <a:t>Employability skill/job readiness training to prepare youth for work experience; </a:t>
            </a:r>
            <a:endParaRPr lang="en-US" sz="1700" dirty="0">
              <a:solidFill>
                <a:srgbClr val="152D49"/>
              </a:solidFill>
              <a:effectLst/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569913" marR="0" lvl="0" indent="-225425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"/>
            </a:pPr>
            <a:r>
              <a:rPr lang="en-US" sz="17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Calibri" panose="020F0502020204030204" pitchFamily="34" charset="0"/>
              </a:rPr>
              <a:t>Participant work experience orientation sessions;</a:t>
            </a:r>
            <a:endParaRPr lang="en-US" sz="1700" dirty="0">
              <a:solidFill>
                <a:srgbClr val="152D49"/>
              </a:solidFill>
              <a:effectLst/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569913" marR="0" lvl="0" indent="-225425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"/>
            </a:pPr>
            <a:r>
              <a:rPr lang="en-US" sz="16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Calibri" panose="020F0502020204030204" pitchFamily="34" charset="0"/>
              </a:rPr>
              <a:t>Classroom training or the required academic component directly related to the work experience; </a:t>
            </a:r>
            <a:endParaRPr lang="en-US" sz="1600" dirty="0">
              <a:solidFill>
                <a:srgbClr val="152D49"/>
              </a:solidFill>
              <a:effectLst/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569913" marR="0" lvl="0" indent="-225425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"/>
            </a:pPr>
            <a:r>
              <a:rPr lang="en-US" sz="17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Calibri" panose="020F0502020204030204" pitchFamily="34" charset="0"/>
              </a:rPr>
              <a:t>Orientations for employers</a:t>
            </a:r>
            <a:endParaRPr lang="en-US" sz="1700" dirty="0">
              <a:solidFill>
                <a:srgbClr val="152D49"/>
              </a:solidFill>
              <a:effectLst/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569913" marR="0" lvl="0" indent="-225425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"/>
            </a:pPr>
            <a:r>
              <a:rPr lang="en-US" sz="17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Calibri" panose="020F0502020204030204" pitchFamily="34" charset="0"/>
              </a:rPr>
              <a:t>Staff time working to identify and develop a work experience opportunity, including staff time spent work with employers to identify and develop the work experience; </a:t>
            </a:r>
            <a:endParaRPr lang="en-US" sz="1700" dirty="0">
              <a:solidFill>
                <a:srgbClr val="152D49"/>
              </a:solidFill>
              <a:effectLst/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569913" marR="0" lvl="0" indent="-225425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"/>
            </a:pPr>
            <a:r>
              <a:rPr lang="en-US" sz="17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Calibri" panose="020F0502020204030204" pitchFamily="34" charset="0"/>
              </a:rPr>
              <a:t>Staff time working with employers to ensure a successful work experience, including staff time spent managing the work experience; </a:t>
            </a:r>
            <a:endParaRPr lang="en-US" sz="1700" dirty="0">
              <a:solidFill>
                <a:srgbClr val="152D49"/>
              </a:solidFill>
              <a:effectLst/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569913" marR="0" lvl="0" indent="-225425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"/>
            </a:pPr>
            <a:r>
              <a:rPr lang="en-US" sz="170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Calibri" panose="020F0502020204030204" pitchFamily="34" charset="0"/>
              </a:rPr>
              <a:t>Staff time spent evaluating the work experience; </a:t>
            </a:r>
            <a:endParaRPr lang="en-US" sz="1700" dirty="0">
              <a:solidFill>
                <a:srgbClr val="152D49"/>
              </a:solidFill>
              <a:effectLst/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298450" marR="5080" indent="-285750">
              <a:lnSpc>
                <a:spcPts val="3030"/>
              </a:lnSpc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endParaRPr 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810654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8739" y="295847"/>
            <a:ext cx="895626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20" dirty="0"/>
              <a:t>WIOA </a:t>
            </a:r>
            <a:r>
              <a:rPr lang="en-US" sz="3600" spc="-20" dirty="0"/>
              <a:t>Youth </a:t>
            </a:r>
            <a:r>
              <a:rPr sz="3600" spc="-20" dirty="0"/>
              <a:t>Performance</a:t>
            </a:r>
            <a:r>
              <a:rPr sz="3600" spc="-10" dirty="0"/>
              <a:t> </a:t>
            </a:r>
            <a:r>
              <a:rPr lang="en-US" sz="3600" spc="-10" dirty="0"/>
              <a:t>Measures/ </a:t>
            </a:r>
            <a:r>
              <a:rPr sz="3600" spc="-20" dirty="0"/>
              <a:t>Indicators</a:t>
            </a:r>
            <a:endParaRPr sz="3600" dirty="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pc="-5" dirty="0"/>
              <a:t>23</a:t>
            </a:fld>
            <a:endParaRPr spc="-5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B4F1565B-628F-6934-B99C-37865930AC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752100"/>
              </p:ext>
            </p:extLst>
          </p:nvPr>
        </p:nvGraphicFramePr>
        <p:xfrm>
          <a:off x="829621" y="1283797"/>
          <a:ext cx="3481987" cy="485434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481987">
                  <a:extLst>
                    <a:ext uri="{9D8B030D-6E8A-4147-A177-3AD203B41FA5}">
                      <a16:colId xmlns:a16="http://schemas.microsoft.com/office/drawing/2014/main" val="180252541"/>
                    </a:ext>
                  </a:extLst>
                </a:gridCol>
              </a:tblGrid>
              <a:tr h="199559">
                <a:tc>
                  <a:txBody>
                    <a:bodyPr/>
                    <a:lstStyle/>
                    <a:p>
                      <a:pPr marL="67945" marR="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152D49"/>
                          </a:solidFill>
                          <a:effectLst/>
                          <a:highlight>
                            <a:srgbClr val="C2D69B"/>
                          </a:highlight>
                        </a:rPr>
                        <a:t>MEASURABLE</a:t>
                      </a:r>
                      <a:r>
                        <a:rPr lang="en-US" sz="1200" spc="-30">
                          <a:solidFill>
                            <a:srgbClr val="152D49"/>
                          </a:solidFill>
                          <a:effectLst/>
                          <a:highlight>
                            <a:srgbClr val="C2D69B"/>
                          </a:highlight>
                        </a:rPr>
                        <a:t> </a:t>
                      </a:r>
                      <a:r>
                        <a:rPr lang="en-US" sz="1200">
                          <a:solidFill>
                            <a:srgbClr val="152D49"/>
                          </a:solidFill>
                          <a:effectLst/>
                          <a:highlight>
                            <a:srgbClr val="C2D69B"/>
                          </a:highlight>
                        </a:rPr>
                        <a:t>OUTCOME</a:t>
                      </a:r>
                      <a:r>
                        <a:rPr lang="en-US" sz="1200" spc="-25">
                          <a:solidFill>
                            <a:srgbClr val="152D49"/>
                          </a:solidFill>
                          <a:effectLst/>
                          <a:highlight>
                            <a:srgbClr val="C2D69B"/>
                          </a:highlight>
                        </a:rPr>
                        <a:t> </a:t>
                      </a:r>
                      <a:r>
                        <a:rPr lang="en-US" sz="1000">
                          <a:solidFill>
                            <a:srgbClr val="152D49"/>
                          </a:solidFill>
                          <a:effectLst/>
                          <a:highlight>
                            <a:srgbClr val="C2D69B"/>
                          </a:highlight>
                        </a:rPr>
                        <a:t>(exited</a:t>
                      </a:r>
                      <a:r>
                        <a:rPr lang="en-US" sz="1000" spc="-25">
                          <a:solidFill>
                            <a:srgbClr val="152D49"/>
                          </a:solidFill>
                          <a:effectLst/>
                          <a:highlight>
                            <a:srgbClr val="C2D69B"/>
                          </a:highlight>
                        </a:rPr>
                        <a:t> </a:t>
                      </a:r>
                      <a:r>
                        <a:rPr lang="en-US" sz="1000" spc="-10">
                          <a:solidFill>
                            <a:srgbClr val="152D49"/>
                          </a:solidFill>
                          <a:effectLst/>
                          <a:highlight>
                            <a:srgbClr val="C2D69B"/>
                          </a:highlight>
                        </a:rPr>
                        <a:t>participants)</a:t>
                      </a:r>
                      <a:endParaRPr lang="en-US" sz="1100">
                        <a:solidFill>
                          <a:srgbClr val="152D49"/>
                        </a:solidFill>
                        <a:effectLst/>
                        <a:highlight>
                          <a:srgbClr val="C2D69B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82715395"/>
                  </a:ext>
                </a:extLst>
              </a:tr>
              <a:tr h="401852">
                <a:tc>
                  <a:txBody>
                    <a:bodyPr/>
                    <a:lstStyle/>
                    <a:p>
                      <a:pPr marL="67945" marR="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152D49"/>
                          </a:solidFill>
                          <a:effectLst/>
                        </a:rPr>
                        <a:t>Placement</a:t>
                      </a:r>
                      <a:r>
                        <a:rPr lang="en-US" sz="11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1100">
                          <a:solidFill>
                            <a:srgbClr val="152D49"/>
                          </a:solidFill>
                          <a:effectLst/>
                        </a:rPr>
                        <a:t>in</a:t>
                      </a:r>
                      <a:r>
                        <a:rPr lang="en-US" sz="11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1100" spc="-10">
                          <a:solidFill>
                            <a:srgbClr val="152D49"/>
                          </a:solidFill>
                          <a:effectLst/>
                        </a:rPr>
                        <a:t>Employment/Education/Military</a:t>
                      </a:r>
                      <a:endParaRPr lang="en-US" sz="1100">
                        <a:solidFill>
                          <a:srgbClr val="152D49"/>
                        </a:solidFill>
                        <a:effectLst/>
                      </a:endParaRPr>
                    </a:p>
                    <a:p>
                      <a:pPr marL="67945" marR="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152D49"/>
                          </a:solidFill>
                          <a:effectLst/>
                        </a:rPr>
                        <a:t>2</a:t>
                      </a:r>
                      <a:r>
                        <a:rPr lang="en-US" sz="1100" baseline="30000">
                          <a:solidFill>
                            <a:srgbClr val="152D49"/>
                          </a:solidFill>
                          <a:effectLst/>
                        </a:rPr>
                        <a:t>nd</a:t>
                      </a:r>
                      <a:r>
                        <a:rPr lang="en-US" sz="1100" spc="-1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1100">
                          <a:solidFill>
                            <a:srgbClr val="152D49"/>
                          </a:solidFill>
                          <a:effectLst/>
                        </a:rPr>
                        <a:t>Quarter</a:t>
                      </a:r>
                      <a:r>
                        <a:rPr lang="en-US" sz="1100" spc="-1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1100">
                          <a:solidFill>
                            <a:srgbClr val="152D49"/>
                          </a:solidFill>
                          <a:effectLst/>
                        </a:rPr>
                        <a:t>After</a:t>
                      </a:r>
                      <a:r>
                        <a:rPr lang="en-US" sz="1100" spc="-20">
                          <a:solidFill>
                            <a:srgbClr val="152D49"/>
                          </a:solidFill>
                          <a:effectLst/>
                        </a:rPr>
                        <a:t> Exit</a:t>
                      </a:r>
                      <a:endParaRPr lang="en-US" sz="1100">
                        <a:solidFill>
                          <a:srgbClr val="152D4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37362976"/>
                  </a:ext>
                </a:extLst>
              </a:tr>
              <a:tr h="401852">
                <a:tc>
                  <a:txBody>
                    <a:bodyPr/>
                    <a:lstStyle/>
                    <a:p>
                      <a:pPr marL="67945" marR="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152D49"/>
                          </a:solidFill>
                          <a:effectLst/>
                        </a:rPr>
                        <a:t>Placement</a:t>
                      </a:r>
                      <a:r>
                        <a:rPr lang="en-US" sz="1100" spc="-3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1100">
                          <a:solidFill>
                            <a:srgbClr val="152D49"/>
                          </a:solidFill>
                          <a:effectLst/>
                        </a:rPr>
                        <a:t>in</a:t>
                      </a:r>
                      <a:r>
                        <a:rPr lang="en-US" sz="1100" spc="-2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1100" spc="-10">
                          <a:solidFill>
                            <a:srgbClr val="152D49"/>
                          </a:solidFill>
                          <a:effectLst/>
                        </a:rPr>
                        <a:t>Employment/Education/Military</a:t>
                      </a:r>
                      <a:endParaRPr lang="en-US" sz="1100">
                        <a:solidFill>
                          <a:srgbClr val="152D49"/>
                        </a:solidFill>
                        <a:effectLst/>
                      </a:endParaRPr>
                    </a:p>
                    <a:p>
                      <a:pPr marL="67945" marR="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152D49"/>
                          </a:solidFill>
                          <a:effectLst/>
                        </a:rPr>
                        <a:t>4</a:t>
                      </a:r>
                      <a:r>
                        <a:rPr lang="en-US" sz="1100" baseline="30000">
                          <a:solidFill>
                            <a:srgbClr val="152D49"/>
                          </a:solidFill>
                          <a:effectLst/>
                        </a:rPr>
                        <a:t>th</a:t>
                      </a:r>
                      <a:r>
                        <a:rPr lang="en-US" sz="11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1100">
                          <a:solidFill>
                            <a:srgbClr val="152D49"/>
                          </a:solidFill>
                          <a:effectLst/>
                        </a:rPr>
                        <a:t>Quarter</a:t>
                      </a:r>
                      <a:r>
                        <a:rPr lang="en-US" sz="11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1100">
                          <a:solidFill>
                            <a:srgbClr val="152D49"/>
                          </a:solidFill>
                          <a:effectLst/>
                        </a:rPr>
                        <a:t>After</a:t>
                      </a:r>
                      <a:r>
                        <a:rPr lang="en-US" sz="1100" spc="-20">
                          <a:solidFill>
                            <a:srgbClr val="152D49"/>
                          </a:solidFill>
                          <a:effectLst/>
                        </a:rPr>
                        <a:t> Exit</a:t>
                      </a:r>
                      <a:endParaRPr lang="en-US" sz="1100">
                        <a:solidFill>
                          <a:srgbClr val="152D4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04153064"/>
                  </a:ext>
                </a:extLst>
              </a:tr>
              <a:tr h="366998">
                <a:tc>
                  <a:txBody>
                    <a:bodyPr/>
                    <a:lstStyle/>
                    <a:p>
                      <a:pPr marL="67945" marR="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152D49"/>
                          </a:solidFill>
                          <a:effectLst/>
                        </a:rPr>
                        <a:t>Median</a:t>
                      </a:r>
                      <a:r>
                        <a:rPr lang="en-US" sz="1100" spc="-2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1100">
                          <a:solidFill>
                            <a:srgbClr val="152D49"/>
                          </a:solidFill>
                          <a:effectLst/>
                        </a:rPr>
                        <a:t>Earnings</a:t>
                      </a:r>
                      <a:r>
                        <a:rPr lang="en-US" sz="1100" spc="-3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1100">
                          <a:solidFill>
                            <a:srgbClr val="152D49"/>
                          </a:solidFill>
                          <a:effectLst/>
                        </a:rPr>
                        <a:t>2</a:t>
                      </a:r>
                      <a:r>
                        <a:rPr lang="en-US" sz="1100" baseline="30000">
                          <a:solidFill>
                            <a:srgbClr val="152D49"/>
                          </a:solidFill>
                          <a:effectLst/>
                        </a:rPr>
                        <a:t>nd</a:t>
                      </a:r>
                      <a:r>
                        <a:rPr lang="en-US" sz="1100" spc="-1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1100">
                          <a:solidFill>
                            <a:srgbClr val="152D49"/>
                          </a:solidFill>
                          <a:effectLst/>
                        </a:rPr>
                        <a:t>Quarter</a:t>
                      </a:r>
                      <a:r>
                        <a:rPr lang="en-US" sz="11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1100">
                          <a:solidFill>
                            <a:srgbClr val="152D49"/>
                          </a:solidFill>
                          <a:effectLst/>
                        </a:rPr>
                        <a:t>after</a:t>
                      </a:r>
                      <a:r>
                        <a:rPr lang="en-US" sz="1100" spc="-1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1100" spc="-20">
                          <a:solidFill>
                            <a:srgbClr val="152D49"/>
                          </a:solidFill>
                          <a:effectLst/>
                        </a:rPr>
                        <a:t>exit</a:t>
                      </a:r>
                      <a:endParaRPr lang="en-US" sz="1100">
                        <a:solidFill>
                          <a:srgbClr val="152D4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49506421"/>
                  </a:ext>
                </a:extLst>
              </a:tr>
              <a:tr h="1101677">
                <a:tc>
                  <a:txBody>
                    <a:bodyPr/>
                    <a:lstStyle/>
                    <a:p>
                      <a:pPr marL="67945" marR="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152D49"/>
                          </a:solidFill>
                          <a:effectLst/>
                        </a:rPr>
                        <a:t>Credential</a:t>
                      </a:r>
                      <a:r>
                        <a:rPr lang="en-US" sz="1100" spc="-30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1100" dirty="0">
                          <a:solidFill>
                            <a:srgbClr val="152D49"/>
                          </a:solidFill>
                          <a:effectLst/>
                        </a:rPr>
                        <a:t>Attainment</a:t>
                      </a:r>
                      <a:r>
                        <a:rPr lang="en-US" sz="1100" spc="-1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1100" dirty="0">
                          <a:solidFill>
                            <a:srgbClr val="152D49"/>
                          </a:solidFill>
                          <a:effectLst/>
                        </a:rPr>
                        <a:t>(up</a:t>
                      </a:r>
                      <a:r>
                        <a:rPr lang="en-US" sz="1100" spc="-30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1100" dirty="0">
                          <a:solidFill>
                            <a:srgbClr val="152D49"/>
                          </a:solidFill>
                          <a:effectLst/>
                        </a:rPr>
                        <a:t>to</a:t>
                      </a:r>
                      <a:r>
                        <a:rPr lang="en-US" sz="1100" spc="-20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1100" dirty="0">
                          <a:solidFill>
                            <a:srgbClr val="152D49"/>
                          </a:solidFill>
                          <a:effectLst/>
                        </a:rPr>
                        <a:t>1</a:t>
                      </a:r>
                      <a:r>
                        <a:rPr lang="en-US" sz="1100" spc="-20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1100" dirty="0">
                          <a:solidFill>
                            <a:srgbClr val="152D49"/>
                          </a:solidFill>
                          <a:effectLst/>
                        </a:rPr>
                        <a:t>year</a:t>
                      </a:r>
                      <a:r>
                        <a:rPr lang="en-US" sz="1100" spc="-20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1100" dirty="0">
                          <a:solidFill>
                            <a:srgbClr val="152D49"/>
                          </a:solidFill>
                          <a:effectLst/>
                        </a:rPr>
                        <a:t>after</a:t>
                      </a:r>
                      <a:r>
                        <a:rPr lang="en-US" sz="1100" spc="-20" dirty="0">
                          <a:solidFill>
                            <a:srgbClr val="152D49"/>
                          </a:solidFill>
                          <a:effectLst/>
                        </a:rPr>
                        <a:t> exit)</a:t>
                      </a:r>
                      <a:endParaRPr lang="en-US" sz="1100" dirty="0">
                        <a:solidFill>
                          <a:srgbClr val="152D4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3194027"/>
                  </a:ext>
                </a:extLst>
              </a:tr>
              <a:tr h="2016779">
                <a:tc>
                  <a:txBody>
                    <a:bodyPr/>
                    <a:lstStyle/>
                    <a:p>
                      <a:pPr marL="67945" marR="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152D49"/>
                          </a:solidFill>
                          <a:effectLst/>
                        </a:rPr>
                        <a:t>Measurable</a:t>
                      </a:r>
                      <a:r>
                        <a:rPr lang="en-US" sz="1100" spc="-2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1100" dirty="0">
                          <a:solidFill>
                            <a:srgbClr val="152D49"/>
                          </a:solidFill>
                          <a:effectLst/>
                        </a:rPr>
                        <a:t>Skills</a:t>
                      </a:r>
                      <a:r>
                        <a:rPr lang="en-US" sz="1100" spc="-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1100" spc="-20" dirty="0">
                          <a:solidFill>
                            <a:srgbClr val="152D49"/>
                          </a:solidFill>
                          <a:effectLst/>
                        </a:rPr>
                        <a:t>Gain</a:t>
                      </a:r>
                      <a:endParaRPr lang="en-US" sz="1100" dirty="0">
                        <a:solidFill>
                          <a:srgbClr val="152D4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05303351"/>
                  </a:ext>
                </a:extLst>
              </a:tr>
              <a:tr h="365630">
                <a:tc>
                  <a:txBody>
                    <a:bodyPr/>
                    <a:lstStyle/>
                    <a:p>
                      <a:pPr marL="67945" marR="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152D49"/>
                          </a:solidFill>
                          <a:effectLst/>
                        </a:rPr>
                        <a:t>Effectiveness</a:t>
                      </a:r>
                      <a:r>
                        <a:rPr lang="en-US" sz="1100" spc="-2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1100" dirty="0">
                          <a:solidFill>
                            <a:srgbClr val="152D49"/>
                          </a:solidFill>
                          <a:effectLst/>
                        </a:rPr>
                        <a:t>in</a:t>
                      </a:r>
                      <a:r>
                        <a:rPr lang="en-US" sz="1100" spc="-2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1100" dirty="0">
                          <a:solidFill>
                            <a:srgbClr val="152D49"/>
                          </a:solidFill>
                          <a:effectLst/>
                        </a:rPr>
                        <a:t>Serving</a:t>
                      </a:r>
                      <a:r>
                        <a:rPr lang="en-US" sz="1100" spc="-2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1100" spc="-10" dirty="0">
                          <a:solidFill>
                            <a:srgbClr val="152D49"/>
                          </a:solidFill>
                          <a:effectLst/>
                        </a:rPr>
                        <a:t>Employers</a:t>
                      </a:r>
                      <a:endParaRPr lang="en-US" sz="1100" dirty="0">
                        <a:solidFill>
                          <a:srgbClr val="152D4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51771384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7945D5D7-5057-8EB2-F97F-C3447A2C02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2048"/>
              </p:ext>
            </p:extLst>
          </p:nvPr>
        </p:nvGraphicFramePr>
        <p:xfrm>
          <a:off x="4311607" y="1361724"/>
          <a:ext cx="4178385" cy="469390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178385">
                  <a:extLst>
                    <a:ext uri="{9D8B030D-6E8A-4147-A177-3AD203B41FA5}">
                      <a16:colId xmlns:a16="http://schemas.microsoft.com/office/drawing/2014/main" val="3759164788"/>
                    </a:ext>
                  </a:extLst>
                </a:gridCol>
              </a:tblGrid>
              <a:tr h="140072">
                <a:tc>
                  <a:txBody>
                    <a:bodyPr/>
                    <a:lstStyle/>
                    <a:p>
                      <a:pPr marL="67945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52D49"/>
                          </a:solidFill>
                          <a:effectLst/>
                          <a:highlight>
                            <a:srgbClr val="C2D69B"/>
                          </a:highlight>
                        </a:rPr>
                        <a:t>OUTCOME</a:t>
                      </a:r>
                      <a:r>
                        <a:rPr lang="en-US" sz="900" spc="-20">
                          <a:solidFill>
                            <a:srgbClr val="152D49"/>
                          </a:solidFill>
                          <a:effectLst/>
                          <a:highlight>
                            <a:srgbClr val="C2D69B"/>
                          </a:highlight>
                        </a:rPr>
                        <a:t> </a:t>
                      </a:r>
                      <a:r>
                        <a:rPr lang="en-US" sz="900" spc="-10">
                          <a:solidFill>
                            <a:srgbClr val="152D49"/>
                          </a:solidFill>
                          <a:effectLst/>
                          <a:highlight>
                            <a:srgbClr val="C2D69B"/>
                          </a:highlight>
                        </a:rPr>
                        <a:t>DESCRIPTION</a:t>
                      </a:r>
                      <a:endParaRPr lang="en-US" sz="800">
                        <a:solidFill>
                          <a:srgbClr val="152D49"/>
                        </a:solidFill>
                        <a:effectLst/>
                        <a:highlight>
                          <a:srgbClr val="C2D69B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86534322"/>
                  </a:ext>
                </a:extLst>
              </a:tr>
              <a:tr h="393616">
                <a:tc>
                  <a:txBody>
                    <a:bodyPr/>
                    <a:lstStyle/>
                    <a:p>
                      <a:pPr marL="67945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%</a:t>
                      </a:r>
                      <a:r>
                        <a:rPr lang="en-US" sz="8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of</a:t>
                      </a:r>
                      <a:r>
                        <a:rPr lang="en-US" sz="8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all</a:t>
                      </a:r>
                      <a:r>
                        <a:rPr lang="en-US" sz="800" spc="-1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exited</a:t>
                      </a:r>
                      <a:r>
                        <a:rPr lang="en-US" sz="800" spc="-3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youth</a:t>
                      </a:r>
                      <a:r>
                        <a:rPr lang="en-US" sz="800" spc="-1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participants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who</a:t>
                      </a:r>
                      <a:r>
                        <a:rPr lang="en-US" sz="8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are</a:t>
                      </a:r>
                      <a:r>
                        <a:rPr lang="en-US" sz="800" spc="-1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in</a:t>
                      </a:r>
                      <a:r>
                        <a:rPr lang="en-US" sz="800" spc="-2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in</a:t>
                      </a:r>
                      <a:r>
                        <a:rPr lang="en-US" sz="8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post-secondary</a:t>
                      </a:r>
                      <a:r>
                        <a:rPr lang="en-US" sz="8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10">
                          <a:solidFill>
                            <a:srgbClr val="152D49"/>
                          </a:solidFill>
                          <a:effectLst/>
                        </a:rPr>
                        <a:t>education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or</a:t>
                      </a:r>
                      <a:r>
                        <a:rPr lang="en-US" sz="800" spc="-2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training</a:t>
                      </a:r>
                      <a:r>
                        <a:rPr lang="en-US" sz="800" spc="-2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or</a:t>
                      </a:r>
                      <a:r>
                        <a:rPr lang="en-US" sz="800" spc="-1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employed</a:t>
                      </a:r>
                      <a:r>
                        <a:rPr lang="en-US" sz="800" spc="-1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during</a:t>
                      </a:r>
                      <a:r>
                        <a:rPr lang="en-US" sz="800" spc="-1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2nd</a:t>
                      </a:r>
                      <a:r>
                        <a:rPr lang="en-US" sz="8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Quarter</a:t>
                      </a:r>
                      <a:r>
                        <a:rPr lang="en-US" sz="8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after</a:t>
                      </a:r>
                      <a:r>
                        <a:rPr lang="en-US" sz="800" spc="-10">
                          <a:solidFill>
                            <a:srgbClr val="152D49"/>
                          </a:solidFill>
                          <a:effectLst/>
                        </a:rPr>
                        <a:t> exit.</a:t>
                      </a:r>
                      <a:endParaRPr lang="en-US" sz="800">
                        <a:solidFill>
                          <a:srgbClr val="152D4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86645723"/>
                  </a:ext>
                </a:extLst>
              </a:tr>
              <a:tr h="405727">
                <a:tc>
                  <a:txBody>
                    <a:bodyPr/>
                    <a:lstStyle/>
                    <a:p>
                      <a:pPr marL="67945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%</a:t>
                      </a:r>
                      <a:r>
                        <a:rPr lang="en-US" sz="8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of</a:t>
                      </a:r>
                      <a:r>
                        <a:rPr lang="en-US" sz="8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all</a:t>
                      </a:r>
                      <a:r>
                        <a:rPr lang="en-US" sz="800" spc="-1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exited</a:t>
                      </a:r>
                      <a:r>
                        <a:rPr lang="en-US" sz="800" spc="-3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youth</a:t>
                      </a:r>
                      <a:r>
                        <a:rPr lang="en-US" sz="800" spc="-1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participants</a:t>
                      </a:r>
                      <a:r>
                        <a:rPr lang="en-US" sz="800" spc="-1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who</a:t>
                      </a:r>
                      <a:r>
                        <a:rPr lang="en-US" sz="800" spc="-2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are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in</a:t>
                      </a:r>
                      <a:r>
                        <a:rPr lang="en-US" sz="800" spc="-2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post-secondary</a:t>
                      </a:r>
                      <a:r>
                        <a:rPr lang="en-US" sz="800" spc="-10">
                          <a:solidFill>
                            <a:srgbClr val="152D49"/>
                          </a:solidFill>
                          <a:effectLst/>
                        </a:rPr>
                        <a:t> education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or</a:t>
                      </a:r>
                      <a:r>
                        <a:rPr lang="en-US" sz="800" spc="-2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training</a:t>
                      </a:r>
                      <a:r>
                        <a:rPr lang="en-US" sz="800" spc="-3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or</a:t>
                      </a:r>
                      <a:r>
                        <a:rPr lang="en-US" sz="800" spc="-1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employed</a:t>
                      </a:r>
                      <a:r>
                        <a:rPr lang="en-US" sz="800" spc="-1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during</a:t>
                      </a:r>
                      <a:r>
                        <a:rPr lang="en-US" sz="8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4th</a:t>
                      </a:r>
                      <a:r>
                        <a:rPr lang="en-US" sz="800" spc="-1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Quarter</a:t>
                      </a:r>
                      <a:r>
                        <a:rPr lang="en-US" sz="800" spc="-1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after</a:t>
                      </a:r>
                      <a:r>
                        <a:rPr lang="en-US" sz="800" spc="-20">
                          <a:solidFill>
                            <a:srgbClr val="152D49"/>
                          </a:solidFill>
                          <a:effectLst/>
                        </a:rPr>
                        <a:t> exit</a:t>
                      </a:r>
                      <a:endParaRPr lang="en-US" sz="800" dirty="0">
                        <a:solidFill>
                          <a:srgbClr val="152D4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25391033"/>
                  </a:ext>
                </a:extLst>
              </a:tr>
              <a:tr h="345171">
                <a:tc>
                  <a:txBody>
                    <a:bodyPr/>
                    <a:lstStyle/>
                    <a:p>
                      <a:pPr marL="67945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Median</a:t>
                      </a:r>
                      <a:r>
                        <a:rPr lang="en-US" sz="800" spc="-3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wages</a:t>
                      </a:r>
                      <a:r>
                        <a:rPr lang="en-US" sz="800" spc="-1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for</a:t>
                      </a:r>
                      <a:r>
                        <a:rPr lang="en-US" sz="800" spc="-3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exited</a:t>
                      </a:r>
                      <a:r>
                        <a:rPr lang="en-US" sz="8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participants</a:t>
                      </a:r>
                      <a:r>
                        <a:rPr lang="en-US" sz="800" spc="-3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who</a:t>
                      </a:r>
                      <a:r>
                        <a:rPr lang="en-US" sz="8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are</a:t>
                      </a:r>
                      <a:r>
                        <a:rPr lang="en-US" sz="8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employed</a:t>
                      </a:r>
                      <a:r>
                        <a:rPr lang="en-US" sz="8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during</a:t>
                      </a:r>
                      <a:r>
                        <a:rPr lang="en-US" sz="800" spc="-2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the</a:t>
                      </a:r>
                      <a:r>
                        <a:rPr lang="en-US" sz="800" spc="-1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25">
                          <a:solidFill>
                            <a:srgbClr val="152D49"/>
                          </a:solidFill>
                          <a:effectLst/>
                        </a:rPr>
                        <a:t>2</a:t>
                      </a:r>
                      <a:r>
                        <a:rPr lang="en-US" sz="800" spc="-25" baseline="30000">
                          <a:solidFill>
                            <a:srgbClr val="152D49"/>
                          </a:solidFill>
                          <a:effectLst/>
                        </a:rPr>
                        <a:t>nd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quarter</a:t>
                      </a:r>
                      <a:r>
                        <a:rPr lang="en-US" sz="800" spc="-2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after</a:t>
                      </a:r>
                      <a:r>
                        <a:rPr lang="en-US" sz="800" spc="-1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20">
                          <a:solidFill>
                            <a:srgbClr val="152D49"/>
                          </a:solidFill>
                          <a:effectLst/>
                        </a:rPr>
                        <a:t>exit</a:t>
                      </a:r>
                      <a:endParaRPr lang="en-US" sz="800">
                        <a:solidFill>
                          <a:srgbClr val="152D4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43112431"/>
                  </a:ext>
                </a:extLst>
              </a:tr>
              <a:tr h="1090013">
                <a:tc>
                  <a:txBody>
                    <a:bodyPr/>
                    <a:lstStyle/>
                    <a:p>
                      <a:pPr marL="67945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%</a:t>
                      </a:r>
                      <a:r>
                        <a:rPr lang="en-US" sz="800" spc="-10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of</a:t>
                      </a:r>
                      <a:r>
                        <a:rPr lang="en-US" sz="800" spc="-30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youth</a:t>
                      </a:r>
                      <a:r>
                        <a:rPr lang="en-US" sz="800" spc="-30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who</a:t>
                      </a:r>
                      <a:r>
                        <a:rPr lang="en-US" sz="800" spc="-2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obtain</a:t>
                      </a:r>
                      <a:r>
                        <a:rPr lang="en-US" sz="800" spc="-20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a</a:t>
                      </a:r>
                      <a:r>
                        <a:rPr lang="en-US" sz="800" spc="-2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post-secondary</a:t>
                      </a:r>
                      <a:r>
                        <a:rPr lang="en-US" sz="800" spc="-1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credential,</a:t>
                      </a:r>
                      <a:r>
                        <a:rPr lang="en-US" sz="800" spc="-10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license,</a:t>
                      </a:r>
                      <a:r>
                        <a:rPr lang="en-US" sz="800" spc="-2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or</a:t>
                      </a:r>
                      <a:r>
                        <a:rPr lang="en-US" sz="800" spc="-1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industry recognized credential during program or within 1 year of exit</a:t>
                      </a:r>
                    </a:p>
                    <a:p>
                      <a:pPr marL="67945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800" spc="-25" dirty="0">
                          <a:solidFill>
                            <a:srgbClr val="152D49"/>
                          </a:solidFill>
                          <a:effectLst/>
                        </a:rPr>
                        <a:t>OR</a:t>
                      </a:r>
                      <a:endParaRPr lang="en-US" sz="800" dirty="0">
                        <a:solidFill>
                          <a:srgbClr val="152D49"/>
                        </a:solidFill>
                        <a:effectLst/>
                      </a:endParaRPr>
                    </a:p>
                    <a:p>
                      <a:pPr marL="67945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% of youth who obtain diploma/equivalency AND have obtained or retained</a:t>
                      </a:r>
                      <a:r>
                        <a:rPr lang="en-US" sz="800" spc="-1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a</a:t>
                      </a:r>
                      <a:r>
                        <a:rPr lang="en-US" sz="800" spc="-20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job</a:t>
                      </a:r>
                      <a:r>
                        <a:rPr lang="en-US" sz="800" spc="-2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OR</a:t>
                      </a:r>
                      <a:r>
                        <a:rPr lang="en-US" sz="800" spc="-10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are</a:t>
                      </a:r>
                      <a:r>
                        <a:rPr lang="en-US" sz="800" spc="-10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in</a:t>
                      </a:r>
                      <a:r>
                        <a:rPr lang="en-US" sz="800" spc="-20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an</a:t>
                      </a:r>
                      <a:r>
                        <a:rPr lang="en-US" sz="800" spc="-2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education</a:t>
                      </a:r>
                      <a:r>
                        <a:rPr lang="en-US" sz="800" spc="-2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or</a:t>
                      </a:r>
                      <a:r>
                        <a:rPr lang="en-US" sz="800" spc="-20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training</a:t>
                      </a:r>
                      <a:r>
                        <a:rPr lang="en-US" sz="800" spc="-1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program</a:t>
                      </a:r>
                      <a:r>
                        <a:rPr lang="en-US" sz="800" spc="-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that</a:t>
                      </a:r>
                      <a:r>
                        <a:rPr lang="en-US" sz="800" spc="-10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leads</a:t>
                      </a:r>
                      <a:r>
                        <a:rPr lang="en-US" sz="800" spc="-2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to</a:t>
                      </a:r>
                      <a:r>
                        <a:rPr lang="en-US" sz="800" spc="-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a license or industry recognized credential within 1 year of exit</a:t>
                      </a:r>
                      <a:endParaRPr lang="en-US" sz="800" dirty="0">
                        <a:solidFill>
                          <a:srgbClr val="152D4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44593557"/>
                  </a:ext>
                </a:extLst>
              </a:tr>
              <a:tr h="2022580">
                <a:tc>
                  <a:txBody>
                    <a:bodyPr/>
                    <a:lstStyle/>
                    <a:p>
                      <a:pPr marL="67945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%</a:t>
                      </a:r>
                      <a:r>
                        <a:rPr lang="en-US" sz="800" spc="-1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of</a:t>
                      </a:r>
                      <a:r>
                        <a:rPr lang="en-US" sz="800" spc="-2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youth</a:t>
                      </a:r>
                      <a:r>
                        <a:rPr lang="en-US" sz="800" spc="-1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in</a:t>
                      </a:r>
                      <a:r>
                        <a:rPr lang="en-US" sz="800" spc="-1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an</a:t>
                      </a:r>
                      <a:r>
                        <a:rPr lang="en-US" sz="800" spc="-2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education</a:t>
                      </a:r>
                      <a:r>
                        <a:rPr lang="en-US" sz="800" spc="-2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or</a:t>
                      </a:r>
                      <a:r>
                        <a:rPr lang="en-US" sz="800" spc="-1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training</a:t>
                      </a:r>
                      <a:r>
                        <a:rPr lang="en-US" sz="800" spc="-1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program</a:t>
                      </a:r>
                      <a:r>
                        <a:rPr lang="en-US" sz="8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that</a:t>
                      </a:r>
                      <a:r>
                        <a:rPr lang="en-US" sz="800" spc="-1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leads</a:t>
                      </a:r>
                      <a:r>
                        <a:rPr lang="en-US" sz="800" spc="-1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to</a:t>
                      </a:r>
                      <a:r>
                        <a:rPr lang="en-US" sz="8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a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10">
                          <a:solidFill>
                            <a:srgbClr val="152D49"/>
                          </a:solidFill>
                          <a:effectLst/>
                        </a:rPr>
                        <a:t>credential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or</a:t>
                      </a:r>
                      <a:r>
                        <a:rPr lang="en-US" sz="800" spc="-2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employment</a:t>
                      </a:r>
                      <a:r>
                        <a:rPr lang="en-US" sz="800" spc="-4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and</a:t>
                      </a:r>
                      <a:r>
                        <a:rPr lang="en-US" sz="800" spc="-3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who</a:t>
                      </a:r>
                      <a:r>
                        <a:rPr lang="en-US" sz="8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are</a:t>
                      </a:r>
                      <a:r>
                        <a:rPr lang="en-US" sz="800" spc="-2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achieving</a:t>
                      </a:r>
                      <a:r>
                        <a:rPr lang="en-US" sz="800" spc="-3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“measurable</a:t>
                      </a:r>
                      <a:r>
                        <a:rPr lang="en-US" sz="800" spc="-2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skills</a:t>
                      </a:r>
                      <a:r>
                        <a:rPr lang="en-US" sz="8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10">
                          <a:solidFill>
                            <a:srgbClr val="152D49"/>
                          </a:solidFill>
                          <a:effectLst/>
                        </a:rPr>
                        <a:t>gains”</a:t>
                      </a:r>
                      <a:endParaRPr lang="en-US" sz="800">
                        <a:solidFill>
                          <a:srgbClr val="152D49"/>
                        </a:solidFill>
                        <a:effectLst/>
                      </a:endParaRPr>
                    </a:p>
                    <a:p>
                      <a:pPr marL="67945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Meeting</a:t>
                      </a:r>
                      <a:r>
                        <a:rPr lang="en-US" sz="800" spc="-2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one</a:t>
                      </a:r>
                      <a:r>
                        <a:rPr lang="en-US" sz="800" spc="-1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or</a:t>
                      </a:r>
                      <a:r>
                        <a:rPr lang="en-US" sz="800" spc="-1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20">
                          <a:solidFill>
                            <a:srgbClr val="152D49"/>
                          </a:solidFill>
                          <a:effectLst/>
                        </a:rPr>
                        <a:t>more</a:t>
                      </a:r>
                      <a:endParaRPr lang="en-US" sz="800">
                        <a:solidFill>
                          <a:srgbClr val="152D49"/>
                        </a:solidFill>
                        <a:effectLst/>
                      </a:endParaRPr>
                    </a:p>
                    <a:p>
                      <a:pPr marL="67945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“Measurable</a:t>
                      </a:r>
                      <a:r>
                        <a:rPr lang="en-US" sz="800" spc="-1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skill</a:t>
                      </a:r>
                      <a:r>
                        <a:rPr lang="en-US" sz="8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>
                          <a:solidFill>
                            <a:srgbClr val="152D49"/>
                          </a:solidFill>
                          <a:effectLst/>
                        </a:rPr>
                        <a:t>gains”</a:t>
                      </a:r>
                      <a:r>
                        <a:rPr lang="en-US" sz="8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10">
                          <a:solidFill>
                            <a:srgbClr val="152D49"/>
                          </a:solidFill>
                          <a:effectLst/>
                        </a:rPr>
                        <a:t>include:</a:t>
                      </a:r>
                      <a:endParaRPr lang="en-US" sz="800">
                        <a:solidFill>
                          <a:srgbClr val="152D49"/>
                        </a:solidFill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300"/>
                        </a:spcBef>
                        <a:spcAft>
                          <a:spcPts val="0"/>
                        </a:spcAft>
                        <a:buSzPts val="1100"/>
                        <a:buFont typeface="Calibri" panose="020F0502020204030204" pitchFamily="34" charset="0"/>
                        <a:buAutoNum type="arabicParenR"/>
                        <a:tabLst>
                          <a:tab pos="247650" algn="l"/>
                        </a:tabLst>
                      </a:pP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Attainment</a:t>
                      </a:r>
                      <a:r>
                        <a:rPr lang="en-US" sz="800" spc="-2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of</a:t>
                      </a:r>
                      <a:r>
                        <a:rPr lang="en-US" sz="800" spc="-1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a</a:t>
                      </a:r>
                      <a:r>
                        <a:rPr lang="en-US" sz="800" spc="-1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high</a:t>
                      </a:r>
                      <a:r>
                        <a:rPr lang="en-US" sz="8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school</a:t>
                      </a:r>
                      <a:r>
                        <a:rPr lang="en-US" sz="800" spc="-10">
                          <a:solidFill>
                            <a:srgbClr val="152D49"/>
                          </a:solidFill>
                          <a:effectLst/>
                        </a:rPr>
                        <a:t> diploma</a:t>
                      </a:r>
                      <a:endParaRPr lang="en-US" sz="800" spc="-5">
                        <a:solidFill>
                          <a:srgbClr val="152D49"/>
                        </a:solidFill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300"/>
                        </a:spcBef>
                        <a:spcAft>
                          <a:spcPts val="0"/>
                        </a:spcAft>
                        <a:buSzPts val="1100"/>
                        <a:buFont typeface="Calibri" panose="020F0502020204030204" pitchFamily="34" charset="0"/>
                        <a:buAutoNum type="arabicParenR"/>
                        <a:tabLst>
                          <a:tab pos="247650" algn="l"/>
                        </a:tabLst>
                      </a:pP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Achievement</a:t>
                      </a:r>
                      <a:r>
                        <a:rPr lang="en-US" sz="800" spc="-3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of</a:t>
                      </a:r>
                      <a:r>
                        <a:rPr lang="en-US" sz="800" spc="-4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an</a:t>
                      </a:r>
                      <a:r>
                        <a:rPr lang="en-US" sz="800" spc="-2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educational</a:t>
                      </a:r>
                      <a:r>
                        <a:rPr lang="en-US" sz="800" spc="-2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function</a:t>
                      </a:r>
                      <a:r>
                        <a:rPr lang="en-US" sz="800" spc="-2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10">
                          <a:solidFill>
                            <a:srgbClr val="152D49"/>
                          </a:solidFill>
                          <a:effectLst/>
                        </a:rPr>
                        <a:t>level</a:t>
                      </a:r>
                      <a:endParaRPr lang="en-US" sz="800" spc="-5">
                        <a:solidFill>
                          <a:srgbClr val="152D49"/>
                        </a:solidFill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300"/>
                        </a:spcBef>
                        <a:spcAft>
                          <a:spcPts val="0"/>
                        </a:spcAft>
                        <a:buSzPts val="1100"/>
                        <a:buFont typeface="Calibri" panose="020F0502020204030204" pitchFamily="34" charset="0"/>
                        <a:buAutoNum type="arabicParenR"/>
                        <a:tabLst>
                          <a:tab pos="247650" algn="l"/>
                        </a:tabLst>
                      </a:pP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Transcript</a:t>
                      </a:r>
                      <a:r>
                        <a:rPr lang="en-US" sz="800" spc="-4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/</a:t>
                      </a:r>
                      <a:r>
                        <a:rPr lang="en-US" sz="800" spc="-2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Report</a:t>
                      </a:r>
                      <a:r>
                        <a:rPr lang="en-US" sz="800" spc="-3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Card</a:t>
                      </a:r>
                      <a:r>
                        <a:rPr lang="en-US" sz="800" spc="-4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10">
                          <a:solidFill>
                            <a:srgbClr val="152D49"/>
                          </a:solidFill>
                          <a:effectLst/>
                        </a:rPr>
                        <a:t>achievement</a:t>
                      </a:r>
                      <a:endParaRPr lang="en-US" sz="800" spc="-5">
                        <a:solidFill>
                          <a:srgbClr val="152D49"/>
                        </a:solidFill>
                        <a:effectLst/>
                      </a:endParaRPr>
                    </a:p>
                    <a:p>
                      <a:pPr marL="342900" marR="424815" lvl="0" indent="-342900">
                        <a:spcBef>
                          <a:spcPts val="300"/>
                        </a:spcBef>
                        <a:spcAft>
                          <a:spcPts val="0"/>
                        </a:spcAft>
                        <a:buSzPts val="1100"/>
                        <a:buFont typeface="Calibri" panose="020F0502020204030204" pitchFamily="34" charset="0"/>
                        <a:buAutoNum type="arabicParenR"/>
                        <a:tabLst>
                          <a:tab pos="247650" algn="l"/>
                        </a:tabLst>
                      </a:pP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Achievement</a:t>
                      </a:r>
                      <a:r>
                        <a:rPr lang="en-US" sz="800" spc="-2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of</a:t>
                      </a:r>
                      <a:r>
                        <a:rPr lang="en-US" sz="800" spc="-3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a</a:t>
                      </a:r>
                      <a:r>
                        <a:rPr lang="en-US" sz="800" spc="-3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milestone</a:t>
                      </a:r>
                      <a:r>
                        <a:rPr lang="en-US" sz="800" spc="-2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(completion</a:t>
                      </a:r>
                      <a:r>
                        <a:rPr lang="en-US" sz="800" spc="-3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of</a:t>
                      </a:r>
                      <a:r>
                        <a:rPr lang="en-US" sz="800" spc="-2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OJT,</a:t>
                      </a:r>
                      <a:r>
                        <a:rPr lang="en-US" sz="800" spc="-2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apprenticeship program, any training achievement)</a:t>
                      </a:r>
                    </a:p>
                    <a:p>
                      <a:pPr marL="342900" marR="577850" lvl="0" indent="-342900">
                        <a:spcBef>
                          <a:spcPts val="300"/>
                        </a:spcBef>
                        <a:spcAft>
                          <a:spcPts val="0"/>
                        </a:spcAft>
                        <a:buSzPts val="1100"/>
                        <a:buFont typeface="Calibri" panose="020F0502020204030204" pitchFamily="34" charset="0"/>
                        <a:buAutoNum type="arabicParenR"/>
                        <a:tabLst>
                          <a:tab pos="247650" algn="l"/>
                        </a:tabLst>
                      </a:pP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Achievement</a:t>
                      </a:r>
                      <a:r>
                        <a:rPr lang="en-US" sz="800" spc="-3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of</a:t>
                      </a:r>
                      <a:r>
                        <a:rPr lang="en-US" sz="800" spc="-4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a</a:t>
                      </a:r>
                      <a:r>
                        <a:rPr lang="en-US" sz="800" spc="-3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trade-related</a:t>
                      </a:r>
                      <a:r>
                        <a:rPr lang="en-US" sz="800" spc="-3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benchmark</a:t>
                      </a:r>
                      <a:r>
                        <a:rPr lang="en-US" sz="800" spc="-3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/skill</a:t>
                      </a:r>
                      <a:r>
                        <a:rPr lang="en-US" sz="800" spc="-35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5">
                          <a:solidFill>
                            <a:srgbClr val="152D49"/>
                          </a:solidFill>
                          <a:effectLst/>
                        </a:rPr>
                        <a:t>progression (knowledge-based exams)</a:t>
                      </a:r>
                      <a:endParaRPr lang="en-US" sz="800" spc="-5">
                        <a:solidFill>
                          <a:srgbClr val="152D4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56515822"/>
                  </a:ext>
                </a:extLst>
              </a:tr>
              <a:tr h="296726">
                <a:tc>
                  <a:txBody>
                    <a:bodyPr/>
                    <a:lstStyle/>
                    <a:p>
                      <a:pPr marL="67945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%</a:t>
                      </a:r>
                      <a:r>
                        <a:rPr lang="en-US" sz="800" spc="-20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of</a:t>
                      </a:r>
                      <a:r>
                        <a:rPr lang="en-US" sz="800" spc="-2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youth</a:t>
                      </a:r>
                      <a:r>
                        <a:rPr lang="en-US" sz="800" spc="-10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employed</a:t>
                      </a:r>
                      <a:r>
                        <a:rPr lang="en-US" sz="800" spc="-1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with</a:t>
                      </a:r>
                      <a:r>
                        <a:rPr lang="en-US" sz="800" spc="-3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the</a:t>
                      </a:r>
                      <a:r>
                        <a:rPr lang="en-US" sz="800" spc="-10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same</a:t>
                      </a:r>
                      <a:r>
                        <a:rPr lang="en-US" sz="800" spc="-20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employer</a:t>
                      </a:r>
                      <a:r>
                        <a:rPr lang="en-US" sz="800" spc="-1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in</a:t>
                      </a:r>
                      <a:r>
                        <a:rPr lang="en-US" sz="800" spc="-30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the</a:t>
                      </a:r>
                      <a:r>
                        <a:rPr lang="en-US" sz="800" spc="-20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2nd</a:t>
                      </a:r>
                      <a:r>
                        <a:rPr lang="en-US" sz="800" spc="-1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and</a:t>
                      </a:r>
                      <a:r>
                        <a:rPr lang="en-US" sz="800" spc="-20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25" dirty="0">
                          <a:solidFill>
                            <a:srgbClr val="152D49"/>
                          </a:solidFill>
                          <a:effectLst/>
                        </a:rPr>
                        <a:t>4</a:t>
                      </a:r>
                      <a:r>
                        <a:rPr lang="en-US" sz="800" spc="-25" baseline="30000" dirty="0">
                          <a:solidFill>
                            <a:srgbClr val="152D49"/>
                          </a:solidFill>
                          <a:effectLst/>
                        </a:rPr>
                        <a:t>th</a:t>
                      </a:r>
                      <a:r>
                        <a:rPr lang="en-US" sz="800" spc="-2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quarters</a:t>
                      </a:r>
                      <a:r>
                        <a:rPr lang="en-US" sz="800" spc="-2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rgbClr val="152D49"/>
                          </a:solidFill>
                          <a:effectLst/>
                        </a:rPr>
                        <a:t>after</a:t>
                      </a:r>
                      <a:r>
                        <a:rPr lang="en-US" sz="800" spc="-25" dirty="0">
                          <a:solidFill>
                            <a:srgbClr val="152D49"/>
                          </a:solidFill>
                          <a:effectLst/>
                        </a:rPr>
                        <a:t> </a:t>
                      </a:r>
                      <a:r>
                        <a:rPr lang="en-US" sz="800" spc="-10" dirty="0">
                          <a:solidFill>
                            <a:srgbClr val="152D49"/>
                          </a:solidFill>
                          <a:effectLst/>
                        </a:rPr>
                        <a:t>exit.</a:t>
                      </a:r>
                      <a:endParaRPr lang="en-US" sz="800" dirty="0">
                        <a:solidFill>
                          <a:srgbClr val="152D4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85181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43222"/>
              </p:ext>
            </p:extLst>
          </p:nvPr>
        </p:nvGraphicFramePr>
        <p:xfrm>
          <a:off x="399672" y="1332238"/>
          <a:ext cx="8287127" cy="40814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749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1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94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10"/>
                        </a:spcBef>
                      </a:pPr>
                      <a:r>
                        <a:rPr sz="2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Measures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2044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32B4A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1610"/>
                        </a:spcBef>
                      </a:pPr>
                      <a:r>
                        <a:rPr sz="2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Goals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20447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32B4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474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625"/>
                        </a:spcBef>
                      </a:pPr>
                      <a:r>
                        <a:rPr sz="2000" b="1" spc="-5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Employment, </a:t>
                      </a:r>
                      <a:r>
                        <a:rPr sz="2000" b="1" spc="-10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Education, </a:t>
                      </a:r>
                      <a:r>
                        <a:rPr sz="2000" b="1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or </a:t>
                      </a:r>
                      <a:r>
                        <a:rPr sz="2000" b="1" spc="-25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Training </a:t>
                      </a:r>
                      <a:r>
                        <a:rPr sz="2000" b="1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in the </a:t>
                      </a:r>
                      <a:r>
                        <a:rPr sz="2000" b="1" spc="15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950" b="1" spc="22" baseline="25641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nd </a:t>
                      </a:r>
                      <a:r>
                        <a:rPr sz="2000" b="1" spc="-5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Quarter </a:t>
                      </a:r>
                      <a:r>
                        <a:rPr sz="2000" b="1" spc="-10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After</a:t>
                      </a:r>
                      <a:r>
                        <a:rPr sz="2000" b="1" spc="-70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Exit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063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lang="en-US" sz="2400" b="1" spc="-5" dirty="0">
                          <a:solidFill>
                            <a:srgbClr val="152D49"/>
                          </a:solidFill>
                          <a:latin typeface="Calibri"/>
                          <a:cs typeface="Calibri"/>
                        </a:rPr>
                        <a:t>75%</a:t>
                      </a:r>
                      <a:endParaRPr lang="en-US" sz="2400" dirty="0">
                        <a:solidFill>
                          <a:srgbClr val="152D49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7462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54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50" dirty="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sz="2000" b="1" spc="-5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Employment, </a:t>
                      </a:r>
                      <a:r>
                        <a:rPr sz="2000" b="1" spc="-10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Education, </a:t>
                      </a:r>
                      <a:r>
                        <a:rPr sz="2000" b="1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or </a:t>
                      </a:r>
                      <a:r>
                        <a:rPr sz="2000" b="1" spc="-25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Training </a:t>
                      </a:r>
                      <a:r>
                        <a:rPr sz="2000" b="1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in the 4th </a:t>
                      </a:r>
                      <a:r>
                        <a:rPr sz="2000" b="1" spc="-5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Quarter </a:t>
                      </a:r>
                      <a:r>
                        <a:rPr sz="2000" b="1" spc="-10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After</a:t>
                      </a:r>
                      <a:r>
                        <a:rPr sz="2000" b="1" spc="-70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Exit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1570"/>
                        </a:spcBef>
                      </a:pPr>
                      <a:r>
                        <a:rPr lang="en-US" sz="2400" b="1" spc="-5">
                          <a:solidFill>
                            <a:srgbClr val="152D49"/>
                          </a:solidFill>
                          <a:latin typeface="Calibri"/>
                          <a:cs typeface="Calibri"/>
                        </a:rPr>
                        <a:t>72%</a:t>
                      </a:r>
                      <a:endParaRPr lang="en-US" sz="2400" dirty="0">
                        <a:solidFill>
                          <a:srgbClr val="152D49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939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5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50" dirty="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sz="2000" b="1" spc="-5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Median </a:t>
                      </a:r>
                      <a:r>
                        <a:rPr sz="2000" b="1" spc="-25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Wages </a:t>
                      </a:r>
                      <a:r>
                        <a:rPr sz="2000" b="1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2nd </a:t>
                      </a:r>
                      <a:r>
                        <a:rPr sz="2000" b="1" spc="-5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Quarter </a:t>
                      </a:r>
                      <a:r>
                        <a:rPr sz="2000" b="1" spc="-10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After</a:t>
                      </a:r>
                      <a:r>
                        <a:rPr sz="2000" b="1" spc="-20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Exit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70"/>
                        </a:spcBef>
                      </a:pPr>
                      <a:r>
                        <a:rPr lang="en-US" sz="2400" b="1" spc="-5">
                          <a:solidFill>
                            <a:srgbClr val="152D49"/>
                          </a:solidFill>
                          <a:latin typeface="Calibri"/>
                          <a:cs typeface="Calibri"/>
                        </a:rPr>
                        <a:t>$3,700</a:t>
                      </a:r>
                      <a:endParaRPr lang="en-US" sz="2400" dirty="0">
                        <a:solidFill>
                          <a:srgbClr val="152D49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939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910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2000" b="1" spc="-10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Credential </a:t>
                      </a:r>
                      <a:r>
                        <a:rPr sz="2000" b="1" spc="-15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Attainment </a:t>
                      </a:r>
                      <a:r>
                        <a:rPr sz="2000" b="1" spc="-5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within </a:t>
                      </a:r>
                      <a:r>
                        <a:rPr sz="2000" b="1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1 </a:t>
                      </a:r>
                      <a:r>
                        <a:rPr sz="2000" b="1" spc="-10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year After</a:t>
                      </a:r>
                      <a:r>
                        <a:rPr sz="2000" b="1" spc="-20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Exit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958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lang="en-US" sz="2400" b="1" spc="-5">
                          <a:solidFill>
                            <a:srgbClr val="152D49"/>
                          </a:solidFill>
                          <a:latin typeface="Calibri"/>
                          <a:cs typeface="Calibri"/>
                        </a:rPr>
                        <a:t>65%</a:t>
                      </a:r>
                      <a:endParaRPr lang="en-US" sz="2400" dirty="0">
                        <a:solidFill>
                          <a:srgbClr val="152D49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6413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89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b="1" spc="-10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Measurable  </a:t>
                      </a:r>
                      <a:r>
                        <a:rPr sz="2000" b="1" spc="-5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Skill Gain </a:t>
                      </a:r>
                      <a:r>
                        <a:rPr sz="2000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(during</a:t>
                      </a:r>
                      <a:r>
                        <a:rPr sz="2000" spc="-5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enrollment)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lang="en-US" sz="2400" b="1" spc="-5">
                          <a:solidFill>
                            <a:srgbClr val="152D49"/>
                          </a:solidFill>
                          <a:latin typeface="Calibri"/>
                          <a:cs typeface="Calibri"/>
                        </a:rPr>
                        <a:t>45%</a:t>
                      </a:r>
                      <a:endParaRPr lang="en-US" sz="2400" dirty="0">
                        <a:solidFill>
                          <a:srgbClr val="152D49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89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50" dirty="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b="1" spc="-10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Employer Retention</a:t>
                      </a:r>
                      <a:r>
                        <a:rPr sz="2000" b="1" spc="-80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032B4A"/>
                          </a:solidFill>
                          <a:latin typeface="Calibri"/>
                          <a:cs typeface="Calibri"/>
                        </a:rPr>
                        <a:t>Measure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lang="en-US" sz="2400" b="1" spc="-5" dirty="0">
                          <a:solidFill>
                            <a:srgbClr val="152D49"/>
                          </a:solidFill>
                          <a:latin typeface="Calibri"/>
                          <a:cs typeface="Calibri"/>
                        </a:rPr>
                        <a:t>TBD</a:t>
                      </a:r>
                      <a:endParaRPr lang="en-US" sz="2400" dirty="0">
                        <a:solidFill>
                          <a:srgbClr val="152D49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35390791-1AD1-EE71-9B08-B9A5552C9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9614"/>
            <a:ext cx="8135738" cy="954348"/>
          </a:xfrm>
        </p:spPr>
        <p:txBody>
          <a:bodyPr/>
          <a:lstStyle/>
          <a:p>
            <a:r>
              <a:rPr lang="en-US" sz="3600" spc="-20" dirty="0"/>
              <a:t>FY24 WIOA Youth Performance</a:t>
            </a:r>
            <a:r>
              <a:rPr lang="en-US" sz="3600" spc="-10" dirty="0"/>
              <a:t> Measures</a:t>
            </a:r>
            <a:endParaRPr lang="en-US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pc="-5" dirty="0"/>
              <a:t>24</a:t>
            </a:fld>
            <a:endParaRPr spc="-5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146205" y="248996"/>
            <a:ext cx="6849745" cy="647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/>
              <a:t>Individual </a:t>
            </a:r>
            <a:r>
              <a:rPr sz="4000" dirty="0"/>
              <a:t>Services </a:t>
            </a:r>
            <a:r>
              <a:rPr sz="4000" spc="-30" dirty="0"/>
              <a:t>Strategy</a:t>
            </a:r>
            <a:r>
              <a:rPr sz="4000" spc="10" dirty="0"/>
              <a:t> </a:t>
            </a:r>
            <a:r>
              <a:rPr sz="4000" spc="-5" dirty="0"/>
              <a:t>(ISS)</a:t>
            </a:r>
            <a:endParaRPr sz="400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pc="-5" dirty="0"/>
              <a:t>25</a:t>
            </a:fld>
            <a:endParaRPr spc="-5" dirty="0"/>
          </a:p>
        </p:txBody>
      </p:sp>
      <p:sp>
        <p:nvSpPr>
          <p:cNvPr id="8" name="object 8"/>
          <p:cNvSpPr txBox="1"/>
          <p:nvPr/>
        </p:nvSpPr>
        <p:spPr>
          <a:xfrm>
            <a:off x="78739" y="1241552"/>
            <a:ext cx="8557260" cy="4383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An </a:t>
            </a:r>
            <a:r>
              <a:rPr sz="2800" spc="-10" dirty="0">
                <a:solidFill>
                  <a:srgbClr val="032B4A"/>
                </a:solidFill>
                <a:latin typeface="Calibri"/>
                <a:cs typeface="Calibri"/>
              </a:rPr>
              <a:t>Individual </a:t>
            </a: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Service </a:t>
            </a:r>
            <a:r>
              <a:rPr sz="2800" spc="-20" dirty="0">
                <a:solidFill>
                  <a:srgbClr val="032B4A"/>
                </a:solidFill>
                <a:latin typeface="Calibri"/>
                <a:cs typeface="Calibri"/>
              </a:rPr>
              <a:t>Strategy </a:t>
            </a: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(ISS) </a:t>
            </a:r>
            <a:r>
              <a:rPr sz="2800" spc="-10" dirty="0">
                <a:solidFill>
                  <a:srgbClr val="032B4A"/>
                </a:solidFill>
                <a:latin typeface="Calibri"/>
                <a:cs typeface="Calibri"/>
              </a:rPr>
              <a:t>plan </a:t>
            </a:r>
            <a:r>
              <a:rPr sz="2800" spc="-15" dirty="0">
                <a:solidFill>
                  <a:srgbClr val="032B4A"/>
                </a:solidFill>
                <a:latin typeface="Calibri"/>
                <a:cs typeface="Calibri"/>
              </a:rPr>
              <a:t>must </a:t>
            </a: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be </a:t>
            </a:r>
            <a:r>
              <a:rPr sz="2800" spc="-10" dirty="0">
                <a:solidFill>
                  <a:srgbClr val="032B4A"/>
                </a:solidFill>
                <a:latin typeface="Calibri"/>
                <a:cs typeface="Calibri"/>
              </a:rPr>
              <a:t>developed  </a:t>
            </a:r>
            <a:r>
              <a:rPr sz="2800" spc="-25" dirty="0">
                <a:solidFill>
                  <a:srgbClr val="032B4A"/>
                </a:solidFill>
                <a:latin typeface="Calibri"/>
                <a:cs typeface="Calibri"/>
              </a:rPr>
              <a:t>for </a:t>
            </a: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each </a:t>
            </a:r>
            <a:r>
              <a:rPr sz="2800" spc="-15" dirty="0">
                <a:solidFill>
                  <a:srgbClr val="032B4A"/>
                </a:solidFill>
                <a:latin typeface="Calibri"/>
                <a:cs typeface="Calibri"/>
              </a:rPr>
              <a:t>youth </a:t>
            </a:r>
            <a:r>
              <a:rPr sz="2800" spc="-10" dirty="0">
                <a:solidFill>
                  <a:srgbClr val="032B4A"/>
                </a:solidFill>
                <a:latin typeface="Calibri"/>
                <a:cs typeface="Calibri"/>
              </a:rPr>
              <a:t>participant </a:t>
            </a: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and</a:t>
            </a:r>
            <a:r>
              <a:rPr sz="2800" spc="9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32B4A"/>
                </a:solidFill>
                <a:latin typeface="Calibri"/>
                <a:cs typeface="Calibri"/>
              </a:rPr>
              <a:t>must:</a:t>
            </a:r>
            <a:endParaRPr sz="2800">
              <a:latin typeface="Calibri"/>
              <a:cs typeface="Calibri"/>
            </a:endParaRPr>
          </a:p>
          <a:p>
            <a:pPr marL="299085" marR="859155" indent="-286385">
              <a:lnSpc>
                <a:spcPct val="100000"/>
              </a:lnSpc>
              <a:spcBef>
                <a:spcPts val="670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Include </a:t>
            </a:r>
            <a:r>
              <a:rPr sz="2800" spc="-15" dirty="0">
                <a:solidFill>
                  <a:srgbClr val="032B4A"/>
                </a:solidFill>
                <a:latin typeface="Calibri"/>
                <a:cs typeface="Calibri"/>
              </a:rPr>
              <a:t>career </a:t>
            </a:r>
            <a:r>
              <a:rPr sz="2800" spc="-10" dirty="0">
                <a:solidFill>
                  <a:srgbClr val="032B4A"/>
                </a:solidFill>
                <a:latin typeface="Calibri"/>
                <a:cs typeface="Calibri"/>
              </a:rPr>
              <a:t>planning </a:t>
            </a: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and </a:t>
            </a:r>
            <a:r>
              <a:rPr sz="2800" spc="-10" dirty="0">
                <a:solidFill>
                  <a:srgbClr val="032B4A"/>
                </a:solidFill>
                <a:latin typeface="Calibri"/>
                <a:cs typeface="Calibri"/>
              </a:rPr>
              <a:t>the </a:t>
            </a:r>
            <a:r>
              <a:rPr sz="2800" spc="-15" dirty="0">
                <a:solidFill>
                  <a:srgbClr val="032B4A"/>
                </a:solidFill>
                <a:latin typeface="Calibri"/>
                <a:cs typeface="Calibri"/>
              </a:rPr>
              <a:t>results </a:t>
            </a: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of </a:t>
            </a:r>
            <a:r>
              <a:rPr sz="2800" spc="-10" dirty="0">
                <a:solidFill>
                  <a:srgbClr val="032B4A"/>
                </a:solidFill>
                <a:latin typeface="Calibri"/>
                <a:cs typeface="Calibri"/>
              </a:rPr>
              <a:t>objective  assessments</a:t>
            </a:r>
            <a:endParaRPr sz="28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670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Include </a:t>
            </a:r>
            <a:r>
              <a:rPr sz="2800" spc="-10" dirty="0">
                <a:solidFill>
                  <a:srgbClr val="032B4A"/>
                </a:solidFill>
                <a:latin typeface="Calibri"/>
                <a:cs typeface="Calibri"/>
              </a:rPr>
              <a:t>education </a:t>
            </a: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and </a:t>
            </a:r>
            <a:r>
              <a:rPr sz="2800" spc="-10" dirty="0">
                <a:solidFill>
                  <a:srgbClr val="032B4A"/>
                </a:solidFill>
                <a:latin typeface="Calibri"/>
                <a:cs typeface="Calibri"/>
              </a:rPr>
              <a:t>employment</a:t>
            </a:r>
            <a:r>
              <a:rPr sz="2800" spc="1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32B4A"/>
                </a:solidFill>
                <a:latin typeface="Calibri"/>
                <a:cs typeface="Calibri"/>
              </a:rPr>
              <a:t>goals</a:t>
            </a:r>
            <a:endParaRPr sz="28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670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Include </a:t>
            </a:r>
            <a:r>
              <a:rPr sz="2800" spc="-15" dirty="0">
                <a:solidFill>
                  <a:srgbClr val="032B4A"/>
                </a:solidFill>
                <a:latin typeface="Calibri"/>
                <a:cs typeface="Calibri"/>
              </a:rPr>
              <a:t>achievement </a:t>
            </a:r>
            <a:r>
              <a:rPr sz="2800" spc="-10" dirty="0">
                <a:solidFill>
                  <a:srgbClr val="032B4A"/>
                </a:solidFill>
                <a:latin typeface="Calibri"/>
                <a:cs typeface="Calibri"/>
              </a:rPr>
              <a:t>objectives </a:t>
            </a: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and</a:t>
            </a:r>
            <a:r>
              <a:rPr sz="2800" spc="12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services</a:t>
            </a:r>
            <a:endParaRPr sz="28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670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spc="-10" dirty="0">
                <a:solidFill>
                  <a:srgbClr val="032B4A"/>
                </a:solidFill>
                <a:latin typeface="Calibri"/>
                <a:cs typeface="Calibri"/>
              </a:rPr>
              <a:t>Directly link </a:t>
            </a:r>
            <a:r>
              <a:rPr sz="2800" spc="-15" dirty="0">
                <a:solidFill>
                  <a:srgbClr val="032B4A"/>
                </a:solidFill>
                <a:latin typeface="Calibri"/>
                <a:cs typeface="Calibri"/>
              </a:rPr>
              <a:t>to </a:t>
            </a: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one or </a:t>
            </a:r>
            <a:r>
              <a:rPr sz="2800" spc="-15" dirty="0">
                <a:solidFill>
                  <a:srgbClr val="032B4A"/>
                </a:solidFill>
                <a:latin typeface="Calibri"/>
                <a:cs typeface="Calibri"/>
              </a:rPr>
              <a:t>more </a:t>
            </a:r>
            <a:r>
              <a:rPr sz="2800" spc="-10" dirty="0">
                <a:solidFill>
                  <a:srgbClr val="032B4A"/>
                </a:solidFill>
                <a:latin typeface="Calibri"/>
                <a:cs typeface="Calibri"/>
              </a:rPr>
              <a:t>performance</a:t>
            </a:r>
            <a:r>
              <a:rPr sz="2800" spc="8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32B4A"/>
                </a:solidFill>
                <a:latin typeface="Calibri"/>
                <a:cs typeface="Calibri"/>
              </a:rPr>
              <a:t>indicators</a:t>
            </a:r>
            <a:endParaRPr sz="28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670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spc="-10" dirty="0">
                <a:solidFill>
                  <a:srgbClr val="032B4A"/>
                </a:solidFill>
                <a:latin typeface="Calibri"/>
                <a:cs typeface="Calibri"/>
              </a:rPr>
              <a:t>Identify </a:t>
            </a: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an </a:t>
            </a:r>
            <a:r>
              <a:rPr sz="2800" spc="-15" dirty="0">
                <a:solidFill>
                  <a:srgbClr val="032B4A"/>
                </a:solidFill>
                <a:latin typeface="Calibri"/>
                <a:cs typeface="Calibri"/>
              </a:rPr>
              <a:t>appropriate career</a:t>
            </a:r>
            <a:r>
              <a:rPr sz="2800" spc="5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032B4A"/>
                </a:solidFill>
                <a:latin typeface="Calibri"/>
                <a:cs typeface="Calibri"/>
              </a:rPr>
              <a:t>pathway</a:t>
            </a:r>
            <a:endParaRPr sz="28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670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Be </a:t>
            </a:r>
            <a:r>
              <a:rPr sz="2800" spc="-15" dirty="0">
                <a:solidFill>
                  <a:srgbClr val="032B4A"/>
                </a:solidFill>
                <a:latin typeface="Calibri"/>
                <a:cs typeface="Calibri"/>
              </a:rPr>
              <a:t>completed </a:t>
            </a: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with </a:t>
            </a:r>
            <a:r>
              <a:rPr sz="2800" spc="-10" dirty="0">
                <a:solidFill>
                  <a:srgbClr val="032B4A"/>
                </a:solidFill>
                <a:latin typeface="Calibri"/>
                <a:cs typeface="Calibri"/>
              </a:rPr>
              <a:t>the</a:t>
            </a:r>
            <a:r>
              <a:rPr sz="2800" spc="4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32B4A"/>
                </a:solidFill>
                <a:latin typeface="Calibri"/>
                <a:cs typeface="Calibri"/>
              </a:rPr>
              <a:t>participant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592451" y="211912"/>
            <a:ext cx="2985770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Ass</a:t>
            </a:r>
            <a:r>
              <a:rPr dirty="0"/>
              <a:t>e</a:t>
            </a:r>
            <a:r>
              <a:rPr spc="-5" dirty="0"/>
              <a:t>ss</a:t>
            </a:r>
            <a:r>
              <a:rPr spc="5" dirty="0"/>
              <a:t>m</a:t>
            </a:r>
            <a:r>
              <a:rPr dirty="0"/>
              <a:t>e</a:t>
            </a:r>
            <a:r>
              <a:rPr spc="-40" dirty="0"/>
              <a:t>n</a:t>
            </a:r>
            <a:r>
              <a:rPr spc="-5" dirty="0"/>
              <a:t>ts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pc="-5" dirty="0"/>
              <a:t>26</a:t>
            </a:fld>
            <a:endParaRPr spc="-5" dirty="0"/>
          </a:p>
        </p:txBody>
      </p:sp>
      <p:sp>
        <p:nvSpPr>
          <p:cNvPr id="8" name="object 8"/>
          <p:cNvSpPr txBox="1"/>
          <p:nvPr/>
        </p:nvSpPr>
        <p:spPr>
          <a:xfrm>
            <a:off x="247831" y="1247649"/>
            <a:ext cx="8646613" cy="47423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>
                <a:solidFill>
                  <a:srgbClr val="032B4A"/>
                </a:solidFill>
                <a:latin typeface="Calibri"/>
                <a:cs typeface="Calibri"/>
              </a:rPr>
              <a:t>Assessments </a:t>
            </a:r>
            <a:r>
              <a:rPr sz="2200" b="1" spc="-15" dirty="0">
                <a:solidFill>
                  <a:srgbClr val="032B4A"/>
                </a:solidFill>
                <a:latin typeface="Calibri"/>
                <a:cs typeface="Calibri"/>
              </a:rPr>
              <a:t>are </a:t>
            </a:r>
            <a:r>
              <a:rPr sz="2200" b="1" spc="-10" dirty="0">
                <a:solidFill>
                  <a:srgbClr val="032B4A"/>
                </a:solidFill>
                <a:latin typeface="Calibri"/>
                <a:cs typeface="Calibri"/>
              </a:rPr>
              <a:t>important </a:t>
            </a:r>
            <a:r>
              <a:rPr sz="2200" b="1" spc="-5" dirty="0">
                <a:solidFill>
                  <a:srgbClr val="032B4A"/>
                </a:solidFill>
                <a:latin typeface="Calibri"/>
                <a:cs typeface="Calibri"/>
              </a:rPr>
              <a:t>in </a:t>
            </a:r>
            <a:r>
              <a:rPr sz="2200" b="1" spc="-10" dirty="0">
                <a:solidFill>
                  <a:srgbClr val="032B4A"/>
                </a:solidFill>
                <a:latin typeface="Calibri"/>
                <a:cs typeface="Calibri"/>
              </a:rPr>
              <a:t>determining the </a:t>
            </a:r>
            <a:r>
              <a:rPr sz="2200" b="1" spc="-15" dirty="0">
                <a:solidFill>
                  <a:srgbClr val="032B4A"/>
                </a:solidFill>
                <a:latin typeface="Calibri"/>
                <a:cs typeface="Calibri"/>
              </a:rPr>
              <a:t>appropriate </a:t>
            </a:r>
            <a:r>
              <a:rPr sz="2200" b="1" dirty="0">
                <a:solidFill>
                  <a:srgbClr val="032B4A"/>
                </a:solidFill>
                <a:latin typeface="Calibri"/>
                <a:cs typeface="Calibri"/>
              </a:rPr>
              <a:t>services </a:t>
            </a:r>
            <a:r>
              <a:rPr sz="2200" b="1" spc="-20" dirty="0">
                <a:solidFill>
                  <a:srgbClr val="032B4A"/>
                </a:solidFill>
                <a:latin typeface="Calibri"/>
                <a:cs typeface="Calibri"/>
              </a:rPr>
              <a:t>for</a:t>
            </a:r>
            <a:r>
              <a:rPr sz="2200" b="1" spc="14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032B4A"/>
                </a:solidFill>
                <a:latin typeface="Calibri"/>
                <a:cs typeface="Calibri"/>
              </a:rPr>
              <a:t>youth.</a:t>
            </a:r>
            <a:endParaRPr sz="2200" b="1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00" dirty="0">
              <a:latin typeface="Times New Roman"/>
              <a:cs typeface="Times New Roman"/>
            </a:endParaRPr>
          </a:p>
          <a:p>
            <a:pPr marL="12700" marR="882015">
              <a:lnSpc>
                <a:spcPct val="100000"/>
              </a:lnSpc>
            </a:pPr>
            <a:r>
              <a:rPr sz="2200" spc="-10" dirty="0">
                <a:solidFill>
                  <a:srgbClr val="032B4A"/>
                </a:solidFill>
                <a:latin typeface="Calibri"/>
                <a:cs typeface="Calibri"/>
              </a:rPr>
              <a:t>The </a:t>
            </a:r>
            <a:r>
              <a:rPr sz="2200" spc="-5" dirty="0">
                <a:solidFill>
                  <a:srgbClr val="032B4A"/>
                </a:solidFill>
                <a:latin typeface="Calibri"/>
                <a:cs typeface="Calibri"/>
              </a:rPr>
              <a:t>ISS is based </a:t>
            </a:r>
            <a:r>
              <a:rPr sz="2200" dirty="0">
                <a:solidFill>
                  <a:srgbClr val="032B4A"/>
                </a:solidFill>
                <a:latin typeface="Calibri"/>
                <a:cs typeface="Calibri"/>
              </a:rPr>
              <a:t>on </a:t>
            </a:r>
            <a:r>
              <a:rPr sz="2200" spc="-5" dirty="0">
                <a:solidFill>
                  <a:srgbClr val="032B4A"/>
                </a:solidFill>
                <a:latin typeface="Calibri"/>
                <a:cs typeface="Calibri"/>
              </a:rPr>
              <a:t>an </a:t>
            </a:r>
            <a:r>
              <a:rPr sz="2200" spc="-10" dirty="0">
                <a:solidFill>
                  <a:srgbClr val="032B4A"/>
                </a:solidFill>
                <a:latin typeface="Calibri"/>
                <a:cs typeface="Calibri"/>
              </a:rPr>
              <a:t>objective </a:t>
            </a:r>
            <a:r>
              <a:rPr sz="2200" spc="-5" dirty="0">
                <a:solidFill>
                  <a:srgbClr val="032B4A"/>
                </a:solidFill>
                <a:latin typeface="Calibri"/>
                <a:cs typeface="Calibri"/>
              </a:rPr>
              <a:t>assessments </a:t>
            </a:r>
            <a:r>
              <a:rPr sz="2200" spc="-10" dirty="0">
                <a:solidFill>
                  <a:srgbClr val="032B4A"/>
                </a:solidFill>
                <a:latin typeface="Calibri"/>
                <a:cs typeface="Calibri"/>
              </a:rPr>
              <a:t>that includes </a:t>
            </a:r>
            <a:r>
              <a:rPr sz="2200" spc="-5" dirty="0">
                <a:solidFill>
                  <a:srgbClr val="032B4A"/>
                </a:solidFill>
                <a:latin typeface="Calibri"/>
                <a:cs typeface="Calibri"/>
              </a:rPr>
              <a:t>a </a:t>
            </a:r>
            <a:r>
              <a:rPr sz="2200" spc="-15" dirty="0">
                <a:solidFill>
                  <a:srgbClr val="032B4A"/>
                </a:solidFill>
                <a:latin typeface="Calibri"/>
                <a:cs typeface="Calibri"/>
              </a:rPr>
              <a:t>review </a:t>
            </a:r>
            <a:r>
              <a:rPr sz="2200" dirty="0">
                <a:solidFill>
                  <a:srgbClr val="032B4A"/>
                </a:solidFill>
                <a:latin typeface="Calibri"/>
                <a:cs typeface="Calibri"/>
              </a:rPr>
              <a:t>of  </a:t>
            </a:r>
            <a:r>
              <a:rPr sz="2200" spc="-10" dirty="0">
                <a:solidFill>
                  <a:srgbClr val="032B4A"/>
                </a:solidFill>
                <a:latin typeface="Calibri"/>
                <a:cs typeface="Calibri"/>
              </a:rPr>
              <a:t>participant:</a:t>
            </a:r>
            <a:endParaRPr sz="2200" dirty="0">
              <a:latin typeface="Calibri"/>
              <a:cs typeface="Calibri"/>
            </a:endParaRPr>
          </a:p>
          <a:p>
            <a:pPr marL="806450" indent="-342900">
              <a:lnSpc>
                <a:spcPct val="100000"/>
              </a:lnSpc>
              <a:spcBef>
                <a:spcPts val="525"/>
              </a:spcBef>
              <a:buClr>
                <a:srgbClr val="405B76"/>
              </a:buClr>
              <a:buFont typeface="Segoe UI"/>
              <a:buChar char="–"/>
              <a:tabLst>
                <a:tab pos="806450" algn="l"/>
                <a:tab pos="807085" algn="l"/>
              </a:tabLst>
            </a:pPr>
            <a:r>
              <a:rPr sz="2200" spc="-10" dirty="0">
                <a:solidFill>
                  <a:srgbClr val="032B4A"/>
                </a:solidFill>
                <a:latin typeface="Calibri"/>
                <a:cs typeface="Calibri"/>
              </a:rPr>
              <a:t>academic </a:t>
            </a:r>
            <a:r>
              <a:rPr sz="2200" spc="-5" dirty="0">
                <a:solidFill>
                  <a:srgbClr val="032B4A"/>
                </a:solidFill>
                <a:latin typeface="Calibri"/>
                <a:cs typeface="Calibri"/>
              </a:rPr>
              <a:t>skill</a:t>
            </a:r>
            <a:r>
              <a:rPr sz="2200" spc="-5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032B4A"/>
                </a:solidFill>
                <a:latin typeface="Calibri"/>
                <a:cs typeface="Calibri"/>
              </a:rPr>
              <a:t>levels</a:t>
            </a:r>
            <a:endParaRPr sz="2200" dirty="0">
              <a:latin typeface="Calibri"/>
              <a:cs typeface="Calibri"/>
            </a:endParaRPr>
          </a:p>
          <a:p>
            <a:pPr marL="806450" indent="-342900">
              <a:lnSpc>
                <a:spcPct val="100000"/>
              </a:lnSpc>
              <a:spcBef>
                <a:spcPts val="525"/>
              </a:spcBef>
              <a:buClr>
                <a:srgbClr val="405B76"/>
              </a:buClr>
              <a:buFont typeface="Segoe UI"/>
              <a:buChar char="–"/>
              <a:tabLst>
                <a:tab pos="806450" algn="l"/>
                <a:tab pos="807085" algn="l"/>
              </a:tabLst>
            </a:pPr>
            <a:r>
              <a:rPr sz="2200" spc="-5" dirty="0">
                <a:solidFill>
                  <a:srgbClr val="032B4A"/>
                </a:solidFill>
                <a:latin typeface="Calibri"/>
                <a:cs typeface="Calibri"/>
              </a:rPr>
              <a:t>skill</a:t>
            </a:r>
            <a:r>
              <a:rPr sz="2200" spc="-7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032B4A"/>
                </a:solidFill>
                <a:latin typeface="Calibri"/>
                <a:cs typeface="Calibri"/>
              </a:rPr>
              <a:t>levels</a:t>
            </a:r>
            <a:endParaRPr sz="2200" dirty="0">
              <a:latin typeface="Calibri"/>
              <a:cs typeface="Calibri"/>
            </a:endParaRPr>
          </a:p>
          <a:p>
            <a:pPr marL="806450" indent="-342900">
              <a:lnSpc>
                <a:spcPct val="100000"/>
              </a:lnSpc>
              <a:spcBef>
                <a:spcPts val="525"/>
              </a:spcBef>
              <a:buClr>
                <a:srgbClr val="405B76"/>
              </a:buClr>
              <a:buFont typeface="Segoe UI"/>
              <a:buChar char="–"/>
              <a:tabLst>
                <a:tab pos="806450" algn="l"/>
                <a:tab pos="807085" algn="l"/>
              </a:tabLst>
            </a:pPr>
            <a:r>
              <a:rPr sz="2200" dirty="0">
                <a:solidFill>
                  <a:srgbClr val="032B4A"/>
                </a:solidFill>
                <a:latin typeface="Calibri"/>
                <a:cs typeface="Calibri"/>
              </a:rPr>
              <a:t>service</a:t>
            </a:r>
            <a:r>
              <a:rPr sz="2200" spc="-9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32B4A"/>
                </a:solidFill>
                <a:latin typeface="Calibri"/>
                <a:cs typeface="Calibri"/>
              </a:rPr>
              <a:t>needs</a:t>
            </a:r>
            <a:endParaRPr sz="2200" dirty="0">
              <a:latin typeface="Calibri"/>
              <a:cs typeface="Calibri"/>
            </a:endParaRPr>
          </a:p>
          <a:p>
            <a:pPr marL="806450" indent="-342900">
              <a:lnSpc>
                <a:spcPct val="100000"/>
              </a:lnSpc>
              <a:spcBef>
                <a:spcPts val="525"/>
              </a:spcBef>
              <a:buClr>
                <a:srgbClr val="405B76"/>
              </a:buClr>
              <a:buFont typeface="Segoe UI"/>
              <a:buChar char="–"/>
              <a:tabLst>
                <a:tab pos="806450" algn="l"/>
                <a:tab pos="807085" algn="l"/>
              </a:tabLst>
            </a:pPr>
            <a:r>
              <a:rPr sz="2200" spc="-15" dirty="0">
                <a:solidFill>
                  <a:srgbClr val="032B4A"/>
                </a:solidFill>
                <a:latin typeface="Calibri"/>
                <a:cs typeface="Calibri"/>
              </a:rPr>
              <a:t>strengths </a:t>
            </a:r>
            <a:r>
              <a:rPr sz="2200" spc="-5" dirty="0">
                <a:solidFill>
                  <a:srgbClr val="032B4A"/>
                </a:solidFill>
                <a:latin typeface="Calibri"/>
                <a:cs typeface="Calibri"/>
              </a:rPr>
              <a:t>and</a:t>
            </a:r>
            <a:r>
              <a:rPr sz="2200" spc="-8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032B4A"/>
                </a:solidFill>
                <a:latin typeface="Calibri"/>
                <a:cs typeface="Calibri"/>
              </a:rPr>
              <a:t>assets</a:t>
            </a:r>
            <a:endParaRPr sz="2200" dirty="0">
              <a:latin typeface="Calibri"/>
              <a:cs typeface="Calibri"/>
            </a:endParaRPr>
          </a:p>
          <a:p>
            <a:pPr marL="12700" marR="120014">
              <a:lnSpc>
                <a:spcPts val="2380"/>
              </a:lnSpc>
              <a:spcBef>
                <a:spcPts val="1830"/>
              </a:spcBef>
            </a:pPr>
            <a:r>
              <a:rPr sz="2200" spc="-35" dirty="0">
                <a:solidFill>
                  <a:srgbClr val="032B4A"/>
                </a:solidFill>
                <a:latin typeface="Calibri"/>
                <a:cs typeface="Calibri"/>
              </a:rPr>
              <a:t>Testing </a:t>
            </a:r>
            <a:r>
              <a:rPr sz="2200" spc="-10" dirty="0">
                <a:solidFill>
                  <a:srgbClr val="032B4A"/>
                </a:solidFill>
                <a:latin typeface="Calibri"/>
                <a:cs typeface="Calibri"/>
              </a:rPr>
              <a:t>tools </a:t>
            </a:r>
            <a:r>
              <a:rPr sz="2200" spc="-20" dirty="0">
                <a:solidFill>
                  <a:srgbClr val="032B4A"/>
                </a:solidFill>
                <a:latin typeface="Calibri"/>
                <a:cs typeface="Calibri"/>
              </a:rPr>
              <a:t>for </a:t>
            </a:r>
            <a:r>
              <a:rPr sz="2200" spc="-5" dirty="0">
                <a:solidFill>
                  <a:srgbClr val="032B4A"/>
                </a:solidFill>
                <a:latin typeface="Calibri"/>
                <a:cs typeface="Calibri"/>
              </a:rPr>
              <a:t>measuring </a:t>
            </a:r>
            <a:r>
              <a:rPr sz="2200" spc="-10" dirty="0">
                <a:solidFill>
                  <a:srgbClr val="032B4A"/>
                </a:solidFill>
                <a:latin typeface="Calibri"/>
                <a:cs typeface="Calibri"/>
              </a:rPr>
              <a:t>educational </a:t>
            </a:r>
            <a:r>
              <a:rPr sz="2200" spc="-5" dirty="0">
                <a:solidFill>
                  <a:srgbClr val="032B4A"/>
                </a:solidFill>
                <a:latin typeface="Calibri"/>
                <a:cs typeface="Calibri"/>
              </a:rPr>
              <a:t>functioning </a:t>
            </a:r>
            <a:r>
              <a:rPr sz="2200" spc="-10" dirty="0">
                <a:solidFill>
                  <a:srgbClr val="032B4A"/>
                </a:solidFill>
                <a:latin typeface="Calibri"/>
                <a:cs typeface="Calibri"/>
              </a:rPr>
              <a:t>levels </a:t>
            </a:r>
            <a:r>
              <a:rPr sz="2200" spc="-5" dirty="0">
                <a:solidFill>
                  <a:srgbClr val="032B4A"/>
                </a:solidFill>
                <a:latin typeface="Calibri"/>
                <a:cs typeface="Calibri"/>
              </a:rPr>
              <a:t>(EFLs) </a:t>
            </a:r>
            <a:r>
              <a:rPr sz="2200" spc="-10" dirty="0">
                <a:solidFill>
                  <a:srgbClr val="032B4A"/>
                </a:solidFill>
                <a:latin typeface="Calibri"/>
                <a:cs typeface="Calibri"/>
              </a:rPr>
              <a:t>must </a:t>
            </a:r>
            <a:r>
              <a:rPr sz="2200" spc="-5" dirty="0">
                <a:solidFill>
                  <a:srgbClr val="032B4A"/>
                </a:solidFill>
                <a:latin typeface="Calibri"/>
                <a:cs typeface="Calibri"/>
              </a:rPr>
              <a:t>be </a:t>
            </a:r>
            <a:r>
              <a:rPr sz="2200" dirty="0">
                <a:solidFill>
                  <a:srgbClr val="032B4A"/>
                </a:solidFill>
                <a:latin typeface="Calibri"/>
                <a:cs typeface="Calibri"/>
              </a:rPr>
              <a:t>on  </a:t>
            </a:r>
            <a:r>
              <a:rPr sz="2200" spc="-10" dirty="0">
                <a:solidFill>
                  <a:srgbClr val="032B4A"/>
                </a:solidFill>
                <a:latin typeface="Calibri"/>
                <a:cs typeface="Calibri"/>
              </a:rPr>
              <a:t>the National Reporting </a:t>
            </a:r>
            <a:r>
              <a:rPr sz="2200" spc="-20" dirty="0">
                <a:solidFill>
                  <a:srgbClr val="032B4A"/>
                </a:solidFill>
                <a:latin typeface="Calibri"/>
                <a:cs typeface="Calibri"/>
              </a:rPr>
              <a:t>Systems </a:t>
            </a:r>
            <a:r>
              <a:rPr sz="2200" spc="-15" dirty="0">
                <a:solidFill>
                  <a:srgbClr val="032B4A"/>
                </a:solidFill>
                <a:latin typeface="Calibri"/>
                <a:cs typeface="Calibri"/>
              </a:rPr>
              <a:t>(NRS) </a:t>
            </a:r>
            <a:r>
              <a:rPr sz="2200" spc="-20" dirty="0">
                <a:solidFill>
                  <a:srgbClr val="032B4A"/>
                </a:solidFill>
                <a:latin typeface="Calibri"/>
                <a:cs typeface="Calibri"/>
              </a:rPr>
              <a:t>federally </a:t>
            </a:r>
            <a:r>
              <a:rPr sz="2200" spc="-15" dirty="0">
                <a:solidFill>
                  <a:srgbClr val="032B4A"/>
                </a:solidFill>
                <a:latin typeface="Calibri"/>
                <a:cs typeface="Calibri"/>
              </a:rPr>
              <a:t>approved </a:t>
            </a:r>
            <a:r>
              <a:rPr sz="2200" spc="-10" dirty="0">
                <a:solidFill>
                  <a:srgbClr val="032B4A"/>
                </a:solidFill>
                <a:latin typeface="Calibri"/>
                <a:cs typeface="Calibri"/>
              </a:rPr>
              <a:t>list </a:t>
            </a:r>
            <a:r>
              <a:rPr sz="2200" dirty="0">
                <a:solidFill>
                  <a:srgbClr val="032B4A"/>
                </a:solidFill>
                <a:latin typeface="Calibri"/>
                <a:cs typeface="Calibri"/>
              </a:rPr>
              <a:t>of </a:t>
            </a:r>
            <a:r>
              <a:rPr sz="2200" spc="-5" dirty="0">
                <a:solidFill>
                  <a:srgbClr val="032B4A"/>
                </a:solidFill>
                <a:latin typeface="Calibri"/>
                <a:cs typeface="Calibri"/>
              </a:rPr>
              <a:t>assessments.  </a:t>
            </a:r>
            <a:r>
              <a:rPr sz="2200" spc="-10" dirty="0">
                <a:solidFill>
                  <a:srgbClr val="032B4A"/>
                </a:solidFill>
                <a:latin typeface="Calibri"/>
                <a:cs typeface="Calibri"/>
              </a:rPr>
              <a:t>(CASAS, </a:t>
            </a:r>
            <a:r>
              <a:rPr sz="2200" spc="-35" dirty="0">
                <a:solidFill>
                  <a:srgbClr val="032B4A"/>
                </a:solidFill>
                <a:latin typeface="Calibri"/>
                <a:cs typeface="Calibri"/>
              </a:rPr>
              <a:t>TABE*, </a:t>
            </a:r>
            <a:r>
              <a:rPr sz="2200" spc="-55" dirty="0">
                <a:solidFill>
                  <a:srgbClr val="032B4A"/>
                </a:solidFill>
                <a:latin typeface="Calibri"/>
                <a:cs typeface="Calibri"/>
              </a:rPr>
              <a:t>MAPT,</a:t>
            </a:r>
            <a:r>
              <a:rPr sz="2200" spc="8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032B4A"/>
                </a:solidFill>
                <a:latin typeface="Calibri"/>
                <a:cs typeface="Calibri"/>
              </a:rPr>
              <a:t>etc.)</a:t>
            </a:r>
            <a:endParaRPr sz="2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495"/>
              </a:spcBef>
            </a:pP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* All out-of-school 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youth must </a:t>
            </a:r>
            <a:r>
              <a:rPr sz="2000" spc="-15" dirty="0">
                <a:solidFill>
                  <a:srgbClr val="032B4A"/>
                </a:solidFill>
                <a:latin typeface="Calibri"/>
                <a:cs typeface="Calibri"/>
              </a:rPr>
              <a:t>complete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a </a:t>
            </a:r>
            <a:r>
              <a:rPr sz="2000" spc="-45" dirty="0">
                <a:solidFill>
                  <a:srgbClr val="032B4A"/>
                </a:solidFill>
                <a:latin typeface="Calibri"/>
                <a:cs typeface="Calibri"/>
              </a:rPr>
              <a:t>TABE </a:t>
            </a:r>
            <a:r>
              <a:rPr sz="2000" spc="-20" dirty="0">
                <a:solidFill>
                  <a:srgbClr val="032B4A"/>
                </a:solidFill>
                <a:latin typeface="Calibri"/>
                <a:cs typeface="Calibri"/>
              </a:rPr>
              <a:t>test 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version</a:t>
            </a:r>
            <a:r>
              <a:rPr sz="2000" spc="21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11/12</a:t>
            </a:r>
            <a:r>
              <a:rPr lang="en-US" sz="2000" spc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or ACT WorkKeys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681098" y="248996"/>
            <a:ext cx="4682490" cy="647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20" dirty="0"/>
              <a:t>WIOA </a:t>
            </a:r>
            <a:r>
              <a:rPr sz="4000" spc="-15" dirty="0"/>
              <a:t>Career</a:t>
            </a:r>
            <a:r>
              <a:rPr sz="4000" spc="-50" dirty="0"/>
              <a:t> </a:t>
            </a:r>
            <a:r>
              <a:rPr sz="4000" spc="-45" dirty="0"/>
              <a:t>Pathway</a:t>
            </a:r>
            <a:endParaRPr sz="400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pc="-5" dirty="0"/>
              <a:t>27</a:t>
            </a:fld>
            <a:endParaRPr spc="-5" dirty="0"/>
          </a:p>
        </p:txBody>
      </p:sp>
      <p:sp>
        <p:nvSpPr>
          <p:cNvPr id="8" name="object 8"/>
          <p:cNvSpPr txBox="1"/>
          <p:nvPr/>
        </p:nvSpPr>
        <p:spPr>
          <a:xfrm>
            <a:off x="78739" y="1252728"/>
            <a:ext cx="8900795" cy="4648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160"/>
              </a:lnSpc>
            </a:pPr>
            <a:r>
              <a:rPr sz="2000" b="1" spc="-5" dirty="0">
                <a:solidFill>
                  <a:srgbClr val="032B4A"/>
                </a:solidFill>
                <a:latin typeface="Calibri"/>
                <a:cs typeface="Calibri"/>
              </a:rPr>
              <a:t>CAREER </a:t>
            </a:r>
            <a:r>
              <a:rPr sz="2000" b="1" spc="-55" dirty="0">
                <a:solidFill>
                  <a:srgbClr val="032B4A"/>
                </a:solidFill>
                <a:latin typeface="Calibri"/>
                <a:cs typeface="Calibri"/>
              </a:rPr>
              <a:t>PATHWAY</a:t>
            </a:r>
            <a:r>
              <a:rPr sz="2000" spc="-55" dirty="0">
                <a:solidFill>
                  <a:srgbClr val="032B4A"/>
                </a:solidFill>
                <a:latin typeface="Calibri"/>
                <a:cs typeface="Calibri"/>
              </a:rPr>
              <a:t>—The 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term </a:t>
            </a:r>
            <a:r>
              <a:rPr sz="2000" spc="-20" dirty="0">
                <a:solidFill>
                  <a:srgbClr val="032B4A"/>
                </a:solidFill>
                <a:latin typeface="Calibri"/>
                <a:cs typeface="Calibri"/>
              </a:rPr>
              <a:t>‘‘career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pathway’’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means a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combination of 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rigorous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and  high-quality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education, training,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and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other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services</a:t>
            </a:r>
            <a:r>
              <a:rPr sz="2000" spc="-3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that:</a:t>
            </a:r>
            <a:endParaRPr sz="2000">
              <a:latin typeface="Calibri"/>
              <a:cs typeface="Calibri"/>
            </a:endParaRPr>
          </a:p>
          <a:p>
            <a:pPr marL="582295" indent="-344170">
              <a:lnSpc>
                <a:spcPct val="100000"/>
              </a:lnSpc>
              <a:spcBef>
                <a:spcPts val="760"/>
              </a:spcBef>
              <a:buClr>
                <a:srgbClr val="405B76"/>
              </a:buClr>
              <a:buFont typeface="Arial"/>
              <a:buChar char="•"/>
              <a:tabLst>
                <a:tab pos="582295" algn="l"/>
                <a:tab pos="582930" algn="l"/>
              </a:tabLst>
            </a:pPr>
            <a:r>
              <a:rPr sz="2000" u="heavy" dirty="0">
                <a:solidFill>
                  <a:srgbClr val="032B4A"/>
                </a:solidFill>
                <a:latin typeface="Calibri"/>
                <a:cs typeface="Calibri"/>
              </a:rPr>
              <a:t>Aligns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with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skill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needs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of</a:t>
            </a:r>
            <a:r>
              <a:rPr sz="2000" spc="-5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industries;</a:t>
            </a:r>
            <a:endParaRPr sz="2000">
              <a:latin typeface="Calibri"/>
              <a:cs typeface="Calibri"/>
            </a:endParaRPr>
          </a:p>
          <a:p>
            <a:pPr marL="582295" indent="-344170">
              <a:lnSpc>
                <a:spcPct val="100000"/>
              </a:lnSpc>
              <a:spcBef>
                <a:spcPts val="969"/>
              </a:spcBef>
              <a:buClr>
                <a:srgbClr val="405B76"/>
              </a:buClr>
              <a:buFont typeface="Arial"/>
              <a:buChar char="•"/>
              <a:tabLst>
                <a:tab pos="582295" algn="l"/>
                <a:tab pos="582930" algn="l"/>
              </a:tabLst>
            </a:pP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Prepares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individuals </a:t>
            </a:r>
            <a:r>
              <a:rPr sz="2000" spc="-15" dirty="0">
                <a:solidFill>
                  <a:srgbClr val="032B4A"/>
                </a:solidFill>
                <a:latin typeface="Calibri"/>
                <a:cs typeface="Calibri"/>
              </a:rPr>
              <a:t>to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be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successful in </a:t>
            </a:r>
            <a:r>
              <a:rPr sz="2000" u="heavy" spc="-5" dirty="0">
                <a:solidFill>
                  <a:srgbClr val="032B4A"/>
                </a:solidFill>
                <a:latin typeface="Calibri"/>
                <a:cs typeface="Calibri"/>
              </a:rPr>
              <a:t>education</a:t>
            </a:r>
            <a:r>
              <a:rPr sz="2000" u="heavy" spc="8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32B4A"/>
                </a:solidFill>
                <a:latin typeface="Calibri"/>
                <a:cs typeface="Calibri"/>
              </a:rPr>
              <a:t>options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;</a:t>
            </a:r>
            <a:endParaRPr sz="2000">
              <a:latin typeface="Calibri"/>
              <a:cs typeface="Calibri"/>
            </a:endParaRPr>
          </a:p>
          <a:p>
            <a:pPr marL="582295" indent="-344170">
              <a:lnSpc>
                <a:spcPct val="100000"/>
              </a:lnSpc>
              <a:spcBef>
                <a:spcPts val="980"/>
              </a:spcBef>
              <a:buClr>
                <a:srgbClr val="405B76"/>
              </a:buClr>
              <a:buFont typeface="Arial"/>
              <a:buChar char="•"/>
              <a:tabLst>
                <a:tab pos="582295" algn="l"/>
                <a:tab pos="582930" algn="l"/>
              </a:tabLst>
            </a:pPr>
            <a:r>
              <a:rPr sz="2000" u="heavy" spc="-5" dirty="0">
                <a:solidFill>
                  <a:srgbClr val="032B4A"/>
                </a:solidFill>
                <a:latin typeface="Calibri"/>
                <a:cs typeface="Calibri"/>
              </a:rPr>
              <a:t>Includes counseling </a:t>
            </a:r>
            <a:r>
              <a:rPr sz="2000" spc="-15" dirty="0">
                <a:solidFill>
                  <a:srgbClr val="032B4A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support education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and 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career</a:t>
            </a:r>
            <a:r>
              <a:rPr sz="2000" spc="2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goals;</a:t>
            </a:r>
            <a:endParaRPr sz="2000">
              <a:latin typeface="Calibri"/>
              <a:cs typeface="Calibri"/>
            </a:endParaRPr>
          </a:p>
          <a:p>
            <a:pPr marL="582295" indent="-344170">
              <a:lnSpc>
                <a:spcPct val="100000"/>
              </a:lnSpc>
              <a:spcBef>
                <a:spcPts val="980"/>
              </a:spcBef>
              <a:buClr>
                <a:srgbClr val="405B76"/>
              </a:buClr>
              <a:buFont typeface="Arial"/>
              <a:buChar char="•"/>
              <a:tabLst>
                <a:tab pos="582295" algn="l"/>
                <a:tab pos="582930" algn="l"/>
              </a:tabLst>
            </a:pP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Includes </a:t>
            </a:r>
            <a:r>
              <a:rPr sz="2000" u="heavy" spc="-15" dirty="0">
                <a:solidFill>
                  <a:srgbClr val="032B4A"/>
                </a:solidFill>
                <a:latin typeface="Calibri"/>
                <a:cs typeface="Calibri"/>
              </a:rPr>
              <a:t>contextualized </a:t>
            </a:r>
            <a:r>
              <a:rPr sz="2000" u="heavy" spc="-5" dirty="0">
                <a:solidFill>
                  <a:srgbClr val="032B4A"/>
                </a:solidFill>
                <a:latin typeface="Calibri"/>
                <a:cs typeface="Calibri"/>
              </a:rPr>
              <a:t>learning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within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an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occupational</a:t>
            </a:r>
            <a:r>
              <a:rPr sz="2000" spc="12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cluster;</a:t>
            </a:r>
            <a:endParaRPr sz="2000">
              <a:latin typeface="Calibri"/>
              <a:cs typeface="Calibri"/>
            </a:endParaRPr>
          </a:p>
          <a:p>
            <a:pPr marL="582295" marR="43815" indent="-344170">
              <a:lnSpc>
                <a:spcPct val="120000"/>
              </a:lnSpc>
              <a:spcBef>
                <a:spcPts val="489"/>
              </a:spcBef>
              <a:buClr>
                <a:srgbClr val="405B76"/>
              </a:buClr>
              <a:buFont typeface="Arial"/>
              <a:buChar char="•"/>
              <a:tabLst>
                <a:tab pos="582295" algn="l"/>
                <a:tab pos="582930" algn="l"/>
              </a:tabLst>
            </a:pPr>
            <a:r>
              <a:rPr sz="2000" spc="-15" dirty="0">
                <a:solidFill>
                  <a:srgbClr val="032B4A"/>
                </a:solidFill>
                <a:latin typeface="Calibri"/>
                <a:cs typeface="Calibri"/>
              </a:rPr>
              <a:t>Organizes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education, training,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and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other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services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that </a:t>
            </a:r>
            <a:r>
              <a:rPr sz="2000" u="heavy" spc="-10" dirty="0">
                <a:solidFill>
                  <a:srgbClr val="032B4A"/>
                </a:solidFill>
                <a:latin typeface="Calibri"/>
                <a:cs typeface="Calibri"/>
              </a:rPr>
              <a:t>accelerates </a:t>
            </a:r>
            <a:r>
              <a:rPr sz="2000" u="heavy" spc="-5" dirty="0">
                <a:solidFill>
                  <a:srgbClr val="032B4A"/>
                </a:solidFill>
                <a:latin typeface="Calibri"/>
                <a:cs typeface="Calibri"/>
              </a:rPr>
              <a:t>education </a:t>
            </a:r>
            <a:r>
              <a:rPr sz="2000" u="heavy" dirty="0">
                <a:solidFill>
                  <a:srgbClr val="032B4A"/>
                </a:solidFill>
                <a:latin typeface="Calibri"/>
                <a:cs typeface="Calibri"/>
              </a:rPr>
              <a:t>and  </a:t>
            </a:r>
            <a:r>
              <a:rPr sz="2000" u="heavy" spc="-10" dirty="0">
                <a:solidFill>
                  <a:srgbClr val="032B4A"/>
                </a:solidFill>
                <a:latin typeface="Calibri"/>
                <a:cs typeface="Calibri"/>
              </a:rPr>
              <a:t>career</a:t>
            </a:r>
            <a:r>
              <a:rPr sz="2000" u="heavy" spc="-6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32B4A"/>
                </a:solidFill>
                <a:latin typeface="Calibri"/>
                <a:cs typeface="Calibri"/>
              </a:rPr>
              <a:t>advancement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;</a:t>
            </a:r>
            <a:endParaRPr sz="2000">
              <a:latin typeface="Calibri"/>
              <a:cs typeface="Calibri"/>
            </a:endParaRPr>
          </a:p>
          <a:p>
            <a:pPr marL="582295" marR="1064260" indent="-344170">
              <a:lnSpc>
                <a:spcPct val="120000"/>
              </a:lnSpc>
              <a:spcBef>
                <a:spcPts val="505"/>
              </a:spcBef>
              <a:buClr>
                <a:srgbClr val="405B76"/>
              </a:buClr>
              <a:buFont typeface="Arial"/>
              <a:buChar char="•"/>
              <a:tabLst>
                <a:tab pos="582295" algn="l"/>
                <a:tab pos="582930" algn="l"/>
              </a:tabLst>
            </a:pP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Enables the 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attainment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of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a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secondary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and </a:t>
            </a:r>
            <a:r>
              <a:rPr sz="2000" spc="-15" dirty="0">
                <a:solidFill>
                  <a:srgbClr val="032B4A"/>
                </a:solidFill>
                <a:latin typeface="Calibri"/>
                <a:cs typeface="Calibri"/>
              </a:rPr>
              <a:t>at 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least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one </a:t>
            </a:r>
            <a:r>
              <a:rPr sz="2000" u="heavy" spc="-5" dirty="0">
                <a:solidFill>
                  <a:srgbClr val="032B4A"/>
                </a:solidFill>
                <a:latin typeface="Calibri"/>
                <a:cs typeface="Calibri"/>
              </a:rPr>
              <a:t>postsecondary  </a:t>
            </a:r>
            <a:r>
              <a:rPr sz="2000" u="heavy" spc="-10" dirty="0">
                <a:solidFill>
                  <a:srgbClr val="032B4A"/>
                </a:solidFill>
                <a:latin typeface="Calibri"/>
                <a:cs typeface="Calibri"/>
              </a:rPr>
              <a:t>credential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;</a:t>
            </a:r>
            <a:endParaRPr sz="2000">
              <a:latin typeface="Calibri"/>
              <a:cs typeface="Calibri"/>
            </a:endParaRPr>
          </a:p>
          <a:p>
            <a:pPr marL="582295" marR="264160" indent="-344170">
              <a:lnSpc>
                <a:spcPct val="120000"/>
              </a:lnSpc>
              <a:spcBef>
                <a:spcPts val="505"/>
              </a:spcBef>
              <a:buClr>
                <a:srgbClr val="405B76"/>
              </a:buClr>
              <a:buFont typeface="Arial"/>
              <a:buChar char="•"/>
              <a:tabLst>
                <a:tab pos="582295" algn="l"/>
                <a:tab pos="582930" algn="l"/>
              </a:tabLst>
            </a:pP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Supports </a:t>
            </a:r>
            <a:r>
              <a:rPr sz="2000" u="heavy" spc="-10" dirty="0">
                <a:solidFill>
                  <a:srgbClr val="032B4A"/>
                </a:solidFill>
                <a:latin typeface="Calibri"/>
                <a:cs typeface="Calibri"/>
              </a:rPr>
              <a:t>entrance </a:t>
            </a:r>
            <a:r>
              <a:rPr sz="2000" u="heavy" spc="-5" dirty="0">
                <a:solidFill>
                  <a:srgbClr val="032B4A"/>
                </a:solidFill>
                <a:latin typeface="Calibri"/>
                <a:cs typeface="Calibri"/>
              </a:rPr>
              <a:t>or advancement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within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a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specific occupation or occupation  </a:t>
            </a:r>
            <a:r>
              <a:rPr sz="2000" spc="-35" dirty="0">
                <a:solidFill>
                  <a:srgbClr val="032B4A"/>
                </a:solidFill>
                <a:latin typeface="Calibri"/>
                <a:cs typeface="Calibri"/>
              </a:rPr>
              <a:t>cluster.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998378" y="286080"/>
            <a:ext cx="7146290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10" dirty="0"/>
              <a:t>Career </a:t>
            </a:r>
            <a:r>
              <a:rPr sz="3600" spc="-35" dirty="0"/>
              <a:t>Pathways </a:t>
            </a:r>
            <a:r>
              <a:rPr sz="3600" dirty="0"/>
              <a:t>in </a:t>
            </a:r>
            <a:r>
              <a:rPr sz="3600" spc="-5" dirty="0"/>
              <a:t>Priority</a:t>
            </a:r>
            <a:r>
              <a:rPr sz="3600" spc="-55" dirty="0"/>
              <a:t> </a:t>
            </a:r>
            <a:r>
              <a:rPr sz="3600" spc="-5" dirty="0"/>
              <a:t>Industries</a:t>
            </a:r>
            <a:endParaRPr sz="360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pc="-5" dirty="0"/>
              <a:t>28</a:t>
            </a:fld>
            <a:endParaRPr spc="-5" dirty="0"/>
          </a:p>
        </p:txBody>
      </p:sp>
      <p:sp>
        <p:nvSpPr>
          <p:cNvPr id="8" name="object 8"/>
          <p:cNvSpPr txBox="1"/>
          <p:nvPr/>
        </p:nvSpPr>
        <p:spPr>
          <a:xfrm>
            <a:off x="287383" y="1557430"/>
            <a:ext cx="8530045" cy="29136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460"/>
              </a:lnSpc>
            </a:pPr>
            <a:r>
              <a:rPr sz="3200" spc="-5" dirty="0">
                <a:solidFill>
                  <a:srgbClr val="032B4A"/>
                </a:solidFill>
                <a:latin typeface="Calibri"/>
                <a:cs typeface="Calibri"/>
              </a:rPr>
              <a:t>Local priority </a:t>
            </a:r>
            <a:r>
              <a:rPr sz="3200" spc="-10" dirty="0">
                <a:solidFill>
                  <a:srgbClr val="032B4A"/>
                </a:solidFill>
                <a:latin typeface="Calibri"/>
                <a:cs typeface="Calibri"/>
              </a:rPr>
              <a:t>industries </a:t>
            </a:r>
            <a:r>
              <a:rPr sz="3200" dirty="0">
                <a:solidFill>
                  <a:srgbClr val="032B4A"/>
                </a:solidFill>
                <a:latin typeface="Calibri"/>
                <a:cs typeface="Calibri"/>
              </a:rPr>
              <a:t>as </a:t>
            </a:r>
            <a:r>
              <a:rPr sz="3200" spc="-15" dirty="0">
                <a:solidFill>
                  <a:srgbClr val="032B4A"/>
                </a:solidFill>
                <a:latin typeface="Calibri"/>
                <a:cs typeface="Calibri"/>
              </a:rPr>
              <a:t>indicated </a:t>
            </a:r>
            <a:r>
              <a:rPr sz="3200" spc="-5" dirty="0">
                <a:solidFill>
                  <a:srgbClr val="032B4A"/>
                </a:solidFill>
                <a:latin typeface="Calibri"/>
                <a:cs typeface="Calibri"/>
              </a:rPr>
              <a:t>in </a:t>
            </a:r>
            <a:r>
              <a:rPr lang="en-US" sz="3200" spc="-5" dirty="0">
                <a:solidFill>
                  <a:srgbClr val="032B4A"/>
                </a:solidFill>
                <a:latin typeface="Calibri"/>
                <a:cs typeface="Calibri"/>
              </a:rPr>
              <a:t>the Northeast Labor Market Blueprint</a:t>
            </a:r>
            <a:r>
              <a:rPr sz="3200" spc="-5" dirty="0">
                <a:solidFill>
                  <a:srgbClr val="032B4A"/>
                </a:solidFill>
                <a:latin typeface="Calibri"/>
                <a:cs typeface="Calibri"/>
              </a:rPr>
              <a:t>:</a:t>
            </a:r>
            <a:endParaRPr sz="3200" dirty="0">
              <a:latin typeface="Calibri"/>
              <a:cs typeface="Calibri"/>
            </a:endParaRPr>
          </a:p>
          <a:p>
            <a:pPr marL="692150" indent="276225">
              <a:lnSpc>
                <a:spcPct val="100000"/>
              </a:lnSpc>
              <a:spcBef>
                <a:spcPts val="1360"/>
              </a:spcBef>
              <a:buClr>
                <a:srgbClr val="405B76"/>
              </a:buClr>
              <a:buFont typeface="Arial"/>
              <a:buChar char="•"/>
              <a:tabLst>
                <a:tab pos="744538" algn="l"/>
              </a:tabLst>
            </a:pPr>
            <a:r>
              <a:rPr sz="3200" spc="-10" dirty="0">
                <a:solidFill>
                  <a:srgbClr val="032B4A"/>
                </a:solidFill>
                <a:latin typeface="Calibri"/>
                <a:cs typeface="Calibri"/>
              </a:rPr>
              <a:t>Advanced</a:t>
            </a:r>
            <a:r>
              <a:rPr sz="3200" spc="-3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3200" spc="-10" dirty="0">
                <a:solidFill>
                  <a:srgbClr val="032B4A"/>
                </a:solidFill>
                <a:latin typeface="Calibri"/>
                <a:cs typeface="Calibri"/>
              </a:rPr>
              <a:t>M</a:t>
            </a:r>
            <a:r>
              <a:rPr sz="3200" spc="-10" dirty="0">
                <a:solidFill>
                  <a:srgbClr val="032B4A"/>
                </a:solidFill>
                <a:latin typeface="Calibri"/>
                <a:cs typeface="Calibri"/>
              </a:rPr>
              <a:t>anufacturing</a:t>
            </a:r>
            <a:endParaRPr sz="3200" dirty="0">
              <a:latin typeface="Calibri"/>
              <a:cs typeface="Calibri"/>
            </a:endParaRPr>
          </a:p>
          <a:p>
            <a:pPr marL="692150" indent="276225">
              <a:lnSpc>
                <a:spcPct val="100000"/>
              </a:lnSpc>
              <a:spcBef>
                <a:spcPts val="1410"/>
              </a:spcBef>
              <a:buClr>
                <a:srgbClr val="405B76"/>
              </a:buClr>
              <a:buFont typeface="Arial"/>
              <a:buChar char="•"/>
              <a:tabLst>
                <a:tab pos="744538" algn="l"/>
              </a:tabLst>
            </a:pPr>
            <a:r>
              <a:rPr sz="3200" spc="-15" dirty="0">
                <a:solidFill>
                  <a:srgbClr val="032B4A"/>
                </a:solidFill>
                <a:latin typeface="Calibri"/>
                <a:cs typeface="Calibri"/>
              </a:rPr>
              <a:t>Professional </a:t>
            </a:r>
            <a:r>
              <a:rPr sz="3200" spc="-5" dirty="0">
                <a:solidFill>
                  <a:srgbClr val="032B4A"/>
                </a:solidFill>
                <a:latin typeface="Calibri"/>
                <a:cs typeface="Calibri"/>
              </a:rPr>
              <a:t>and </a:t>
            </a:r>
            <a:r>
              <a:rPr sz="3200" spc="-35" dirty="0">
                <a:solidFill>
                  <a:srgbClr val="032B4A"/>
                </a:solidFill>
                <a:latin typeface="Calibri"/>
                <a:cs typeface="Calibri"/>
              </a:rPr>
              <a:t>Technical </a:t>
            </a:r>
            <a:r>
              <a:rPr sz="3200" dirty="0">
                <a:solidFill>
                  <a:srgbClr val="032B4A"/>
                </a:solidFill>
                <a:latin typeface="Calibri"/>
                <a:cs typeface="Calibri"/>
              </a:rPr>
              <a:t>Services</a:t>
            </a:r>
            <a:r>
              <a:rPr sz="3200" spc="3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032B4A"/>
                </a:solidFill>
                <a:latin typeface="Calibri"/>
                <a:cs typeface="Calibri"/>
              </a:rPr>
              <a:t>(IT)</a:t>
            </a:r>
            <a:endParaRPr sz="3200" dirty="0">
              <a:latin typeface="Calibri"/>
              <a:cs typeface="Calibri"/>
            </a:endParaRPr>
          </a:p>
          <a:p>
            <a:pPr marL="692150" indent="276225">
              <a:lnSpc>
                <a:spcPct val="100000"/>
              </a:lnSpc>
              <a:spcBef>
                <a:spcPts val="1410"/>
              </a:spcBef>
              <a:buClr>
                <a:srgbClr val="405B76"/>
              </a:buClr>
              <a:buFont typeface="Arial"/>
              <a:buChar char="•"/>
              <a:tabLst>
                <a:tab pos="744538" algn="l"/>
              </a:tabLst>
            </a:pPr>
            <a:r>
              <a:rPr sz="3200" spc="-10" dirty="0">
                <a:solidFill>
                  <a:srgbClr val="032B4A"/>
                </a:solidFill>
                <a:latin typeface="Calibri"/>
                <a:cs typeface="Calibri"/>
              </a:rPr>
              <a:t>Healthcare </a:t>
            </a:r>
            <a:r>
              <a:rPr sz="3200" spc="-5" dirty="0">
                <a:solidFill>
                  <a:srgbClr val="032B4A"/>
                </a:solidFill>
                <a:latin typeface="Calibri"/>
                <a:cs typeface="Calibri"/>
              </a:rPr>
              <a:t>and </a:t>
            </a:r>
            <a:r>
              <a:rPr sz="3200" dirty="0">
                <a:solidFill>
                  <a:srgbClr val="032B4A"/>
                </a:solidFill>
                <a:latin typeface="Calibri"/>
                <a:cs typeface="Calibri"/>
              </a:rPr>
              <a:t>Social</a:t>
            </a:r>
            <a:r>
              <a:rPr sz="3200" spc="-1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32B4A"/>
                </a:solidFill>
                <a:latin typeface="Calibri"/>
                <a:cs typeface="Calibri"/>
              </a:rPr>
              <a:t>services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768899" y="270411"/>
            <a:ext cx="3414532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15" dirty="0"/>
              <a:t>Price Proposal</a:t>
            </a:r>
            <a:endParaRPr spc="-15" dirty="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pc="-5" dirty="0"/>
              <a:t>29</a:t>
            </a:fld>
            <a:endParaRPr spc="-5" dirty="0"/>
          </a:p>
        </p:txBody>
      </p:sp>
      <p:sp>
        <p:nvSpPr>
          <p:cNvPr id="8" name="object 8"/>
          <p:cNvSpPr txBox="1"/>
          <p:nvPr/>
        </p:nvSpPr>
        <p:spPr>
          <a:xfrm>
            <a:off x="78473" y="1387353"/>
            <a:ext cx="8795385" cy="47551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1900" b="1" spc="-5" dirty="0">
                <a:solidFill>
                  <a:srgbClr val="032B4A"/>
                </a:solidFill>
                <a:latin typeface="Calibri"/>
                <a:cs typeface="Calibri"/>
              </a:rPr>
              <a:t>Cover Sheet</a:t>
            </a:r>
          </a:p>
          <a:p>
            <a:pPr marL="812800" lvl="1" indent="-342900">
              <a:buClr>
                <a:srgbClr val="405B76"/>
              </a:buClr>
              <a:buFont typeface="Courier New" panose="02070309020205020404" pitchFamily="49" charset="0"/>
              <a:buChar char="o"/>
              <a:tabLst>
                <a:tab pos="299085" algn="l"/>
                <a:tab pos="299720" algn="l"/>
              </a:tabLst>
            </a:pPr>
            <a:r>
              <a:rPr lang="en-US" sz="2100" spc="-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pc="-5" dirty="0">
                <a:solidFill>
                  <a:srgbClr val="032B4A"/>
                </a:solidFill>
                <a:latin typeface="Calibri"/>
                <a:cs typeface="Calibri"/>
              </a:rPr>
              <a:t>Each section fully completed Attachment H</a:t>
            </a:r>
          </a:p>
          <a:p>
            <a:pPr marL="812800" lvl="1" indent="-342900">
              <a:buClr>
                <a:srgbClr val="405B76"/>
              </a:buClr>
              <a:buFont typeface="Courier New" panose="02070309020205020404" pitchFamily="49" charset="0"/>
              <a:buChar char="o"/>
              <a:tabLst>
                <a:tab pos="299085" algn="l"/>
                <a:tab pos="299720" algn="l"/>
              </a:tabLst>
            </a:pPr>
            <a:r>
              <a:rPr lang="en-US" spc="-5" dirty="0">
                <a:solidFill>
                  <a:srgbClr val="032B4A"/>
                </a:solidFill>
                <a:latin typeface="Calibri"/>
                <a:cs typeface="Calibri"/>
              </a:rPr>
              <a:t> Signed by authorized signatory Attachment I</a:t>
            </a:r>
            <a:endParaRPr lang="en-US" sz="2100" spc="-5" dirty="0">
              <a:solidFill>
                <a:srgbClr val="032B4A"/>
              </a:solidFill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1900" b="1" spc="-5" dirty="0">
                <a:solidFill>
                  <a:srgbClr val="032B4A"/>
                </a:solidFill>
                <a:latin typeface="Calibri"/>
                <a:cs typeface="Calibri"/>
              </a:rPr>
              <a:t>Minimum Qualifying Criteria</a:t>
            </a:r>
          </a:p>
          <a:p>
            <a:pPr marL="812800" lvl="1" indent="-342900">
              <a:buClr>
                <a:srgbClr val="405B76"/>
              </a:buClr>
              <a:buFont typeface="Courier New" panose="02070309020205020404" pitchFamily="49" charset="0"/>
              <a:buChar char="o"/>
              <a:tabLst>
                <a:tab pos="299085" algn="l"/>
                <a:tab pos="299720" algn="l"/>
              </a:tabLst>
            </a:pPr>
            <a:r>
              <a:rPr lang="en-US" sz="1600" spc="-5" dirty="0">
                <a:solidFill>
                  <a:srgbClr val="032B4A"/>
                </a:solidFill>
                <a:latin typeface="Calibri"/>
                <a:cs typeface="Calibri"/>
              </a:rPr>
              <a:t>  Minimum Qualifying Document Attachment J</a:t>
            </a:r>
            <a:endParaRPr lang="en-US" sz="2100" spc="-5" dirty="0">
              <a:solidFill>
                <a:srgbClr val="032B4A"/>
              </a:solidFill>
              <a:latin typeface="Calibri"/>
              <a:cs typeface="Calibri"/>
            </a:endParaRPr>
          </a:p>
          <a:p>
            <a:pPr marL="812800" lvl="1" indent="-342900">
              <a:buClr>
                <a:srgbClr val="405B76"/>
              </a:buClr>
              <a:buFont typeface="Courier New" panose="02070309020205020404" pitchFamily="49" charset="0"/>
              <a:buChar char="o"/>
              <a:tabLst>
                <a:tab pos="299085" algn="l"/>
                <a:tab pos="299720" algn="l"/>
              </a:tabLst>
            </a:pPr>
            <a:r>
              <a:rPr lang="en-US" sz="2100" spc="-5" dirty="0">
                <a:solidFill>
                  <a:srgbClr val="032B4A"/>
                </a:solidFill>
                <a:latin typeface="Calibri"/>
                <a:cs typeface="Calibri"/>
              </a:rPr>
              <a:t> 	</a:t>
            </a:r>
            <a:r>
              <a:rPr lang="en-US" sz="1600" spc="-5" dirty="0">
                <a:solidFill>
                  <a:srgbClr val="032B4A"/>
                </a:solidFill>
                <a:latin typeface="Calibri"/>
                <a:cs typeface="Calibri"/>
              </a:rPr>
              <a:t>Signatory Authorization for Corporate Providers (If Applicable) Attachment K</a:t>
            </a:r>
          </a:p>
          <a:p>
            <a:pPr marL="812800" lvl="1" indent="-342900">
              <a:buClr>
                <a:srgbClr val="405B76"/>
              </a:buClr>
              <a:buFont typeface="Courier New" panose="02070309020205020404" pitchFamily="49" charset="0"/>
              <a:buChar char="o"/>
              <a:tabLst>
                <a:tab pos="299085" algn="l"/>
                <a:tab pos="299720" algn="l"/>
              </a:tabLst>
            </a:pPr>
            <a:r>
              <a:rPr lang="en-US" sz="1600" spc="-5" dirty="0">
                <a:solidFill>
                  <a:srgbClr val="032B4A"/>
                </a:solidFill>
                <a:latin typeface="Calibri"/>
                <a:cs typeface="Calibri"/>
              </a:rPr>
              <a:t> 	Signatory Authorization for Non-Corporate Providers (If Applicable) Attachment L</a:t>
            </a:r>
          </a:p>
          <a:p>
            <a:pPr marL="812800" lvl="1" indent="-342900">
              <a:buClr>
                <a:srgbClr val="405B76"/>
              </a:buClr>
              <a:buFont typeface="Courier New" panose="02070309020205020404" pitchFamily="49" charset="0"/>
              <a:buChar char="o"/>
              <a:tabLst>
                <a:tab pos="299085" algn="l"/>
                <a:tab pos="299720" algn="l"/>
              </a:tabLst>
            </a:pPr>
            <a:r>
              <a:rPr lang="en-US" sz="1600" spc="-5" dirty="0">
                <a:solidFill>
                  <a:srgbClr val="032B4A"/>
                </a:solidFill>
                <a:latin typeface="Calibri"/>
                <a:cs typeface="Calibri"/>
              </a:rPr>
              <a:t> 	Certification Regarding Debarment, Suspension and Other Responsibility Matters Attachment M</a:t>
            </a:r>
          </a:p>
          <a:p>
            <a:pPr marL="812800" lvl="1" indent="-342900">
              <a:buClr>
                <a:srgbClr val="405B76"/>
              </a:buClr>
              <a:buFont typeface="Courier New" panose="02070309020205020404" pitchFamily="49" charset="0"/>
              <a:buChar char="o"/>
              <a:tabLst>
                <a:tab pos="299085" algn="l"/>
                <a:tab pos="299720" algn="l"/>
              </a:tabLst>
            </a:pPr>
            <a:r>
              <a:rPr lang="en-US" sz="1600" spc="-5" dirty="0">
                <a:solidFill>
                  <a:srgbClr val="032B4A"/>
                </a:solidFill>
                <a:latin typeface="Calibri"/>
                <a:cs typeface="Calibri"/>
              </a:rPr>
              <a:t> 	Statement of Commitment to a Drug-Free Workplace Attachment N</a:t>
            </a:r>
          </a:p>
          <a:p>
            <a:pPr marL="812800" lvl="1" indent="-342900">
              <a:buClr>
                <a:srgbClr val="405B76"/>
              </a:buClr>
              <a:buFont typeface="Courier New" panose="02070309020205020404" pitchFamily="49" charset="0"/>
              <a:buChar char="o"/>
              <a:tabLst>
                <a:tab pos="299085" algn="l"/>
                <a:tab pos="299720" algn="l"/>
              </a:tabLst>
            </a:pPr>
            <a:r>
              <a:rPr lang="en-US" sz="1600" spc="-5" dirty="0">
                <a:solidFill>
                  <a:srgbClr val="032B4A"/>
                </a:solidFill>
                <a:latin typeface="Calibri"/>
                <a:cs typeface="Calibri"/>
              </a:rPr>
              <a:t> 	Certificate of Non-Collusion Attachment O</a:t>
            </a:r>
          </a:p>
          <a:p>
            <a:pPr marL="812800" lvl="1" indent="-342900">
              <a:buClr>
                <a:srgbClr val="405B76"/>
              </a:buClr>
              <a:buFont typeface="Courier New" panose="02070309020205020404" pitchFamily="49" charset="0"/>
              <a:buChar char="o"/>
              <a:tabLst>
                <a:tab pos="299085" algn="l"/>
                <a:tab pos="299720" algn="l"/>
              </a:tabLst>
            </a:pPr>
            <a:r>
              <a:rPr lang="en-US" sz="1600" spc="-5" dirty="0">
                <a:solidFill>
                  <a:srgbClr val="032B4A"/>
                </a:solidFill>
                <a:latin typeface="Calibri"/>
                <a:cs typeface="Calibri"/>
              </a:rPr>
              <a:t> 	Audit Assurance Certification Attachment P</a:t>
            </a:r>
          </a:p>
          <a:p>
            <a:pPr marL="812800" lvl="1" indent="-342900">
              <a:buClr>
                <a:srgbClr val="405B76"/>
              </a:buClr>
              <a:buFont typeface="Courier New" panose="02070309020205020404" pitchFamily="49" charset="0"/>
              <a:buChar char="o"/>
              <a:tabLst>
                <a:tab pos="299085" algn="l"/>
                <a:tab pos="299720" algn="l"/>
              </a:tabLst>
            </a:pPr>
            <a:r>
              <a:rPr lang="en-US" sz="1600" spc="-5" dirty="0">
                <a:solidFill>
                  <a:srgbClr val="032B4A"/>
                </a:solidFill>
                <a:latin typeface="Calibri"/>
                <a:cs typeface="Calibri"/>
              </a:rPr>
              <a:t> 	Evidence of Commitment to Equal Opportunity, Nondiscrimination, and Affirmative Action 	Attachment Q</a:t>
            </a:r>
          </a:p>
          <a:p>
            <a:pPr marL="812800" lvl="1" indent="-342900">
              <a:buClr>
                <a:srgbClr val="405B76"/>
              </a:buClr>
              <a:buFont typeface="Courier New" panose="02070309020205020404" pitchFamily="49" charset="0"/>
              <a:buChar char="o"/>
              <a:tabLst>
                <a:tab pos="299085" algn="l"/>
                <a:tab pos="299720" algn="l"/>
              </a:tabLst>
            </a:pPr>
            <a:r>
              <a:rPr lang="en-US" sz="1600" spc="-5" dirty="0">
                <a:solidFill>
                  <a:srgbClr val="032B4A"/>
                </a:solidFill>
                <a:latin typeface="Calibri"/>
                <a:cs typeface="Calibri"/>
              </a:rPr>
              <a:t>  Certificate of Good Standing Attachment R</a:t>
            </a:r>
            <a:endParaRPr lang="en-US" sz="2100" spc="-5" dirty="0">
              <a:solidFill>
                <a:srgbClr val="032B4A"/>
              </a:solidFill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1900" b="1" spc="-5" dirty="0">
                <a:solidFill>
                  <a:srgbClr val="032B4A"/>
                </a:solidFill>
                <a:latin typeface="Calibri"/>
                <a:cs typeface="Calibri"/>
              </a:rPr>
              <a:t>Budget &amp; Budget Narrative</a:t>
            </a:r>
          </a:p>
          <a:p>
            <a:pPr marL="812800" lvl="1" indent="-342900">
              <a:buClr>
                <a:srgbClr val="405B76"/>
              </a:buClr>
              <a:buFont typeface="Courier New" panose="02070309020205020404" pitchFamily="49" charset="0"/>
              <a:buChar char="o"/>
              <a:tabLst>
                <a:tab pos="299085" algn="l"/>
                <a:tab pos="299720" algn="l"/>
              </a:tabLst>
            </a:pPr>
            <a:r>
              <a:rPr lang="en-US" sz="1600" spc="-5" dirty="0">
                <a:solidFill>
                  <a:srgbClr val="032B4A"/>
                </a:solidFill>
                <a:latin typeface="Calibri"/>
                <a:cs typeface="Calibri"/>
              </a:rPr>
              <a:t>  Budget Sheet Attachment S</a:t>
            </a:r>
          </a:p>
          <a:p>
            <a:pPr lvl="2" indent="-454025">
              <a:buClr>
                <a:srgbClr val="405B76"/>
              </a:buClr>
              <a:buFont typeface="Courier New" panose="02070309020205020404" pitchFamily="49" charset="0"/>
              <a:buChar char="o"/>
              <a:tabLst>
                <a:tab pos="299085" algn="l"/>
                <a:tab pos="299720" algn="l"/>
              </a:tabLst>
            </a:pPr>
            <a:r>
              <a:rPr lang="en-US" sz="1600" spc="-5" dirty="0">
                <a:solidFill>
                  <a:srgbClr val="032B4A"/>
                </a:solidFill>
                <a:latin typeface="Calibri"/>
                <a:cs typeface="Calibri"/>
              </a:rPr>
              <a:t>Budget Narrative Attachment S</a:t>
            </a:r>
          </a:p>
          <a:p>
            <a:pPr marL="914400" lvl="1" indent="-444500">
              <a:buClr>
                <a:srgbClr val="405B76"/>
              </a:buClr>
              <a:buFont typeface="Courier New" panose="02070309020205020404" pitchFamily="49" charset="0"/>
              <a:buChar char="o"/>
              <a:tabLst>
                <a:tab pos="299085" algn="l"/>
                <a:tab pos="299720" algn="l"/>
              </a:tabLst>
            </a:pPr>
            <a:r>
              <a:rPr lang="en-US" sz="1600" spc="-5" dirty="0">
                <a:solidFill>
                  <a:srgbClr val="032B4A"/>
                </a:solidFill>
                <a:latin typeface="Calibri"/>
                <a:cs typeface="Calibri"/>
              </a:rPr>
              <a:t>Indirect Rate Included (if applicable)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4CB99-F73A-9FCC-8BCF-425008BB0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n-US" sz="2800" b="1" i="0" u="none" strike="noStrike" kern="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Background: </a:t>
            </a:r>
            <a:r>
              <a:rPr kumimoji="0" lang="en-US" sz="2800" b="1" i="0" u="none" strike="noStrike" kern="0" cap="none" spc="-2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Workforce </a:t>
            </a:r>
            <a:r>
              <a:rPr kumimoji="0" lang="en-US" sz="2800" b="1" i="0" u="none" strike="noStrike" kern="0" cap="none" spc="-1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Innovation </a:t>
            </a:r>
            <a:r>
              <a:rPr kumimoji="0" lang="en-US" sz="2800" b="1" i="0" u="none" strike="noStrike" kern="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and </a:t>
            </a:r>
            <a:r>
              <a:rPr kumimoji="0" lang="en-US" sz="2800" b="1" i="0" u="none" strike="noStrike" kern="0" cap="none" spc="-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Opportunity</a:t>
            </a:r>
            <a:r>
              <a:rPr kumimoji="0" lang="en-US" sz="2800" b="1" i="0" u="none" strike="noStrike" kern="0" cap="none" spc="9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</a:t>
            </a:r>
            <a:r>
              <a:rPr kumimoji="0" lang="en-US" sz="2800" b="1" i="0" u="none" strike="noStrike" kern="0" cap="none" spc="-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Act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93DFED-7832-7259-67F8-C06AE8CCF6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1BE8DD-6BA1-AD43-8321-0CEB068BCC7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19B1FC-D8C2-E9F8-30F1-E97C356FDBA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299085" marR="20955" indent="-286385">
              <a:lnSpc>
                <a:spcPct val="70000"/>
              </a:lnSpc>
              <a:buClr>
                <a:srgbClr val="405B76"/>
              </a:buClr>
              <a:buFont typeface="Arial"/>
              <a:buChar char="•"/>
              <a:tabLst>
                <a:tab pos="299720" algn="l"/>
              </a:tabLst>
            </a:pPr>
            <a:r>
              <a:rPr lang="en-US" sz="2800" spc="-5" dirty="0">
                <a:solidFill>
                  <a:srgbClr val="032B4A"/>
                </a:solidFill>
                <a:latin typeface="Calibri"/>
                <a:cs typeface="Calibri"/>
              </a:rPr>
              <a:t>The </a:t>
            </a:r>
            <a:r>
              <a:rPr lang="en-US" sz="2800" spc="-10" dirty="0">
                <a:solidFill>
                  <a:srgbClr val="032B4A"/>
                </a:solidFill>
                <a:latin typeface="Calibri"/>
                <a:cs typeface="Calibri"/>
              </a:rPr>
              <a:t>WIOA </a:t>
            </a:r>
            <a:r>
              <a:rPr lang="en-US" sz="2800" spc="-50" dirty="0">
                <a:solidFill>
                  <a:srgbClr val="032B4A"/>
                </a:solidFill>
                <a:latin typeface="Calibri"/>
                <a:cs typeface="Calibri"/>
              </a:rPr>
              <a:t>Youth </a:t>
            </a:r>
            <a:r>
              <a:rPr lang="en-US" sz="2800" spc="-20" dirty="0">
                <a:solidFill>
                  <a:srgbClr val="032B4A"/>
                </a:solidFill>
                <a:latin typeface="Calibri"/>
                <a:cs typeface="Calibri"/>
              </a:rPr>
              <a:t>Program </a:t>
            </a:r>
            <a:r>
              <a:rPr lang="en-US" sz="2800" spc="-5" dirty="0">
                <a:solidFill>
                  <a:srgbClr val="032B4A"/>
                </a:solidFill>
                <a:latin typeface="Calibri"/>
                <a:cs typeface="Calibri"/>
              </a:rPr>
              <a:t>is </a:t>
            </a:r>
            <a:r>
              <a:rPr lang="en-US" sz="2800" spc="-20" dirty="0">
                <a:solidFill>
                  <a:srgbClr val="032B4A"/>
                </a:solidFill>
                <a:latin typeface="Calibri"/>
                <a:cs typeface="Calibri"/>
              </a:rPr>
              <a:t>federally </a:t>
            </a:r>
            <a:r>
              <a:rPr lang="en-US" sz="2800" spc="-5" dirty="0">
                <a:solidFill>
                  <a:srgbClr val="032B4A"/>
                </a:solidFill>
                <a:latin typeface="Calibri"/>
                <a:cs typeface="Calibri"/>
              </a:rPr>
              <a:t>funded </a:t>
            </a:r>
            <a:r>
              <a:rPr lang="en-US" sz="2800" spc="-10" dirty="0">
                <a:solidFill>
                  <a:srgbClr val="032B4A"/>
                </a:solidFill>
                <a:latin typeface="Calibri"/>
                <a:cs typeface="Calibri"/>
              </a:rPr>
              <a:t>by </a:t>
            </a:r>
            <a:r>
              <a:rPr lang="en-US" sz="2800" spc="-5" dirty="0">
                <a:solidFill>
                  <a:srgbClr val="032B4A"/>
                </a:solidFill>
                <a:latin typeface="Calibri"/>
                <a:cs typeface="Calibri"/>
              </a:rPr>
              <a:t>the  Department </a:t>
            </a:r>
            <a:r>
              <a:rPr lang="en-US" sz="2800" dirty="0">
                <a:solidFill>
                  <a:srgbClr val="032B4A"/>
                </a:solidFill>
                <a:latin typeface="Calibri"/>
                <a:cs typeface="Calibri"/>
              </a:rPr>
              <a:t>of </a:t>
            </a:r>
            <a:r>
              <a:rPr lang="en-US" sz="2800" spc="-5" dirty="0">
                <a:solidFill>
                  <a:srgbClr val="032B4A"/>
                </a:solidFill>
                <a:latin typeface="Calibri"/>
                <a:cs typeface="Calibri"/>
              </a:rPr>
              <a:t>Labor </a:t>
            </a:r>
            <a:r>
              <a:rPr lang="en-US" sz="2800" dirty="0">
                <a:solidFill>
                  <a:srgbClr val="032B4A"/>
                </a:solidFill>
                <a:latin typeface="Calibri"/>
                <a:cs typeface="Calibri"/>
              </a:rPr>
              <a:t>(DOL). </a:t>
            </a:r>
            <a:r>
              <a:rPr lang="en-US" sz="2800" spc="-5" dirty="0">
                <a:solidFill>
                  <a:srgbClr val="032B4A"/>
                </a:solidFill>
                <a:latin typeface="Calibri"/>
                <a:cs typeface="Calibri"/>
              </a:rPr>
              <a:t>Funds </a:t>
            </a:r>
            <a:r>
              <a:rPr lang="en-US" sz="2800" spc="-15" dirty="0">
                <a:solidFill>
                  <a:srgbClr val="032B4A"/>
                </a:solidFill>
                <a:latin typeface="Calibri"/>
                <a:cs typeface="Calibri"/>
              </a:rPr>
              <a:t>are </a:t>
            </a:r>
            <a:r>
              <a:rPr lang="en-US" sz="2800" spc="-10" dirty="0">
                <a:solidFill>
                  <a:srgbClr val="032B4A"/>
                </a:solidFill>
                <a:latin typeface="Calibri"/>
                <a:cs typeface="Calibri"/>
              </a:rPr>
              <a:t>processed  through </a:t>
            </a:r>
            <a:r>
              <a:rPr lang="en-US" sz="2800" spc="-5" dirty="0">
                <a:solidFill>
                  <a:srgbClr val="032B4A"/>
                </a:solidFill>
                <a:latin typeface="Calibri"/>
                <a:cs typeface="Calibri"/>
              </a:rPr>
              <a:t>the </a:t>
            </a:r>
            <a:r>
              <a:rPr lang="en-US" sz="2800" spc="-10" dirty="0">
                <a:solidFill>
                  <a:srgbClr val="032B4A"/>
                </a:solidFill>
                <a:latin typeface="Calibri"/>
                <a:cs typeface="Calibri"/>
              </a:rPr>
              <a:t>Massachusetts </a:t>
            </a:r>
            <a:r>
              <a:rPr lang="en-US" sz="2800" spc="-5" dirty="0">
                <a:solidFill>
                  <a:srgbClr val="032B4A"/>
                </a:solidFill>
                <a:latin typeface="Calibri"/>
                <a:cs typeface="Calibri"/>
              </a:rPr>
              <a:t>Department </a:t>
            </a:r>
            <a:r>
              <a:rPr lang="en-US" sz="2800" dirty="0">
                <a:solidFill>
                  <a:srgbClr val="032B4A"/>
                </a:solidFill>
                <a:latin typeface="Calibri"/>
                <a:cs typeface="Calibri"/>
              </a:rPr>
              <a:t>of </a:t>
            </a:r>
            <a:r>
              <a:rPr lang="en-US" sz="2800" spc="-10" dirty="0">
                <a:solidFill>
                  <a:srgbClr val="032B4A"/>
                </a:solidFill>
                <a:latin typeface="Calibri"/>
                <a:cs typeface="Calibri"/>
              </a:rPr>
              <a:t>Career  </a:t>
            </a:r>
            <a:r>
              <a:rPr lang="en-US" sz="2800" dirty="0">
                <a:solidFill>
                  <a:srgbClr val="032B4A"/>
                </a:solidFill>
                <a:latin typeface="Calibri"/>
                <a:cs typeface="Calibri"/>
              </a:rPr>
              <a:t>Services </a:t>
            </a:r>
            <a:r>
              <a:rPr lang="en-US" sz="2800" spc="-5" dirty="0">
                <a:solidFill>
                  <a:srgbClr val="032B4A"/>
                </a:solidFill>
                <a:latin typeface="Calibri"/>
                <a:cs typeface="Calibri"/>
              </a:rPr>
              <a:t>(DCS), which </a:t>
            </a:r>
            <a:r>
              <a:rPr lang="en-US" sz="2800" spc="-15" dirty="0">
                <a:solidFill>
                  <a:srgbClr val="032B4A"/>
                </a:solidFill>
                <a:latin typeface="Calibri"/>
                <a:cs typeface="Calibri"/>
              </a:rPr>
              <a:t>allocates </a:t>
            </a:r>
            <a:r>
              <a:rPr lang="en-US" sz="2800" spc="-10" dirty="0">
                <a:solidFill>
                  <a:srgbClr val="032B4A"/>
                </a:solidFill>
                <a:latin typeface="Calibri"/>
                <a:cs typeface="Calibri"/>
              </a:rPr>
              <a:t>WIOA </a:t>
            </a:r>
            <a:r>
              <a:rPr lang="en-US" sz="2800" spc="-5" dirty="0">
                <a:solidFill>
                  <a:srgbClr val="032B4A"/>
                </a:solidFill>
                <a:latin typeface="Calibri"/>
                <a:cs typeface="Calibri"/>
              </a:rPr>
              <a:t>Title </a:t>
            </a:r>
            <a:r>
              <a:rPr lang="en-US" sz="2800" dirty="0">
                <a:solidFill>
                  <a:srgbClr val="032B4A"/>
                </a:solidFill>
                <a:latin typeface="Calibri"/>
                <a:cs typeface="Calibri"/>
              </a:rPr>
              <a:t>I </a:t>
            </a:r>
            <a:r>
              <a:rPr lang="en-US" sz="2800" spc="-50" dirty="0">
                <a:solidFill>
                  <a:srgbClr val="032B4A"/>
                </a:solidFill>
                <a:latin typeface="Calibri"/>
                <a:cs typeface="Calibri"/>
              </a:rPr>
              <a:t>Youth </a:t>
            </a:r>
            <a:r>
              <a:rPr lang="en-US" sz="2800" spc="-5" dirty="0">
                <a:solidFill>
                  <a:srgbClr val="032B4A"/>
                </a:solidFill>
                <a:latin typeface="Calibri"/>
                <a:cs typeface="Calibri"/>
              </a:rPr>
              <a:t>funds </a:t>
            </a:r>
            <a:r>
              <a:rPr lang="en-US" sz="2800" spc="-15" dirty="0">
                <a:solidFill>
                  <a:srgbClr val="032B4A"/>
                </a:solidFill>
                <a:latin typeface="Calibri"/>
                <a:cs typeface="Calibri"/>
              </a:rPr>
              <a:t>to </a:t>
            </a:r>
            <a:r>
              <a:rPr lang="en-US" sz="2800" spc="-5" dirty="0">
                <a:solidFill>
                  <a:srgbClr val="032B4A"/>
                </a:solidFill>
                <a:latin typeface="Calibri"/>
                <a:cs typeface="Calibri"/>
              </a:rPr>
              <a:t>the </a:t>
            </a:r>
            <a:r>
              <a:rPr lang="en-US" sz="2800" dirty="0">
                <a:solidFill>
                  <a:srgbClr val="032B4A"/>
                </a:solidFill>
                <a:latin typeface="Calibri"/>
                <a:cs typeface="Calibri"/>
              </a:rPr>
              <a:t>16 </a:t>
            </a:r>
            <a:r>
              <a:rPr lang="en-US" sz="2800" spc="-30" dirty="0">
                <a:solidFill>
                  <a:srgbClr val="032B4A"/>
                </a:solidFill>
                <a:latin typeface="Calibri"/>
                <a:cs typeface="Calibri"/>
              </a:rPr>
              <a:t>state </a:t>
            </a:r>
            <a:r>
              <a:rPr lang="en-US" sz="2800" spc="-20" dirty="0">
                <a:solidFill>
                  <a:srgbClr val="032B4A"/>
                </a:solidFill>
                <a:latin typeface="Calibri"/>
                <a:cs typeface="Calibri"/>
              </a:rPr>
              <a:t>workforce</a:t>
            </a:r>
            <a:r>
              <a:rPr lang="en-US" sz="2800" spc="-4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2800" spc="-10" dirty="0">
                <a:solidFill>
                  <a:srgbClr val="032B4A"/>
                </a:solidFill>
                <a:latin typeface="Calibri"/>
                <a:cs typeface="Calibri"/>
              </a:rPr>
              <a:t>areas.</a:t>
            </a:r>
            <a:endParaRPr lang="en-US" sz="2800" dirty="0">
              <a:latin typeface="Calibri"/>
              <a:cs typeface="Calibri"/>
            </a:endParaRPr>
          </a:p>
          <a:p>
            <a:pPr marL="299085" marR="127000" indent="-286385">
              <a:lnSpc>
                <a:spcPct val="70000"/>
              </a:lnSpc>
              <a:spcBef>
                <a:spcPts val="1800"/>
              </a:spcBef>
              <a:buClr>
                <a:srgbClr val="405B76"/>
              </a:buClr>
              <a:buFont typeface="Arial"/>
              <a:buChar char="•"/>
              <a:tabLst>
                <a:tab pos="299720" algn="l"/>
              </a:tabLst>
            </a:pPr>
            <a:r>
              <a:rPr lang="en-US" sz="2800" spc="-15" dirty="0">
                <a:solidFill>
                  <a:srgbClr val="032B4A"/>
                </a:solidFill>
                <a:latin typeface="Calibri"/>
                <a:cs typeface="Calibri"/>
              </a:rPr>
              <a:t>Each </a:t>
            </a:r>
            <a:r>
              <a:rPr lang="en-US" sz="2800" spc="-20" dirty="0">
                <a:solidFill>
                  <a:srgbClr val="032B4A"/>
                </a:solidFill>
                <a:latin typeface="Calibri"/>
                <a:cs typeface="Calibri"/>
              </a:rPr>
              <a:t>workforce </a:t>
            </a:r>
            <a:r>
              <a:rPr lang="en-US" sz="2800" spc="-15" dirty="0">
                <a:solidFill>
                  <a:srgbClr val="032B4A"/>
                </a:solidFill>
                <a:latin typeface="Calibri"/>
                <a:cs typeface="Calibri"/>
              </a:rPr>
              <a:t>area procures </a:t>
            </a:r>
            <a:r>
              <a:rPr lang="en-US" sz="2800" dirty="0">
                <a:solidFill>
                  <a:srgbClr val="032B4A"/>
                </a:solidFill>
                <a:latin typeface="Calibri"/>
                <a:cs typeface="Calibri"/>
              </a:rPr>
              <a:t>services </a:t>
            </a:r>
            <a:r>
              <a:rPr lang="en-US" sz="2800" spc="-5" dirty="0">
                <a:solidFill>
                  <a:srgbClr val="032B4A"/>
                </a:solidFill>
                <a:latin typeface="Calibri"/>
                <a:cs typeface="Calibri"/>
              </a:rPr>
              <a:t>designed </a:t>
            </a:r>
            <a:r>
              <a:rPr lang="en-US" sz="2800" spc="-15" dirty="0">
                <a:solidFill>
                  <a:srgbClr val="032B4A"/>
                </a:solidFill>
                <a:latin typeface="Calibri"/>
                <a:cs typeface="Calibri"/>
              </a:rPr>
              <a:t>to </a:t>
            </a:r>
            <a:r>
              <a:rPr lang="en-US" sz="2800" spc="-5" dirty="0">
                <a:solidFill>
                  <a:srgbClr val="032B4A"/>
                </a:solidFill>
                <a:latin typeface="Calibri"/>
                <a:cs typeface="Calibri"/>
              </a:rPr>
              <a:t>help in-school and out-of-school</a:t>
            </a:r>
            <a:r>
              <a:rPr lang="en-US" sz="2800" spc="-2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2800" spc="-10" dirty="0">
                <a:solidFill>
                  <a:srgbClr val="032B4A"/>
                </a:solidFill>
                <a:latin typeface="Calibri"/>
                <a:cs typeface="Calibri"/>
              </a:rPr>
              <a:t>youth.</a:t>
            </a:r>
            <a:endParaRPr lang="en-US" sz="2800" dirty="0">
              <a:latin typeface="Calibri"/>
              <a:cs typeface="Calibri"/>
            </a:endParaRPr>
          </a:p>
          <a:p>
            <a:pPr marL="299085" marR="5080" indent="-286385">
              <a:lnSpc>
                <a:spcPct val="70000"/>
              </a:lnSpc>
              <a:spcBef>
                <a:spcPts val="1800"/>
              </a:spcBef>
              <a:buClr>
                <a:srgbClr val="405B76"/>
              </a:buClr>
              <a:buFont typeface="Arial"/>
              <a:buChar char="•"/>
              <a:tabLst>
                <a:tab pos="299720" algn="l"/>
              </a:tabLst>
            </a:pPr>
            <a:r>
              <a:rPr lang="en-US" sz="2800" spc="-10" dirty="0">
                <a:solidFill>
                  <a:srgbClr val="032B4A"/>
                </a:solidFill>
                <a:latin typeface="Calibri"/>
                <a:cs typeface="Calibri"/>
              </a:rPr>
              <a:t>WIOA provides </a:t>
            </a:r>
            <a:r>
              <a:rPr lang="en-US" sz="2800" spc="-5" dirty="0">
                <a:solidFill>
                  <a:srgbClr val="032B4A"/>
                </a:solidFill>
                <a:latin typeface="Calibri"/>
                <a:cs typeface="Calibri"/>
              </a:rPr>
              <a:t>funding </a:t>
            </a:r>
            <a:r>
              <a:rPr lang="en-US" sz="2800" spc="-25" dirty="0">
                <a:solidFill>
                  <a:srgbClr val="032B4A"/>
                </a:solidFill>
                <a:latin typeface="Calibri"/>
                <a:cs typeface="Calibri"/>
              </a:rPr>
              <a:t>for </a:t>
            </a:r>
            <a:r>
              <a:rPr lang="en-US" sz="2800" spc="-10" dirty="0">
                <a:solidFill>
                  <a:srgbClr val="032B4A"/>
                </a:solidFill>
                <a:latin typeface="Calibri"/>
                <a:cs typeface="Calibri"/>
              </a:rPr>
              <a:t>local areas </a:t>
            </a:r>
            <a:r>
              <a:rPr lang="en-US" sz="2800" spc="-15" dirty="0">
                <a:solidFill>
                  <a:srgbClr val="032B4A"/>
                </a:solidFill>
                <a:latin typeface="Calibri"/>
                <a:cs typeface="Calibri"/>
              </a:rPr>
              <a:t>to </a:t>
            </a:r>
            <a:r>
              <a:rPr lang="en-US" sz="2800" spc="-25" dirty="0">
                <a:solidFill>
                  <a:srgbClr val="032B4A"/>
                </a:solidFill>
                <a:latin typeface="Calibri"/>
                <a:cs typeface="Calibri"/>
              </a:rPr>
              <a:t>offer </a:t>
            </a:r>
            <a:r>
              <a:rPr lang="en-US" sz="2800" spc="-10" dirty="0">
                <a:solidFill>
                  <a:srgbClr val="032B4A"/>
                </a:solidFill>
                <a:latin typeface="Calibri"/>
                <a:cs typeface="Calibri"/>
              </a:rPr>
              <a:t>year-  </a:t>
            </a:r>
            <a:r>
              <a:rPr lang="en-US" sz="2800" spc="-15" dirty="0">
                <a:solidFill>
                  <a:srgbClr val="032B4A"/>
                </a:solidFill>
                <a:latin typeface="Calibri"/>
                <a:cs typeface="Calibri"/>
              </a:rPr>
              <a:t>round programs </a:t>
            </a:r>
            <a:r>
              <a:rPr lang="en-US" sz="2800" spc="-25" dirty="0">
                <a:solidFill>
                  <a:srgbClr val="032B4A"/>
                </a:solidFill>
                <a:latin typeface="Calibri"/>
                <a:cs typeface="Calibri"/>
              </a:rPr>
              <a:t>for </a:t>
            </a:r>
            <a:r>
              <a:rPr lang="en-US" sz="2800" spc="-5" dirty="0">
                <a:solidFill>
                  <a:srgbClr val="032B4A"/>
                </a:solidFill>
                <a:latin typeface="Calibri"/>
                <a:cs typeface="Calibri"/>
              </a:rPr>
              <a:t>in-school and out-of-school </a:t>
            </a:r>
            <a:r>
              <a:rPr lang="en-US" sz="2800" spc="-10" dirty="0">
                <a:solidFill>
                  <a:srgbClr val="032B4A"/>
                </a:solidFill>
                <a:latin typeface="Calibri"/>
                <a:cs typeface="Calibri"/>
              </a:rPr>
              <a:t>youth  that </a:t>
            </a:r>
            <a:r>
              <a:rPr lang="en-US" sz="2800" spc="-15" dirty="0">
                <a:solidFill>
                  <a:srgbClr val="032B4A"/>
                </a:solidFill>
                <a:latin typeface="Calibri"/>
                <a:cs typeface="Calibri"/>
              </a:rPr>
              <a:t>provide </a:t>
            </a:r>
            <a:r>
              <a:rPr lang="en-US" sz="2800" dirty="0">
                <a:solidFill>
                  <a:srgbClr val="032B4A"/>
                </a:solidFill>
                <a:latin typeface="Calibri"/>
                <a:cs typeface="Calibri"/>
              </a:rPr>
              <a:t>a </a:t>
            </a:r>
            <a:r>
              <a:rPr lang="en-US" sz="2800" spc="-25" dirty="0">
                <a:solidFill>
                  <a:srgbClr val="032B4A"/>
                </a:solidFill>
                <a:latin typeface="Calibri"/>
                <a:cs typeface="Calibri"/>
              </a:rPr>
              <a:t>pathway </a:t>
            </a:r>
            <a:r>
              <a:rPr lang="en-US" sz="2800" spc="-15" dirty="0">
                <a:solidFill>
                  <a:srgbClr val="032B4A"/>
                </a:solidFill>
                <a:latin typeface="Calibri"/>
                <a:cs typeface="Calibri"/>
              </a:rPr>
              <a:t>to </a:t>
            </a:r>
            <a:r>
              <a:rPr lang="en-US" sz="2800" dirty="0">
                <a:solidFill>
                  <a:srgbClr val="032B4A"/>
                </a:solidFill>
                <a:latin typeface="Calibri"/>
                <a:cs typeface="Calibri"/>
              </a:rPr>
              <a:t>a </a:t>
            </a:r>
            <a:r>
              <a:rPr lang="en-US" sz="2800" spc="-25" dirty="0" err="1">
                <a:solidFill>
                  <a:srgbClr val="032B4A"/>
                </a:solidFill>
                <a:latin typeface="Calibri"/>
                <a:cs typeface="Calibri"/>
              </a:rPr>
              <a:t>HiSET</a:t>
            </a:r>
            <a:r>
              <a:rPr lang="en-US" sz="2800" spc="-25" dirty="0">
                <a:solidFill>
                  <a:srgbClr val="032B4A"/>
                </a:solidFill>
                <a:latin typeface="Calibri"/>
                <a:cs typeface="Calibri"/>
              </a:rPr>
              <a:t>/GED, </a:t>
            </a:r>
            <a:r>
              <a:rPr lang="en-US" sz="2800" spc="-5" dirty="0">
                <a:solidFill>
                  <a:srgbClr val="032B4A"/>
                </a:solidFill>
                <a:latin typeface="Calibri"/>
                <a:cs typeface="Calibri"/>
              </a:rPr>
              <a:t>high school  diploma, higher </a:t>
            </a:r>
            <a:r>
              <a:rPr lang="en-US" sz="2800" spc="-10" dirty="0">
                <a:solidFill>
                  <a:srgbClr val="032B4A"/>
                </a:solidFill>
                <a:latin typeface="Calibri"/>
                <a:cs typeface="Calibri"/>
              </a:rPr>
              <a:t>education, </a:t>
            </a:r>
            <a:r>
              <a:rPr lang="en-US" sz="2800" spc="-15" dirty="0">
                <a:solidFill>
                  <a:srgbClr val="032B4A"/>
                </a:solidFill>
                <a:latin typeface="Calibri"/>
                <a:cs typeface="Calibri"/>
              </a:rPr>
              <a:t>industry-recognized </a:t>
            </a:r>
            <a:r>
              <a:rPr lang="en-US" sz="2800" spc="-5" dirty="0">
                <a:solidFill>
                  <a:srgbClr val="032B4A"/>
                </a:solidFill>
                <a:latin typeface="Calibri"/>
                <a:cs typeface="Calibri"/>
              </a:rPr>
              <a:t>training,  and </a:t>
            </a:r>
            <a:r>
              <a:rPr lang="en-US" sz="2800" dirty="0">
                <a:solidFill>
                  <a:srgbClr val="032B4A"/>
                </a:solidFill>
                <a:latin typeface="Calibri"/>
                <a:cs typeface="Calibri"/>
              </a:rPr>
              <a:t>a </a:t>
            </a:r>
            <a:r>
              <a:rPr lang="en-US" sz="2800" spc="-15" dirty="0">
                <a:solidFill>
                  <a:srgbClr val="032B4A"/>
                </a:solidFill>
                <a:latin typeface="Calibri"/>
                <a:cs typeface="Calibri"/>
              </a:rPr>
              <a:t>career</a:t>
            </a:r>
            <a:r>
              <a:rPr lang="en-US" sz="2800" spc="-9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2800" spc="-45" dirty="0">
                <a:solidFill>
                  <a:srgbClr val="032B4A"/>
                </a:solidFill>
                <a:latin typeface="Calibri"/>
                <a:cs typeface="Calibri"/>
              </a:rPr>
              <a:t>pathway.</a:t>
            </a:r>
            <a:endParaRPr lang="en-US" sz="2800" dirty="0">
              <a:latin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1212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Price </a:t>
            </a:r>
            <a:r>
              <a:rPr dirty="0"/>
              <a:t>and </a:t>
            </a:r>
            <a:r>
              <a:rPr spc="-25" dirty="0"/>
              <a:t>Program</a:t>
            </a:r>
            <a:r>
              <a:rPr spc="-60" dirty="0"/>
              <a:t> </a:t>
            </a:r>
            <a:r>
              <a:rPr spc="-10" dirty="0"/>
              <a:t>Proposals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8545405" y="6475666"/>
            <a:ext cx="1536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042B4A"/>
                </a:solidFill>
                <a:latin typeface="Calibri"/>
                <a:cs typeface="Calibri"/>
              </a:rPr>
              <a:t>30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1398483"/>
            <a:ext cx="7673975" cy="27699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20" dirty="0">
                <a:solidFill>
                  <a:srgbClr val="032B4A"/>
                </a:solidFill>
                <a:cs typeface="Calibri"/>
              </a:rPr>
              <a:t>Bidders must </a:t>
            </a:r>
            <a:r>
              <a:rPr sz="2800" spc="-10" dirty="0">
                <a:solidFill>
                  <a:srgbClr val="032B4A"/>
                </a:solidFill>
                <a:cs typeface="Calibri"/>
              </a:rPr>
              <a:t>submit </a:t>
            </a:r>
            <a:r>
              <a:rPr sz="2800" spc="-15" dirty="0">
                <a:solidFill>
                  <a:srgbClr val="032B4A"/>
                </a:solidFill>
                <a:cs typeface="Calibri"/>
              </a:rPr>
              <a:t>two</a:t>
            </a:r>
            <a:r>
              <a:rPr sz="2800" spc="75" dirty="0">
                <a:solidFill>
                  <a:srgbClr val="032B4A"/>
                </a:solidFill>
                <a:cs typeface="Calibri"/>
              </a:rPr>
              <a:t> </a:t>
            </a:r>
            <a:r>
              <a:rPr sz="2800" spc="-15" dirty="0">
                <a:solidFill>
                  <a:srgbClr val="032B4A"/>
                </a:solidFill>
                <a:cs typeface="Calibri"/>
              </a:rPr>
              <a:t>proposals</a:t>
            </a:r>
            <a:r>
              <a:rPr lang="en-US" sz="2800" spc="-15" dirty="0">
                <a:solidFill>
                  <a:srgbClr val="032B4A"/>
                </a:solidFill>
                <a:cs typeface="Calibri"/>
              </a:rPr>
              <a:t>:</a:t>
            </a:r>
          </a:p>
          <a:p>
            <a:pPr marL="12700">
              <a:lnSpc>
                <a:spcPct val="100000"/>
              </a:lnSpc>
            </a:pPr>
            <a:endParaRPr sz="1200" dirty="0">
              <a:cs typeface="Calibri"/>
            </a:endParaRPr>
          </a:p>
          <a:p>
            <a:pPr marL="919480" indent="-457200">
              <a:buFont typeface="Arial" panose="020B0604020202020204" pitchFamily="34" charset="0"/>
              <a:buChar char="•"/>
            </a:pPr>
            <a:r>
              <a:rPr sz="2800" b="1" spc="10" dirty="0">
                <a:solidFill>
                  <a:srgbClr val="032B4A"/>
                </a:solidFill>
                <a:cs typeface="Calibri"/>
              </a:rPr>
              <a:t>Program</a:t>
            </a:r>
            <a:r>
              <a:rPr sz="2800" b="1" spc="-55" dirty="0">
                <a:solidFill>
                  <a:srgbClr val="032B4A"/>
                </a:solidFill>
                <a:cs typeface="Calibri"/>
              </a:rPr>
              <a:t> </a:t>
            </a:r>
            <a:r>
              <a:rPr sz="2800" b="1" spc="-15" dirty="0">
                <a:solidFill>
                  <a:srgbClr val="032B4A"/>
                </a:solidFill>
                <a:cs typeface="Calibri"/>
              </a:rPr>
              <a:t>Proposal</a:t>
            </a:r>
            <a:r>
              <a:rPr lang="en-US" sz="2800" b="1" spc="-15" dirty="0">
                <a:solidFill>
                  <a:srgbClr val="032B4A"/>
                </a:solidFill>
                <a:cs typeface="Calibri"/>
              </a:rPr>
              <a:t> </a:t>
            </a:r>
          </a:p>
          <a:p>
            <a:pPr marL="919480" indent="-457200">
              <a:buFont typeface="Arial" panose="020B0604020202020204" pitchFamily="34" charset="0"/>
              <a:buChar char="•"/>
            </a:pPr>
            <a:r>
              <a:rPr sz="2800" b="1" spc="35" dirty="0">
                <a:solidFill>
                  <a:srgbClr val="032B4A"/>
                </a:solidFill>
                <a:cs typeface="Calibri"/>
              </a:rPr>
              <a:t>Price</a:t>
            </a:r>
            <a:r>
              <a:rPr sz="2800" b="1" spc="-90" dirty="0">
                <a:solidFill>
                  <a:srgbClr val="032B4A"/>
                </a:solidFill>
                <a:cs typeface="Calibri"/>
              </a:rPr>
              <a:t> </a:t>
            </a:r>
            <a:r>
              <a:rPr sz="2800" b="1" spc="-10" dirty="0">
                <a:solidFill>
                  <a:srgbClr val="032B4A"/>
                </a:solidFill>
                <a:cs typeface="Calibri"/>
              </a:rPr>
              <a:t>Proposal</a:t>
            </a:r>
            <a:r>
              <a:rPr lang="en-US" sz="2800" b="1" spc="-10" dirty="0">
                <a:solidFill>
                  <a:srgbClr val="032B4A"/>
                </a:solidFill>
                <a:cs typeface="Calibri"/>
              </a:rPr>
              <a:t> </a:t>
            </a:r>
          </a:p>
          <a:p>
            <a:pPr marL="462280"/>
            <a:endParaRPr lang="en-US" sz="2800" spc="-10" dirty="0">
              <a:solidFill>
                <a:srgbClr val="032B4A"/>
              </a:solidFill>
              <a:cs typeface="Calibri"/>
            </a:endParaRPr>
          </a:p>
          <a:p>
            <a:pPr marL="919480" lvl="1"/>
            <a:r>
              <a:rPr sz="2800" b="1" spc="30" dirty="0">
                <a:solidFill>
                  <a:srgbClr val="032B4A"/>
                </a:solidFill>
                <a:cs typeface="Calibri"/>
              </a:rPr>
              <a:t>Please </a:t>
            </a:r>
            <a:r>
              <a:rPr sz="2800" b="1" spc="-5" dirty="0">
                <a:solidFill>
                  <a:srgbClr val="032B4A"/>
                </a:solidFill>
                <a:cs typeface="Calibri"/>
              </a:rPr>
              <a:t>see full RFP </a:t>
            </a:r>
            <a:r>
              <a:rPr sz="2800" b="1" spc="-30" dirty="0">
                <a:solidFill>
                  <a:srgbClr val="032B4A"/>
                </a:solidFill>
                <a:cs typeface="Calibri"/>
              </a:rPr>
              <a:t>for </a:t>
            </a:r>
            <a:r>
              <a:rPr sz="2800" b="1" spc="-10" dirty="0">
                <a:solidFill>
                  <a:srgbClr val="032B4A"/>
                </a:solidFill>
                <a:cs typeface="Calibri"/>
              </a:rPr>
              <a:t>submission  </a:t>
            </a:r>
            <a:r>
              <a:rPr sz="2800" b="1" spc="-15" dirty="0">
                <a:solidFill>
                  <a:srgbClr val="032B4A"/>
                </a:solidFill>
                <a:cs typeface="Calibri"/>
              </a:rPr>
              <a:t>requirements</a:t>
            </a:r>
            <a:endParaRPr sz="2800" b="1" dirty="0">
              <a:cs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606422" y="248996"/>
            <a:ext cx="4832350" cy="647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/>
              <a:t>Submission</a:t>
            </a:r>
            <a:r>
              <a:rPr sz="4000" spc="-20" dirty="0"/>
              <a:t> Timeframe</a:t>
            </a:r>
            <a:endParaRPr sz="400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pc="-5" dirty="0"/>
              <a:t>31</a:t>
            </a:fld>
            <a:endParaRPr spc="-5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48AA466-6DFF-F3F5-CEB4-97E15E4637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674117"/>
              </p:ext>
            </p:extLst>
          </p:nvPr>
        </p:nvGraphicFramePr>
        <p:xfrm>
          <a:off x="1" y="1343021"/>
          <a:ext cx="9144000" cy="469819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725565">
                  <a:extLst>
                    <a:ext uri="{9D8B030D-6E8A-4147-A177-3AD203B41FA5}">
                      <a16:colId xmlns:a16="http://schemas.microsoft.com/office/drawing/2014/main" val="1189610876"/>
                    </a:ext>
                  </a:extLst>
                </a:gridCol>
                <a:gridCol w="6418435">
                  <a:extLst>
                    <a:ext uri="{9D8B030D-6E8A-4147-A177-3AD203B41FA5}">
                      <a16:colId xmlns:a16="http://schemas.microsoft.com/office/drawing/2014/main" val="3321129541"/>
                    </a:ext>
                  </a:extLst>
                </a:gridCol>
              </a:tblGrid>
              <a:tr h="289009">
                <a:tc>
                  <a:txBody>
                    <a:bodyPr/>
                    <a:lstStyle/>
                    <a:p>
                      <a:pPr marL="67945" marR="0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Activity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065723"/>
                  </a:ext>
                </a:extLst>
              </a:tr>
              <a:tr h="678336">
                <a:tc>
                  <a:txBody>
                    <a:bodyPr/>
                    <a:lstStyle/>
                    <a:p>
                      <a:pPr marL="67945" marR="0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152D4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 marR="0" algn="ctr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152D4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Tuesday, March 26, 2024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152D4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 marR="0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152D4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Request for Proposals Released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1325395"/>
                  </a:ext>
                </a:extLst>
              </a:tr>
              <a:tr h="678336">
                <a:tc>
                  <a:txBody>
                    <a:bodyPr/>
                    <a:lstStyle/>
                    <a:p>
                      <a:pPr marL="67945" marR="0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152D4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 marR="0" algn="ctr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152D4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Wed., April 24, 2024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152D4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 marR="0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152D4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Bidder’s Conference Webinar @ 1:00 PM EST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4030279"/>
                  </a:ext>
                </a:extLst>
              </a:tr>
              <a:tr h="678336">
                <a:tc>
                  <a:txBody>
                    <a:bodyPr/>
                    <a:lstStyle/>
                    <a:p>
                      <a:pPr marL="67945" marR="0">
                        <a:lnSpc>
                          <a:spcPts val="136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152D4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 marR="0" algn="ctr">
                        <a:lnSpc>
                          <a:spcPts val="136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152D4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Wed., May 15, 2024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36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152D4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 marR="0">
                        <a:lnSpc>
                          <a:spcPts val="136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152D4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Deadline for Submission of Written Questions by 11:00 AM EST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5575650"/>
                  </a:ext>
                </a:extLst>
              </a:tr>
              <a:tr h="678336">
                <a:tc>
                  <a:txBody>
                    <a:bodyPr/>
                    <a:lstStyle/>
                    <a:p>
                      <a:pPr marL="67945" marR="0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152D4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 marR="0" algn="ctr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152D4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Wed., May 28, 2024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152D4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 marR="0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152D4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Proposals Due by 11:00 AM EST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7354530"/>
                  </a:ext>
                </a:extLst>
              </a:tr>
              <a:tr h="1017504">
                <a:tc>
                  <a:txBody>
                    <a:bodyPr/>
                    <a:lstStyle/>
                    <a:p>
                      <a:pPr marL="67945" marR="0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152D4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 marR="0" algn="ctr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152D4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Thursday, June 20, 2024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152D4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 marR="0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152D4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Award/Non-Award notifications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410775"/>
                  </a:ext>
                </a:extLst>
              </a:tr>
              <a:tr h="678336">
                <a:tc>
                  <a:txBody>
                    <a:bodyPr/>
                    <a:lstStyle/>
                    <a:p>
                      <a:pPr marL="67945" marR="0">
                        <a:lnSpc>
                          <a:spcPts val="13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152D4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 marR="0">
                        <a:lnSpc>
                          <a:spcPts val="13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152D4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Monday, August 5, 2024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3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152D4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 marR="0">
                        <a:lnSpc>
                          <a:spcPts val="13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152D4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Estimated Contract State Date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246168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229739" y="211912"/>
            <a:ext cx="3584575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0" dirty="0"/>
              <a:t>Review</a:t>
            </a:r>
            <a:r>
              <a:rPr spc="-110" dirty="0"/>
              <a:t> </a:t>
            </a:r>
            <a:r>
              <a:rPr spc="-10" dirty="0"/>
              <a:t>Process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pc="-5" dirty="0"/>
              <a:t>32</a:t>
            </a:fld>
            <a:endParaRPr spc="-5" dirty="0"/>
          </a:p>
        </p:txBody>
      </p:sp>
      <p:sp>
        <p:nvSpPr>
          <p:cNvPr id="8" name="object 8"/>
          <p:cNvSpPr txBox="1">
            <a:spLocks noGrp="1"/>
          </p:cNvSpPr>
          <p:nvPr>
            <p:ph type="body" idx="1"/>
          </p:nvPr>
        </p:nvSpPr>
        <p:spPr>
          <a:xfrm>
            <a:off x="457200" y="1446235"/>
            <a:ext cx="8229600" cy="1379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marR="5080" indent="-286385">
              <a:lnSpc>
                <a:spcPts val="3030"/>
              </a:lnSpc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pc="-15" dirty="0"/>
              <a:t>Proposals received by </a:t>
            </a:r>
            <a:r>
              <a:rPr spc="-10" dirty="0"/>
              <a:t>the submission deadline will </a:t>
            </a:r>
            <a:r>
              <a:rPr spc="-5" dirty="0"/>
              <a:t>be  </a:t>
            </a:r>
            <a:r>
              <a:rPr spc="-15" dirty="0"/>
              <a:t>reviewed by </a:t>
            </a:r>
            <a:r>
              <a:rPr spc="-5" dirty="0"/>
              <a:t>a </a:t>
            </a:r>
            <a:r>
              <a:rPr spc="-10" dirty="0"/>
              <a:t>team </a:t>
            </a:r>
            <a:r>
              <a:rPr spc="-5" dirty="0"/>
              <a:t>of </a:t>
            </a:r>
            <a:r>
              <a:rPr spc="-10" dirty="0"/>
              <a:t>independent</a:t>
            </a:r>
            <a:r>
              <a:rPr spc="45" dirty="0"/>
              <a:t> </a:t>
            </a:r>
            <a:r>
              <a:rPr spc="-20" dirty="0"/>
              <a:t>reviewers</a:t>
            </a:r>
          </a:p>
          <a:p>
            <a:pPr marL="299085" indent="-286385">
              <a:lnSpc>
                <a:spcPct val="100000"/>
              </a:lnSpc>
              <a:spcBef>
                <a:spcPts val="1415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pc="-10" dirty="0"/>
              <a:t>Scoring Criteria </a:t>
            </a:r>
            <a:r>
              <a:rPr spc="-5" dirty="0"/>
              <a:t>- </a:t>
            </a:r>
            <a:r>
              <a:rPr spc="-60" dirty="0"/>
              <a:t>Total </a:t>
            </a:r>
            <a:r>
              <a:rPr spc="-10" dirty="0"/>
              <a:t>100</a:t>
            </a:r>
            <a:r>
              <a:rPr spc="80" dirty="0"/>
              <a:t> </a:t>
            </a:r>
            <a:r>
              <a:rPr spc="-20" dirty="0"/>
              <a:t>Points</a:t>
            </a:r>
          </a:p>
        </p:txBody>
      </p:sp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979383"/>
              </p:ext>
            </p:extLst>
          </p:nvPr>
        </p:nvGraphicFramePr>
        <p:xfrm>
          <a:off x="222250" y="2885495"/>
          <a:ext cx="4812737" cy="32431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39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3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5461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000" b="1" spc="-15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Program</a:t>
                      </a:r>
                      <a:r>
                        <a:rPr sz="2000" b="1" spc="-60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Design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n-US" sz="2000" b="1" spc="-105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30</a:t>
                      </a:r>
                      <a:r>
                        <a:rPr sz="2000" b="1" spc="-105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points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marL="84455" marR="13468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b="1" spc="-5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Outreach</a:t>
                      </a:r>
                      <a:r>
                        <a:rPr sz="2000" b="1" spc="-95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and  </a:t>
                      </a:r>
                      <a:r>
                        <a:rPr sz="2000" b="1" spc="-5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Recruitment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FE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b="1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lang="en-US" sz="2000" b="1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sz="2000" b="1" spc="-105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points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2770">
                <a:tc>
                  <a:txBody>
                    <a:bodyPr/>
                    <a:lstStyle/>
                    <a:p>
                      <a:pPr marL="84455" marR="1403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000" b="1" spc="-15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Past</a:t>
                      </a:r>
                      <a:r>
                        <a:rPr sz="2000" b="1" spc="-90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Performance/Ability  </a:t>
                      </a:r>
                      <a:r>
                        <a:rPr sz="2000" b="1" spc="-15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2000" b="1" spc="-10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Achieve</a:t>
                      </a:r>
                      <a:r>
                        <a:rPr sz="2000" b="1" spc="-50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Outcomes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000" b="1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lang="en-US" sz="2000" b="1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sz="2000" b="1" spc="-105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points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974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000" b="1" spc="-10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Administration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FE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000" b="1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sz="2000" b="1" spc="-90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points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974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000" b="1" spc="-15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Program</a:t>
                      </a:r>
                      <a:r>
                        <a:rPr sz="2000" b="1" spc="-60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Operations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000" b="1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sz="2000" b="1" spc="-90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points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974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n-US" sz="2000" b="1" dirty="0">
                          <a:latin typeface="Calibri"/>
                          <a:cs typeface="Calibri"/>
                        </a:rPr>
                        <a:t>Budget &amp; Budget Narrative</a:t>
                      </a:r>
                      <a:endParaRPr sz="2000" b="1" dirty="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n-US" sz="2000" b="1" dirty="0">
                          <a:latin typeface="Calibri"/>
                          <a:cs typeface="Calibri"/>
                        </a:rPr>
                        <a:t>20 points</a:t>
                      </a:r>
                      <a:endParaRPr sz="2000" b="1" dirty="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530036"/>
                  </a:ext>
                </a:extLst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668357"/>
              </p:ext>
            </p:extLst>
          </p:nvPr>
        </p:nvGraphicFramePr>
        <p:xfrm>
          <a:off x="5175250" y="3041650"/>
          <a:ext cx="3733799" cy="20791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8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5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1438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000" b="1" spc="-5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Highly</a:t>
                      </a:r>
                      <a:r>
                        <a:rPr sz="2000" b="1" spc="-75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Advantageous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n-US" sz="2000" b="1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85</a:t>
                      </a:r>
                      <a:r>
                        <a:rPr sz="2000" b="1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-100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386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b="1" spc="-10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Advantageous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FE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b="1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7</a:t>
                      </a:r>
                      <a:r>
                        <a:rPr lang="en-US" sz="2000" b="1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sz="2000" b="1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-8</a:t>
                      </a:r>
                      <a:r>
                        <a:rPr lang="en-US" sz="2000" b="1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085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000" b="1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Not</a:t>
                      </a:r>
                      <a:r>
                        <a:rPr sz="2000" b="1" spc="-100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Advantageous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000" b="1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50-</a:t>
                      </a:r>
                      <a:r>
                        <a:rPr lang="en-US" sz="2000" b="1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69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000" b="1" spc="-5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Unacceptable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FE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000" b="1" dirty="0">
                          <a:solidFill>
                            <a:srgbClr val="009876"/>
                          </a:solidFill>
                          <a:latin typeface="Calibri"/>
                          <a:cs typeface="Calibri"/>
                        </a:rPr>
                        <a:t>&lt;50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720242" y="323164"/>
            <a:ext cx="2007235" cy="5213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15" dirty="0"/>
              <a:t>RESOURCES</a:t>
            </a:r>
            <a:endParaRPr sz="320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pc="-5" dirty="0"/>
              <a:t>33</a:t>
            </a:fld>
            <a:endParaRPr spc="-5" dirty="0"/>
          </a:p>
        </p:txBody>
      </p:sp>
      <p:sp>
        <p:nvSpPr>
          <p:cNvPr id="8" name="object 8"/>
          <p:cNvSpPr txBox="1"/>
          <p:nvPr/>
        </p:nvSpPr>
        <p:spPr>
          <a:xfrm>
            <a:off x="107695" y="1859280"/>
            <a:ext cx="8927465" cy="38472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44525" marR="637540" algn="ctr">
              <a:lnSpc>
                <a:spcPts val="3030"/>
              </a:lnSpc>
            </a:pPr>
            <a:r>
              <a:rPr sz="2800" u="heavy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Governance </a:t>
            </a:r>
            <a:r>
              <a:rPr sz="2800" u="heavy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&amp; </a:t>
            </a:r>
            <a:r>
              <a:rPr sz="2800" u="heavy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Downloads </a:t>
            </a:r>
            <a:r>
              <a:rPr sz="2800" u="heavy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– </a:t>
            </a:r>
            <a:r>
              <a:rPr sz="2800" u="heavy" spc="-15" dirty="0" err="1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MassHire</a:t>
            </a:r>
            <a:r>
              <a:rPr sz="2800" u="heavy" spc="-1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 </a:t>
            </a:r>
            <a:r>
              <a:rPr lang="en-US" sz="2800" u="heavy" spc="-1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Merrimack Valley</a:t>
            </a:r>
            <a:r>
              <a:rPr sz="2800" u="heavy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 </a:t>
            </a:r>
            <a:r>
              <a:rPr sz="2800" u="heavy" spc="-3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Workforce </a:t>
            </a:r>
            <a:r>
              <a:rPr sz="2800" u="heavy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Board</a:t>
            </a:r>
            <a:endParaRPr lang="en-US" sz="2800" dirty="0">
              <a:latin typeface="Calibri"/>
              <a:cs typeface="Calibri"/>
            </a:endParaRPr>
          </a:p>
          <a:p>
            <a:pPr marL="375285" marR="368300" algn="ctr">
              <a:lnSpc>
                <a:spcPts val="3020"/>
              </a:lnSpc>
              <a:spcBef>
                <a:spcPts val="1795"/>
              </a:spcBef>
            </a:pPr>
            <a:endParaRPr lang="en-US" sz="2800" u="heavy" spc="-30" dirty="0">
              <a:solidFill>
                <a:srgbClr val="0000FF"/>
              </a:solidFill>
              <a:latin typeface="Calibri"/>
              <a:cs typeface="Calibri"/>
            </a:endParaRPr>
          </a:p>
          <a:p>
            <a:pPr marL="375285" marR="368300" algn="ctr">
              <a:lnSpc>
                <a:spcPts val="3020"/>
              </a:lnSpc>
              <a:spcBef>
                <a:spcPts val="1795"/>
              </a:spcBef>
            </a:pPr>
            <a:r>
              <a:rPr lang="en-US" sz="2800" u="heavy" spc="-30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MassWorkforce WIOA Youth policy issuances</a:t>
            </a:r>
            <a:endParaRPr lang="en-US" sz="2800" u="heavy" spc="-30" dirty="0">
              <a:solidFill>
                <a:srgbClr val="0000FF"/>
              </a:solidFill>
              <a:latin typeface="Calibri"/>
              <a:cs typeface="Calibri"/>
            </a:endParaRPr>
          </a:p>
          <a:p>
            <a:pPr marL="375285" marR="368300" algn="ctr">
              <a:lnSpc>
                <a:spcPts val="3020"/>
              </a:lnSpc>
              <a:spcBef>
                <a:spcPts val="1795"/>
              </a:spcBef>
            </a:pPr>
            <a:endParaRPr lang="en-US" sz="2800" u="heavy" spc="-30" dirty="0">
              <a:solidFill>
                <a:srgbClr val="0000FF"/>
              </a:solidFill>
              <a:latin typeface="Calibri"/>
              <a:cs typeface="Calibri"/>
              <a:hlinkClick r:id="rId5"/>
            </a:endParaRPr>
          </a:p>
          <a:p>
            <a:pPr marL="375285" marR="368300" algn="ctr">
              <a:lnSpc>
                <a:spcPts val="3020"/>
              </a:lnSpc>
              <a:spcBef>
                <a:spcPts val="1795"/>
              </a:spcBef>
            </a:pPr>
            <a:r>
              <a:rPr lang="en-US" sz="2800" u="heavy" spc="-3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US DOL WIOA Youth Programs</a:t>
            </a:r>
            <a:endParaRPr lang="en-US" sz="2800" u="heavy" spc="-30" dirty="0">
              <a:solidFill>
                <a:srgbClr val="0000FF"/>
              </a:solidFill>
              <a:latin typeface="Calibri"/>
              <a:cs typeface="Calibri"/>
              <a:hlinkClick r:id="rId6"/>
            </a:endParaRPr>
          </a:p>
          <a:p>
            <a:pPr marL="375285" marR="368300" algn="ctr">
              <a:lnSpc>
                <a:spcPts val="3020"/>
              </a:lnSpc>
              <a:spcBef>
                <a:spcPts val="1795"/>
              </a:spcBef>
            </a:pPr>
            <a:endParaRPr lang="en-US" sz="2800" u="heavy" spc="-30" dirty="0">
              <a:solidFill>
                <a:srgbClr val="0000FF"/>
              </a:solidFill>
              <a:latin typeface="Calibri"/>
              <a:cs typeface="Calibri"/>
              <a:hlinkClick r:id="rId6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11056-2706-4FD2-912F-E6EDC766B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9F88DAA-79CA-4622-8817-261C2AB0FF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1BE8DD-6BA1-AD43-8321-0CEB068BCC7D}" type="slidenum">
              <a:rPr lang="en-US" smtClean="0"/>
              <a:pPr/>
              <a:t>34</a:t>
            </a:fld>
            <a:endParaRPr lang="en-US" dirty="0"/>
          </a:p>
        </p:txBody>
      </p:sp>
      <p:pic>
        <p:nvPicPr>
          <p:cNvPr id="6" name="Content Placeholder 5" descr="Thought outline">
            <a:extLst>
              <a:ext uri="{FF2B5EF4-FFF2-40B4-BE49-F238E27FC236}">
                <a16:creationId xmlns:a16="http://schemas.microsoft.com/office/drawing/2014/main" id="{313F56F5-997D-E9F1-4C44-D11843C5557F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52049" y="1738604"/>
            <a:ext cx="3839902" cy="3839902"/>
          </a:xfrm>
        </p:spPr>
      </p:pic>
    </p:spTree>
    <p:extLst>
      <p:ext uri="{BB962C8B-B14F-4D97-AF65-F5344CB8AC3E}">
        <p14:creationId xmlns:p14="http://schemas.microsoft.com/office/powerpoint/2010/main" val="23757022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11056-2706-4FD2-912F-E6EDC766B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9F88DAA-79CA-4622-8817-261C2AB0FF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1BE8DD-6BA1-AD43-8321-0CEB068BCC7D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1FC5F8-43D7-49B7-AF92-12938B0B841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7200" y="1527858"/>
            <a:ext cx="8229600" cy="444434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Fiscal contact</a:t>
            </a:r>
          </a:p>
          <a:p>
            <a:pPr marL="0" indent="0" algn="ctr">
              <a:buNone/>
            </a:pPr>
            <a:endParaRPr lang="en-US" sz="2400" dirty="0"/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dirty="0">
                <a:ea typeface="Aptos" panose="020B0004020202020204" pitchFamily="34" charset="0"/>
                <a:cs typeface="Aptos" panose="020B0004020202020204" pitchFamily="34" charset="0"/>
              </a:rPr>
              <a:t>Varsha Gandhi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(978) 770-7325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u="sng" dirty="0">
                <a:ea typeface="Aptos" panose="020B0004020202020204" pitchFamily="34" charset="0"/>
                <a:cs typeface="Aptos" panose="020B0004020202020204" pitchFamily="34" charset="0"/>
              </a:rPr>
              <a:t>vgandhi@masshiremvwb.org</a:t>
            </a:r>
            <a:endParaRPr lang="en-US" sz="2400" u="sng" dirty="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Program contact</a:t>
            </a:r>
          </a:p>
          <a:p>
            <a:pPr marL="0" indent="0" algn="ctr">
              <a:buNone/>
            </a:pPr>
            <a:r>
              <a:rPr lang="en-US" sz="2400" dirty="0"/>
              <a:t>Abby Seripais</a:t>
            </a:r>
            <a:br>
              <a:rPr lang="en-US" sz="24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r>
              <a:rPr lang="fr-FR" sz="24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(</a:t>
            </a:r>
            <a:r>
              <a:rPr lang="fr-FR" sz="240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978) 273-1354</a:t>
            </a:r>
            <a:endParaRPr lang="en-US" sz="2400" dirty="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u="sng" dirty="0">
                <a:effectLst/>
                <a:ea typeface="Aptos" panose="020B0004020202020204" pitchFamily="34" charset="0"/>
                <a:cs typeface="Aptos" panose="020B00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aseripais@masshiremvwb.org</a:t>
            </a:r>
            <a:endParaRPr lang="fr-FR" sz="2400" u="sng" dirty="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 lvl="1"/>
            <a:endParaRPr lang="en-US" dirty="0"/>
          </a:p>
          <a:p>
            <a:pPr marL="449262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598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969545" y="296424"/>
            <a:ext cx="3204845" cy="647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/>
              <a:t>Purpose of</a:t>
            </a:r>
            <a:r>
              <a:rPr sz="4000" spc="-60" dirty="0"/>
              <a:t> </a:t>
            </a:r>
            <a:r>
              <a:rPr sz="4000" spc="-10" dirty="0"/>
              <a:t>RFP</a:t>
            </a:r>
            <a:endParaRPr sz="400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045"/>
              </a:lnSpc>
            </a:pPr>
            <a:fld id="{81D60167-4931-47E6-BA6A-407CBD079E47}" type="slidenum">
              <a:rPr spc="-5" dirty="0"/>
              <a:t>4</a:t>
            </a:fld>
            <a:endParaRPr spc="-5" dirty="0"/>
          </a:p>
        </p:txBody>
      </p:sp>
      <p:sp>
        <p:nvSpPr>
          <p:cNvPr id="8" name="object 8"/>
          <p:cNvSpPr txBox="1"/>
          <p:nvPr/>
        </p:nvSpPr>
        <p:spPr>
          <a:xfrm>
            <a:off x="78739" y="1322831"/>
            <a:ext cx="8907780" cy="48474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marR="122555" indent="-286385">
              <a:lnSpc>
                <a:spcPts val="3030"/>
              </a:lnSpc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spc="-130" dirty="0">
                <a:solidFill>
                  <a:srgbClr val="032B4A"/>
                </a:solidFill>
                <a:latin typeface="Calibri"/>
                <a:cs typeface="Calibri"/>
              </a:rPr>
              <a:t>To </a:t>
            </a: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select </a:t>
            </a:r>
            <a:r>
              <a:rPr sz="2800" b="1" spc="-5" dirty="0">
                <a:solidFill>
                  <a:srgbClr val="032B4A"/>
                </a:solidFill>
                <a:latin typeface="Calibri"/>
                <a:cs typeface="Calibri"/>
              </a:rPr>
              <a:t>in-school </a:t>
            </a: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and </a:t>
            </a:r>
            <a:r>
              <a:rPr sz="2800" b="1" spc="-5" dirty="0">
                <a:solidFill>
                  <a:srgbClr val="032B4A"/>
                </a:solidFill>
                <a:latin typeface="Calibri"/>
                <a:cs typeface="Calibri"/>
              </a:rPr>
              <a:t>out-of-school </a:t>
            </a:r>
            <a:r>
              <a:rPr sz="2800" b="1" spc="-10" dirty="0">
                <a:solidFill>
                  <a:srgbClr val="032B4A"/>
                </a:solidFill>
                <a:latin typeface="Calibri"/>
                <a:cs typeface="Calibri"/>
              </a:rPr>
              <a:t>youth </a:t>
            </a:r>
            <a:r>
              <a:rPr sz="2800" b="1" spc="-20" dirty="0">
                <a:solidFill>
                  <a:srgbClr val="032B4A"/>
                </a:solidFill>
                <a:latin typeface="Calibri"/>
                <a:cs typeface="Calibri"/>
              </a:rPr>
              <a:t>program  </a:t>
            </a:r>
            <a:r>
              <a:rPr sz="2800" b="1" spc="-15" dirty="0">
                <a:solidFill>
                  <a:srgbClr val="032B4A"/>
                </a:solidFill>
                <a:latin typeface="Calibri"/>
                <a:cs typeface="Calibri"/>
              </a:rPr>
              <a:t>providers to provide programming to </a:t>
            </a:r>
            <a:r>
              <a:rPr sz="2800" b="1" spc="-10" dirty="0">
                <a:solidFill>
                  <a:srgbClr val="032B4A"/>
                </a:solidFill>
                <a:latin typeface="Calibri"/>
                <a:cs typeface="Calibri"/>
              </a:rPr>
              <a:t>youth </a:t>
            </a:r>
            <a:r>
              <a:rPr sz="2800" b="1" spc="-5" dirty="0">
                <a:solidFill>
                  <a:srgbClr val="032B4A"/>
                </a:solidFill>
                <a:latin typeface="Calibri"/>
                <a:cs typeface="Calibri"/>
              </a:rPr>
              <a:t>in the </a:t>
            </a:r>
            <a:r>
              <a:rPr lang="en-US" sz="2800" b="1" spc="-20" dirty="0">
                <a:solidFill>
                  <a:srgbClr val="032B4A"/>
                </a:solidFill>
                <a:latin typeface="Calibri"/>
                <a:cs typeface="Calibri"/>
              </a:rPr>
              <a:t>Merrimack Valley</a:t>
            </a:r>
            <a:r>
              <a:rPr sz="2800" b="1" spc="-1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032B4A"/>
                </a:solidFill>
                <a:latin typeface="Calibri"/>
                <a:cs typeface="Calibri"/>
              </a:rPr>
              <a:t>Area</a:t>
            </a:r>
            <a:r>
              <a:rPr lang="en-US" sz="2800" b="1" spc="-15" dirty="0">
                <a:solidFill>
                  <a:srgbClr val="032B4A"/>
                </a:solidFill>
                <a:latin typeface="Calibri"/>
                <a:cs typeface="Calibri"/>
              </a:rPr>
              <a:t>, </a:t>
            </a:r>
            <a:r>
              <a:rPr sz="2800" spc="-10" dirty="0">
                <a:solidFill>
                  <a:srgbClr val="032B4A"/>
                </a:solidFill>
                <a:latin typeface="Calibri"/>
                <a:cs typeface="Calibri"/>
              </a:rPr>
              <a:t>including activities that </a:t>
            </a:r>
            <a:r>
              <a:rPr sz="2800" spc="-15" dirty="0">
                <a:solidFill>
                  <a:srgbClr val="032B4A"/>
                </a:solidFill>
                <a:latin typeface="Calibri"/>
                <a:cs typeface="Calibri"/>
              </a:rPr>
              <a:t>assist in  </a:t>
            </a: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the </a:t>
            </a:r>
            <a:r>
              <a:rPr sz="2800" spc="-20" dirty="0">
                <a:solidFill>
                  <a:srgbClr val="032B4A"/>
                </a:solidFill>
                <a:latin typeface="Calibri"/>
                <a:cs typeface="Calibri"/>
              </a:rPr>
              <a:t>attainment </a:t>
            </a: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of a HS </a:t>
            </a:r>
            <a:r>
              <a:rPr sz="2800" spc="-15" dirty="0">
                <a:solidFill>
                  <a:srgbClr val="032B4A"/>
                </a:solidFill>
                <a:latin typeface="Calibri"/>
                <a:cs typeface="Calibri"/>
              </a:rPr>
              <a:t>Diploma/equivalent </a:t>
            </a:r>
            <a:r>
              <a:rPr sz="2800" spc="-20" dirty="0">
                <a:solidFill>
                  <a:srgbClr val="032B4A"/>
                </a:solidFill>
                <a:latin typeface="Calibri"/>
                <a:cs typeface="Calibri"/>
              </a:rPr>
              <a:t>(HiSET/GED)  </a:t>
            </a:r>
            <a:r>
              <a:rPr sz="2800" spc="-15" dirty="0">
                <a:solidFill>
                  <a:srgbClr val="032B4A"/>
                </a:solidFill>
                <a:latin typeface="Calibri"/>
                <a:cs typeface="Calibri"/>
              </a:rPr>
              <a:t>and/or </a:t>
            </a:r>
            <a:r>
              <a:rPr sz="2800" spc="-5" dirty="0">
                <a:solidFill>
                  <a:srgbClr val="032B4A"/>
                </a:solidFill>
                <a:latin typeface="Calibri"/>
                <a:cs typeface="Calibri"/>
              </a:rPr>
              <a:t>an </a:t>
            </a:r>
            <a:r>
              <a:rPr sz="2800" spc="-10" dirty="0">
                <a:solidFill>
                  <a:srgbClr val="032B4A"/>
                </a:solidFill>
                <a:latin typeface="Calibri"/>
                <a:cs typeface="Calibri"/>
              </a:rPr>
              <a:t>industry </a:t>
            </a:r>
            <a:r>
              <a:rPr sz="2800" spc="-20" dirty="0">
                <a:solidFill>
                  <a:srgbClr val="032B4A"/>
                </a:solidFill>
                <a:latin typeface="Calibri"/>
                <a:cs typeface="Calibri"/>
              </a:rPr>
              <a:t>recognized</a:t>
            </a:r>
            <a:r>
              <a:rPr sz="2800" spc="12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32B4A"/>
                </a:solidFill>
                <a:latin typeface="Calibri"/>
                <a:cs typeface="Calibri"/>
              </a:rPr>
              <a:t>credential.</a:t>
            </a:r>
            <a:r>
              <a:rPr lang="en-US" sz="2800" spc="-1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2800" spc="-15" dirty="0">
                <a:solidFill>
                  <a:srgbClr val="152D49"/>
                </a:solidFill>
                <a:latin typeface="Calibri"/>
                <a:cs typeface="Calibri"/>
              </a:rPr>
              <a:t>Note that</a:t>
            </a:r>
            <a:r>
              <a:rPr lang="en-US" sz="2800" spc="-10" dirty="0">
                <a:solidFill>
                  <a:srgbClr val="152D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youth who reside outside of the Merrimack Valley area can also be served.</a:t>
            </a:r>
            <a:r>
              <a:rPr lang="en-US" sz="2800" b="1" spc="-15" dirty="0">
                <a:solidFill>
                  <a:srgbClr val="152D49"/>
                </a:solidFill>
                <a:latin typeface="Calibri"/>
                <a:cs typeface="Calibri"/>
              </a:rPr>
              <a:t> </a:t>
            </a:r>
            <a:endParaRPr sz="2800" dirty="0">
              <a:solidFill>
                <a:srgbClr val="152D49"/>
              </a:solidFill>
              <a:latin typeface="Calibri"/>
              <a:cs typeface="Calibri"/>
            </a:endParaRPr>
          </a:p>
          <a:p>
            <a:pPr marL="299085" marR="5080" indent="-286385">
              <a:lnSpc>
                <a:spcPts val="3030"/>
              </a:lnSpc>
              <a:spcBef>
                <a:spcPts val="1789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spc="-5" dirty="0">
                <a:solidFill>
                  <a:schemeClr val="tx2"/>
                </a:solidFill>
                <a:latin typeface="Calibri"/>
                <a:cs typeface="Calibri"/>
              </a:rPr>
              <a:t>Other </a:t>
            </a:r>
            <a:r>
              <a:rPr sz="2800" spc="-10" dirty="0">
                <a:solidFill>
                  <a:schemeClr val="tx2"/>
                </a:solidFill>
                <a:latin typeface="Calibri"/>
                <a:cs typeface="Calibri"/>
              </a:rPr>
              <a:t>high</a:t>
            </a:r>
            <a:r>
              <a:rPr lang="en-US" sz="2800" spc="-10" dirty="0">
                <a:solidFill>
                  <a:schemeClr val="tx2"/>
                </a:solidFill>
                <a:latin typeface="Calibri"/>
                <a:cs typeface="Calibri"/>
              </a:rPr>
              <a:t>-</a:t>
            </a:r>
            <a:r>
              <a:rPr sz="2800" spc="-10" dirty="0">
                <a:solidFill>
                  <a:schemeClr val="tx2"/>
                </a:solidFill>
                <a:latin typeface="Calibri"/>
                <a:cs typeface="Calibri"/>
              </a:rPr>
              <a:t>priority </a:t>
            </a:r>
            <a:r>
              <a:rPr sz="2800" spc="-5" dirty="0">
                <a:solidFill>
                  <a:schemeClr val="tx2"/>
                </a:solidFill>
                <a:latin typeface="Calibri"/>
                <a:cs typeface="Calibri"/>
              </a:rPr>
              <a:t>services </a:t>
            </a:r>
            <a:r>
              <a:rPr sz="2800" spc="-15" dirty="0">
                <a:solidFill>
                  <a:schemeClr val="tx2"/>
                </a:solidFill>
                <a:latin typeface="Calibri"/>
                <a:cs typeface="Calibri"/>
              </a:rPr>
              <a:t>to </a:t>
            </a:r>
            <a:r>
              <a:rPr sz="2800" spc="-5" dirty="0">
                <a:solidFill>
                  <a:schemeClr val="tx2"/>
                </a:solidFill>
                <a:latin typeface="Calibri"/>
                <a:cs typeface="Calibri"/>
              </a:rPr>
              <a:t>be </a:t>
            </a:r>
            <a:r>
              <a:rPr sz="2800" spc="-25" dirty="0">
                <a:solidFill>
                  <a:schemeClr val="tx2"/>
                </a:solidFill>
                <a:latin typeface="Calibri"/>
                <a:cs typeface="Calibri"/>
              </a:rPr>
              <a:t>offered </a:t>
            </a:r>
            <a:r>
              <a:rPr sz="2800" spc="-10" dirty="0">
                <a:solidFill>
                  <a:schemeClr val="tx2"/>
                </a:solidFill>
                <a:latin typeface="Calibri"/>
                <a:cs typeface="Calibri"/>
              </a:rPr>
              <a:t>include: outreach  </a:t>
            </a:r>
            <a:r>
              <a:rPr sz="2800" spc="-5" dirty="0">
                <a:solidFill>
                  <a:schemeClr val="tx2"/>
                </a:solidFill>
                <a:latin typeface="Calibri"/>
                <a:cs typeface="Calibri"/>
              </a:rPr>
              <a:t>&amp; </a:t>
            </a:r>
            <a:r>
              <a:rPr sz="2800" spc="-10" dirty="0">
                <a:solidFill>
                  <a:schemeClr val="tx2"/>
                </a:solidFill>
                <a:latin typeface="Calibri"/>
                <a:cs typeface="Calibri"/>
              </a:rPr>
              <a:t>recruitment, case management, paid </a:t>
            </a:r>
            <a:r>
              <a:rPr sz="2800" spc="-5" dirty="0">
                <a:solidFill>
                  <a:schemeClr val="tx2"/>
                </a:solidFill>
                <a:latin typeface="Calibri"/>
                <a:cs typeface="Calibri"/>
              </a:rPr>
              <a:t>and </a:t>
            </a:r>
            <a:r>
              <a:rPr sz="2800" spc="-10" dirty="0">
                <a:solidFill>
                  <a:schemeClr val="tx2"/>
                </a:solidFill>
                <a:latin typeface="Calibri"/>
                <a:cs typeface="Calibri"/>
              </a:rPr>
              <a:t>unpaid work  experiences, work readiness, </a:t>
            </a:r>
            <a:r>
              <a:rPr sz="2800" spc="-15" dirty="0">
                <a:solidFill>
                  <a:schemeClr val="tx2"/>
                </a:solidFill>
                <a:latin typeface="Calibri"/>
                <a:cs typeface="Calibri"/>
              </a:rPr>
              <a:t>career </a:t>
            </a:r>
            <a:r>
              <a:rPr sz="2800" spc="-25" dirty="0">
                <a:solidFill>
                  <a:schemeClr val="tx2"/>
                </a:solidFill>
                <a:latin typeface="Calibri"/>
                <a:cs typeface="Calibri"/>
              </a:rPr>
              <a:t>pathways </a:t>
            </a:r>
            <a:r>
              <a:rPr sz="2800" spc="-5" dirty="0">
                <a:solidFill>
                  <a:schemeClr val="tx2"/>
                </a:solidFill>
                <a:latin typeface="Calibri"/>
                <a:cs typeface="Calibri"/>
              </a:rPr>
              <a:t>activities, job  </a:t>
            </a:r>
            <a:r>
              <a:rPr sz="2800" spc="-10" dirty="0">
                <a:solidFill>
                  <a:schemeClr val="tx2"/>
                </a:solidFill>
                <a:latin typeface="Calibri"/>
                <a:cs typeface="Calibri"/>
              </a:rPr>
              <a:t>placement, </a:t>
            </a:r>
            <a:r>
              <a:rPr sz="2800" spc="-15" dirty="0">
                <a:solidFill>
                  <a:schemeClr val="tx2"/>
                </a:solidFill>
                <a:latin typeface="Calibri"/>
                <a:cs typeface="Calibri"/>
              </a:rPr>
              <a:t>assistance </a:t>
            </a:r>
            <a:r>
              <a:rPr sz="2800" spc="-5" dirty="0">
                <a:solidFill>
                  <a:schemeClr val="tx2"/>
                </a:solidFill>
                <a:latin typeface="Calibri"/>
                <a:cs typeface="Calibri"/>
              </a:rPr>
              <a:t>with </a:t>
            </a:r>
            <a:r>
              <a:rPr sz="2800" spc="-10" dirty="0">
                <a:solidFill>
                  <a:schemeClr val="tx2"/>
                </a:solidFill>
                <a:latin typeface="Calibri"/>
                <a:cs typeface="Calibri"/>
              </a:rPr>
              <a:t>entry </a:t>
            </a:r>
            <a:r>
              <a:rPr sz="2800" spc="-20" dirty="0">
                <a:solidFill>
                  <a:schemeClr val="tx2"/>
                </a:solidFill>
                <a:latin typeface="Calibri"/>
                <a:cs typeface="Calibri"/>
              </a:rPr>
              <a:t>into </a:t>
            </a:r>
            <a:r>
              <a:rPr sz="2800" spc="-15" dirty="0">
                <a:solidFill>
                  <a:schemeClr val="tx2"/>
                </a:solidFill>
                <a:latin typeface="Calibri"/>
                <a:cs typeface="Calibri"/>
              </a:rPr>
              <a:t>post</a:t>
            </a:r>
            <a:r>
              <a:rPr lang="en-US" sz="2800" spc="-15" dirty="0">
                <a:solidFill>
                  <a:schemeClr val="tx2"/>
                </a:solidFill>
                <a:latin typeface="Calibri"/>
                <a:cs typeface="Calibri"/>
              </a:rPr>
              <a:t>-</a:t>
            </a:r>
            <a:r>
              <a:rPr sz="2800" spc="-10" dirty="0">
                <a:solidFill>
                  <a:schemeClr val="tx2"/>
                </a:solidFill>
                <a:latin typeface="Calibri"/>
                <a:cs typeface="Calibri"/>
              </a:rPr>
              <a:t>secondary  education </a:t>
            </a:r>
            <a:r>
              <a:rPr sz="2800" spc="-5" dirty="0">
                <a:solidFill>
                  <a:schemeClr val="tx2"/>
                </a:solidFill>
                <a:latin typeface="Calibri"/>
                <a:cs typeface="Calibri"/>
              </a:rPr>
              <a:t>and </a:t>
            </a:r>
            <a:r>
              <a:rPr sz="2800" spc="-15" dirty="0">
                <a:solidFill>
                  <a:schemeClr val="tx2"/>
                </a:solidFill>
                <a:latin typeface="Calibri"/>
                <a:cs typeface="Calibri"/>
              </a:rPr>
              <a:t>post </a:t>
            </a:r>
            <a:r>
              <a:rPr sz="2800" spc="-10" dirty="0">
                <a:solidFill>
                  <a:schemeClr val="tx2"/>
                </a:solidFill>
                <a:latin typeface="Calibri"/>
                <a:cs typeface="Calibri"/>
              </a:rPr>
              <a:t>participation</a:t>
            </a:r>
            <a:r>
              <a:rPr sz="2800" spc="100" dirty="0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chemeClr val="tx2"/>
                </a:solidFill>
                <a:latin typeface="Calibri"/>
                <a:cs typeface="Calibri"/>
              </a:rPr>
              <a:t>follow-up.</a:t>
            </a:r>
            <a:endParaRPr sz="2800" dirty="0">
              <a:solidFill>
                <a:schemeClr val="tx2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223641" y="248996"/>
            <a:ext cx="4695190" cy="647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/>
              <a:t>Purpose of </a:t>
            </a:r>
            <a:r>
              <a:rPr sz="4000" spc="-10" dirty="0"/>
              <a:t>RFP</a:t>
            </a:r>
            <a:r>
              <a:rPr sz="4000" spc="-60" dirty="0"/>
              <a:t> </a:t>
            </a:r>
            <a:r>
              <a:rPr sz="4000" spc="-15" dirty="0"/>
              <a:t>(cont.)</a:t>
            </a:r>
            <a:endParaRPr sz="400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045"/>
              </a:lnSpc>
            </a:pPr>
            <a:fld id="{81D60167-4931-47E6-BA6A-407CBD079E47}" type="slidenum">
              <a:rPr spc="-5" dirty="0"/>
              <a:t>5</a:t>
            </a:fld>
            <a:endParaRPr spc="-5" dirty="0"/>
          </a:p>
        </p:txBody>
      </p:sp>
      <p:sp>
        <p:nvSpPr>
          <p:cNvPr id="8" name="object 8"/>
          <p:cNvSpPr txBox="1"/>
          <p:nvPr/>
        </p:nvSpPr>
        <p:spPr>
          <a:xfrm>
            <a:off x="331075" y="1219709"/>
            <a:ext cx="8691003" cy="41821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buClr>
                <a:srgbClr val="405B76"/>
              </a:buClr>
              <a:buFont typeface="Arial"/>
              <a:buChar char="•"/>
              <a:tabLst>
                <a:tab pos="298450" algn="l"/>
                <a:tab pos="299085" algn="l"/>
              </a:tabLst>
            </a:pPr>
            <a:endParaRPr lang="en-US" sz="2600" spc="-5" dirty="0">
              <a:solidFill>
                <a:srgbClr val="032B4A"/>
              </a:solidFill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Clr>
                <a:srgbClr val="405B76"/>
              </a:buClr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sz="2600" spc="-5" dirty="0">
                <a:solidFill>
                  <a:srgbClr val="032B4A"/>
                </a:solidFill>
                <a:latin typeface="Calibri"/>
                <a:cs typeface="Calibri"/>
              </a:rPr>
              <a:t>Proposals </a:t>
            </a:r>
            <a:r>
              <a:rPr sz="2600" dirty="0">
                <a:solidFill>
                  <a:srgbClr val="032B4A"/>
                </a:solidFill>
                <a:latin typeface="Calibri"/>
                <a:cs typeface="Calibri"/>
              </a:rPr>
              <a:t>will </a:t>
            </a:r>
            <a:r>
              <a:rPr sz="2600" spc="-5" dirty="0">
                <a:solidFill>
                  <a:srgbClr val="032B4A"/>
                </a:solidFill>
                <a:latin typeface="Calibri"/>
                <a:cs typeface="Calibri"/>
              </a:rPr>
              <a:t>be accepted </a:t>
            </a:r>
            <a:r>
              <a:rPr sz="2600" spc="-25" dirty="0">
                <a:solidFill>
                  <a:srgbClr val="032B4A"/>
                </a:solidFill>
                <a:latin typeface="Calibri"/>
                <a:cs typeface="Calibri"/>
              </a:rPr>
              <a:t>for </a:t>
            </a:r>
            <a:r>
              <a:rPr sz="2600" spc="-10" dirty="0">
                <a:solidFill>
                  <a:srgbClr val="032B4A"/>
                </a:solidFill>
                <a:latin typeface="Calibri"/>
                <a:cs typeface="Calibri"/>
              </a:rPr>
              <a:t>two</a:t>
            </a:r>
            <a:r>
              <a:rPr sz="2600" spc="-5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032B4A"/>
                </a:solidFill>
                <a:latin typeface="Calibri"/>
                <a:cs typeface="Calibri"/>
              </a:rPr>
              <a:t>options:</a:t>
            </a:r>
            <a:endParaRPr sz="2600" dirty="0">
              <a:latin typeface="Calibri"/>
              <a:cs typeface="Calibri"/>
            </a:endParaRPr>
          </a:p>
          <a:p>
            <a:pPr marL="748665" marR="169545" lvl="1" indent="-286385">
              <a:lnSpc>
                <a:spcPct val="70000"/>
              </a:lnSpc>
              <a:spcBef>
                <a:spcPts val="894"/>
              </a:spcBef>
              <a:buClr>
                <a:srgbClr val="405B76"/>
              </a:buClr>
              <a:buFont typeface="Segoe UI"/>
              <a:buChar char="–"/>
              <a:tabLst>
                <a:tab pos="748665" algn="l"/>
                <a:tab pos="749300" algn="l"/>
              </a:tabLst>
            </a:pPr>
            <a:r>
              <a:rPr sz="2400" spc="-15" dirty="0">
                <a:solidFill>
                  <a:srgbClr val="032B4A"/>
                </a:solidFill>
                <a:latin typeface="Calibri"/>
                <a:cs typeface="Calibri"/>
              </a:rPr>
              <a:t>to </a:t>
            </a:r>
            <a:r>
              <a:rPr sz="2400" spc="-10" dirty="0">
                <a:solidFill>
                  <a:srgbClr val="032B4A"/>
                </a:solidFill>
                <a:latin typeface="Calibri"/>
                <a:cs typeface="Calibri"/>
              </a:rPr>
              <a:t>provide </a:t>
            </a:r>
            <a:r>
              <a:rPr sz="2400" dirty="0">
                <a:solidFill>
                  <a:srgbClr val="032B4A"/>
                </a:solidFill>
                <a:latin typeface="Calibri"/>
                <a:cs typeface="Calibri"/>
              </a:rPr>
              <a:t>services </a:t>
            </a:r>
            <a:r>
              <a:rPr sz="2400" spc="-20" dirty="0">
                <a:solidFill>
                  <a:srgbClr val="032B4A"/>
                </a:solidFill>
                <a:latin typeface="Calibri"/>
                <a:cs typeface="Calibri"/>
              </a:rPr>
              <a:t>for </a:t>
            </a:r>
            <a:r>
              <a:rPr sz="2400" spc="-10" dirty="0">
                <a:solidFill>
                  <a:srgbClr val="032B4A"/>
                </a:solidFill>
                <a:latin typeface="Calibri"/>
                <a:cs typeface="Calibri"/>
              </a:rPr>
              <a:t>WIOA </a:t>
            </a:r>
            <a:r>
              <a:rPr sz="2400" spc="-5" dirty="0">
                <a:solidFill>
                  <a:srgbClr val="032B4A"/>
                </a:solidFill>
                <a:latin typeface="Calibri"/>
                <a:cs typeface="Calibri"/>
              </a:rPr>
              <a:t>eligible </a:t>
            </a:r>
            <a:r>
              <a:rPr sz="2400" b="1" spc="-5" dirty="0">
                <a:solidFill>
                  <a:srgbClr val="032B4A"/>
                </a:solidFill>
                <a:latin typeface="Calibri"/>
                <a:cs typeface="Calibri"/>
              </a:rPr>
              <a:t>in-school </a:t>
            </a:r>
            <a:r>
              <a:rPr sz="2400" b="1" spc="-10" dirty="0">
                <a:solidFill>
                  <a:srgbClr val="032B4A"/>
                </a:solidFill>
                <a:latin typeface="Calibri"/>
                <a:cs typeface="Calibri"/>
              </a:rPr>
              <a:t>youth </a:t>
            </a:r>
            <a:r>
              <a:rPr sz="2400" spc="-5" dirty="0">
                <a:solidFill>
                  <a:srgbClr val="032B4A"/>
                </a:solidFill>
                <a:latin typeface="Calibri"/>
                <a:cs typeface="Calibri"/>
              </a:rPr>
              <a:t>16-21 </a:t>
            </a:r>
            <a:r>
              <a:rPr sz="2400" spc="-10" dirty="0">
                <a:solidFill>
                  <a:srgbClr val="032B4A"/>
                </a:solidFill>
                <a:latin typeface="Calibri"/>
                <a:cs typeface="Calibri"/>
              </a:rPr>
              <a:t>years  </a:t>
            </a:r>
            <a:r>
              <a:rPr sz="2400" spc="-5" dirty="0">
                <a:solidFill>
                  <a:srgbClr val="032B4A"/>
                </a:solidFill>
                <a:latin typeface="Calibri"/>
                <a:cs typeface="Calibri"/>
              </a:rPr>
              <a:t>of </a:t>
            </a:r>
            <a:r>
              <a:rPr sz="2400" spc="-10" dirty="0">
                <a:solidFill>
                  <a:srgbClr val="032B4A"/>
                </a:solidFill>
                <a:latin typeface="Calibri"/>
                <a:cs typeface="Calibri"/>
              </a:rPr>
              <a:t>age, </a:t>
            </a:r>
            <a:r>
              <a:rPr sz="2400" spc="-5" dirty="0">
                <a:solidFill>
                  <a:srgbClr val="032B4A"/>
                </a:solidFill>
                <a:latin typeface="Calibri"/>
                <a:cs typeface="Calibri"/>
              </a:rPr>
              <a:t>enrolled </a:t>
            </a:r>
            <a:r>
              <a:rPr sz="2400" dirty="0">
                <a:solidFill>
                  <a:srgbClr val="032B4A"/>
                </a:solidFill>
                <a:latin typeface="Calibri"/>
                <a:cs typeface="Calibri"/>
              </a:rPr>
              <a:t>in </a:t>
            </a:r>
            <a:r>
              <a:rPr sz="2400" spc="-5" dirty="0">
                <a:solidFill>
                  <a:srgbClr val="032B4A"/>
                </a:solidFill>
                <a:latin typeface="Calibri"/>
                <a:cs typeface="Calibri"/>
              </a:rPr>
              <a:t>secondary </a:t>
            </a:r>
            <a:r>
              <a:rPr sz="2400" spc="-10" dirty="0">
                <a:solidFill>
                  <a:srgbClr val="032B4A"/>
                </a:solidFill>
                <a:latin typeface="Calibri"/>
                <a:cs typeface="Calibri"/>
              </a:rPr>
              <a:t>education</a:t>
            </a:r>
            <a:r>
              <a:rPr sz="2400" spc="-1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32B4A"/>
                </a:solidFill>
                <a:latin typeface="Calibri"/>
                <a:cs typeface="Calibri"/>
              </a:rPr>
              <a:t>full-time</a:t>
            </a:r>
            <a:endParaRPr sz="2400" dirty="0">
              <a:latin typeface="Calibri"/>
              <a:cs typeface="Calibri"/>
            </a:endParaRPr>
          </a:p>
          <a:p>
            <a:pPr marL="748665" marR="33020" lvl="1" indent="-286385">
              <a:lnSpc>
                <a:spcPct val="70000"/>
              </a:lnSpc>
              <a:spcBef>
                <a:spcPts val="900"/>
              </a:spcBef>
              <a:buClr>
                <a:srgbClr val="405B76"/>
              </a:buClr>
              <a:buFont typeface="Segoe UI"/>
              <a:buChar char="–"/>
              <a:tabLst>
                <a:tab pos="748665" algn="l"/>
                <a:tab pos="749300" algn="l"/>
              </a:tabLst>
            </a:pPr>
            <a:r>
              <a:rPr sz="2400" spc="-15" dirty="0">
                <a:solidFill>
                  <a:srgbClr val="032B4A"/>
                </a:solidFill>
                <a:latin typeface="Calibri"/>
                <a:cs typeface="Calibri"/>
              </a:rPr>
              <a:t>to </a:t>
            </a:r>
            <a:r>
              <a:rPr sz="2400" spc="-10" dirty="0">
                <a:solidFill>
                  <a:srgbClr val="032B4A"/>
                </a:solidFill>
                <a:latin typeface="Calibri"/>
                <a:cs typeface="Calibri"/>
              </a:rPr>
              <a:t>provide </a:t>
            </a:r>
            <a:r>
              <a:rPr sz="2400" dirty="0">
                <a:solidFill>
                  <a:srgbClr val="032B4A"/>
                </a:solidFill>
                <a:latin typeface="Calibri"/>
                <a:cs typeface="Calibri"/>
              </a:rPr>
              <a:t>services </a:t>
            </a:r>
            <a:r>
              <a:rPr sz="2400" spc="-20" dirty="0">
                <a:solidFill>
                  <a:srgbClr val="032B4A"/>
                </a:solidFill>
                <a:latin typeface="Calibri"/>
                <a:cs typeface="Calibri"/>
              </a:rPr>
              <a:t>for </a:t>
            </a:r>
            <a:r>
              <a:rPr sz="2400" spc="-10" dirty="0">
                <a:solidFill>
                  <a:srgbClr val="032B4A"/>
                </a:solidFill>
                <a:latin typeface="Calibri"/>
                <a:cs typeface="Calibri"/>
              </a:rPr>
              <a:t>WIOA </a:t>
            </a:r>
            <a:r>
              <a:rPr sz="2400" spc="-5" dirty="0">
                <a:solidFill>
                  <a:srgbClr val="032B4A"/>
                </a:solidFill>
                <a:latin typeface="Calibri"/>
                <a:cs typeface="Calibri"/>
              </a:rPr>
              <a:t>eligible </a:t>
            </a:r>
            <a:r>
              <a:rPr sz="2400" b="1" spc="-5" dirty="0">
                <a:solidFill>
                  <a:srgbClr val="032B4A"/>
                </a:solidFill>
                <a:latin typeface="Calibri"/>
                <a:cs typeface="Calibri"/>
              </a:rPr>
              <a:t>out-of-school </a:t>
            </a:r>
            <a:r>
              <a:rPr sz="2400" b="1" spc="-10" dirty="0">
                <a:solidFill>
                  <a:srgbClr val="032B4A"/>
                </a:solidFill>
                <a:latin typeface="Calibri"/>
                <a:cs typeface="Calibri"/>
              </a:rPr>
              <a:t>youth </a:t>
            </a:r>
            <a:r>
              <a:rPr sz="2400" spc="-5" dirty="0">
                <a:solidFill>
                  <a:srgbClr val="032B4A"/>
                </a:solidFill>
                <a:latin typeface="Calibri"/>
                <a:cs typeface="Calibri"/>
              </a:rPr>
              <a:t>16-24  </a:t>
            </a:r>
            <a:r>
              <a:rPr sz="2400" spc="-10" dirty="0">
                <a:solidFill>
                  <a:srgbClr val="032B4A"/>
                </a:solidFill>
                <a:latin typeface="Calibri"/>
                <a:cs typeface="Calibri"/>
              </a:rPr>
              <a:t>years </a:t>
            </a:r>
            <a:r>
              <a:rPr sz="2400" spc="-5" dirty="0">
                <a:solidFill>
                  <a:srgbClr val="032B4A"/>
                </a:solidFill>
                <a:latin typeface="Calibri"/>
                <a:cs typeface="Calibri"/>
              </a:rPr>
              <a:t>of </a:t>
            </a:r>
            <a:r>
              <a:rPr sz="2400" spc="-10" dirty="0">
                <a:solidFill>
                  <a:srgbClr val="032B4A"/>
                </a:solidFill>
                <a:latin typeface="Calibri"/>
                <a:cs typeface="Calibri"/>
              </a:rPr>
              <a:t>age, </a:t>
            </a:r>
            <a:r>
              <a:rPr sz="2400" spc="-5" dirty="0">
                <a:solidFill>
                  <a:srgbClr val="032B4A"/>
                </a:solidFill>
                <a:latin typeface="Calibri"/>
                <a:cs typeface="Calibri"/>
              </a:rPr>
              <a:t>not </a:t>
            </a:r>
            <a:r>
              <a:rPr sz="2400" dirty="0">
                <a:solidFill>
                  <a:srgbClr val="032B4A"/>
                </a:solidFill>
                <a:latin typeface="Calibri"/>
                <a:cs typeface="Calibri"/>
              </a:rPr>
              <a:t>in </a:t>
            </a:r>
            <a:r>
              <a:rPr sz="2400" spc="-5" dirty="0">
                <a:solidFill>
                  <a:srgbClr val="032B4A"/>
                </a:solidFill>
                <a:latin typeface="Calibri"/>
                <a:cs typeface="Calibri"/>
              </a:rPr>
              <a:t>enrolled </a:t>
            </a:r>
            <a:r>
              <a:rPr sz="2400" dirty="0">
                <a:solidFill>
                  <a:srgbClr val="032B4A"/>
                </a:solidFill>
                <a:latin typeface="Calibri"/>
                <a:cs typeface="Calibri"/>
              </a:rPr>
              <a:t>in </a:t>
            </a:r>
            <a:r>
              <a:rPr sz="2400" spc="-5" dirty="0">
                <a:solidFill>
                  <a:srgbClr val="032B4A"/>
                </a:solidFill>
                <a:latin typeface="Calibri"/>
                <a:cs typeface="Calibri"/>
              </a:rPr>
              <a:t>school </a:t>
            </a:r>
            <a:r>
              <a:rPr sz="2400" b="1" dirty="0">
                <a:solidFill>
                  <a:srgbClr val="032B4A"/>
                </a:solidFill>
                <a:latin typeface="Calibri"/>
                <a:cs typeface="Calibri"/>
              </a:rPr>
              <a:t>or </a:t>
            </a:r>
            <a:r>
              <a:rPr sz="2400" spc="-10" dirty="0">
                <a:solidFill>
                  <a:srgbClr val="032B4A"/>
                </a:solidFill>
                <a:latin typeface="Calibri"/>
                <a:cs typeface="Calibri"/>
              </a:rPr>
              <a:t>left </a:t>
            </a:r>
            <a:r>
              <a:rPr sz="2400" spc="-5" dirty="0">
                <a:solidFill>
                  <a:srgbClr val="032B4A"/>
                </a:solidFill>
                <a:latin typeface="Calibri"/>
                <a:cs typeface="Calibri"/>
              </a:rPr>
              <a:t>school without </a:t>
            </a:r>
            <a:r>
              <a:rPr sz="2400" dirty="0">
                <a:solidFill>
                  <a:srgbClr val="032B4A"/>
                </a:solidFill>
                <a:latin typeface="Calibri"/>
                <a:cs typeface="Calibri"/>
              </a:rPr>
              <a:t>a </a:t>
            </a:r>
            <a:r>
              <a:rPr sz="2400" spc="-5" dirty="0">
                <a:solidFill>
                  <a:srgbClr val="032B4A"/>
                </a:solidFill>
                <a:latin typeface="Calibri"/>
                <a:cs typeface="Calibri"/>
              </a:rPr>
              <a:t>high  school</a:t>
            </a:r>
            <a:r>
              <a:rPr sz="2400" spc="-3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32B4A"/>
                </a:solidFill>
                <a:latin typeface="Calibri"/>
                <a:cs typeface="Calibri"/>
              </a:rPr>
              <a:t>diploma/equivalency</a:t>
            </a:r>
            <a:endParaRPr lang="en-US" sz="2400" spc="-10" dirty="0">
              <a:latin typeface="Calibri"/>
              <a:cs typeface="Calibri"/>
            </a:endParaRPr>
          </a:p>
          <a:p>
            <a:pPr marL="748665" marR="33020" lvl="1" indent="-286385">
              <a:lnSpc>
                <a:spcPct val="70000"/>
              </a:lnSpc>
              <a:spcBef>
                <a:spcPts val="900"/>
              </a:spcBef>
              <a:buClr>
                <a:srgbClr val="405B76"/>
              </a:buClr>
              <a:buFont typeface="Segoe UI"/>
              <a:buChar char="–"/>
              <a:tabLst>
                <a:tab pos="748665" algn="l"/>
                <a:tab pos="749300" algn="l"/>
              </a:tabLst>
            </a:pPr>
            <a:endParaRPr lang="en-US" sz="2400" spc="-10" dirty="0">
              <a:solidFill>
                <a:srgbClr val="032B4A"/>
              </a:solidFill>
              <a:latin typeface="Calibri"/>
              <a:cs typeface="Calibri"/>
            </a:endParaRPr>
          </a:p>
          <a:p>
            <a:pPr marL="344488" marR="33020" lvl="1" indent="-344488">
              <a:lnSpc>
                <a:spcPct val="70000"/>
              </a:lnSpc>
              <a:spcBef>
                <a:spcPts val="900"/>
              </a:spcBef>
              <a:buClr>
                <a:srgbClr val="405B76"/>
              </a:buClr>
              <a:buFont typeface="Arial" panose="020B0604020202020204" pitchFamily="34" charset="0"/>
              <a:buChar char="•"/>
              <a:tabLst>
                <a:tab pos="344488" algn="l"/>
                <a:tab pos="514350" algn="l"/>
              </a:tabLst>
            </a:pPr>
            <a:r>
              <a:rPr sz="2600" dirty="0">
                <a:solidFill>
                  <a:srgbClr val="032B4A"/>
                </a:solidFill>
                <a:latin typeface="Calibri"/>
                <a:cs typeface="Calibri"/>
              </a:rPr>
              <a:t>A </a:t>
            </a:r>
            <a:r>
              <a:rPr sz="2600" spc="-5" dirty="0">
                <a:solidFill>
                  <a:srgbClr val="032B4A"/>
                </a:solidFill>
                <a:latin typeface="Calibri"/>
                <a:cs typeface="Calibri"/>
              </a:rPr>
              <a:t>bidder </a:t>
            </a:r>
            <a:r>
              <a:rPr sz="2600" spc="-10" dirty="0">
                <a:solidFill>
                  <a:srgbClr val="032B4A"/>
                </a:solidFill>
                <a:latin typeface="Calibri"/>
                <a:cs typeface="Calibri"/>
              </a:rPr>
              <a:t>must </a:t>
            </a:r>
            <a:r>
              <a:rPr sz="2600" spc="-5" dirty="0">
                <a:solidFill>
                  <a:srgbClr val="032B4A"/>
                </a:solidFill>
                <a:latin typeface="Calibri"/>
                <a:cs typeface="Calibri"/>
              </a:rPr>
              <a:t>submit </a:t>
            </a:r>
            <a:r>
              <a:rPr sz="2600" dirty="0">
                <a:solidFill>
                  <a:srgbClr val="032B4A"/>
                </a:solidFill>
                <a:latin typeface="Calibri"/>
                <a:cs typeface="Calibri"/>
              </a:rPr>
              <a:t>a </a:t>
            </a:r>
            <a:r>
              <a:rPr sz="2600" spc="-15" dirty="0">
                <a:solidFill>
                  <a:srgbClr val="032B4A"/>
                </a:solidFill>
                <a:latin typeface="Calibri"/>
                <a:cs typeface="Calibri"/>
              </a:rPr>
              <a:t>separate </a:t>
            </a:r>
            <a:r>
              <a:rPr sz="2600" spc="-10" dirty="0">
                <a:solidFill>
                  <a:srgbClr val="032B4A"/>
                </a:solidFill>
                <a:latin typeface="Calibri"/>
                <a:cs typeface="Calibri"/>
              </a:rPr>
              <a:t>proposal </a:t>
            </a:r>
            <a:r>
              <a:rPr sz="2600" spc="-25" dirty="0">
                <a:solidFill>
                  <a:srgbClr val="032B4A"/>
                </a:solidFill>
                <a:latin typeface="Calibri"/>
                <a:cs typeface="Calibri"/>
              </a:rPr>
              <a:t>for </a:t>
            </a:r>
            <a:r>
              <a:rPr sz="2600" dirty="0">
                <a:solidFill>
                  <a:srgbClr val="032B4A"/>
                </a:solidFill>
                <a:latin typeface="Calibri"/>
                <a:cs typeface="Calibri"/>
              </a:rPr>
              <a:t>either </a:t>
            </a:r>
            <a:r>
              <a:rPr sz="2600" spc="-5" dirty="0">
                <a:solidFill>
                  <a:srgbClr val="032B4A"/>
                </a:solidFill>
                <a:latin typeface="Calibri"/>
                <a:cs typeface="Calibri"/>
              </a:rPr>
              <a:t>option but </a:t>
            </a:r>
            <a:r>
              <a:rPr sz="2600" spc="-20" dirty="0">
                <a:solidFill>
                  <a:srgbClr val="032B4A"/>
                </a:solidFill>
                <a:latin typeface="Calibri"/>
                <a:cs typeface="Calibri"/>
              </a:rPr>
              <a:t>may </a:t>
            </a:r>
            <a:r>
              <a:rPr sz="2600" dirty="0">
                <a:solidFill>
                  <a:srgbClr val="032B4A"/>
                </a:solidFill>
                <a:latin typeface="Calibri"/>
                <a:cs typeface="Calibri"/>
              </a:rPr>
              <a:t>bid </a:t>
            </a:r>
            <a:r>
              <a:rPr sz="2600" spc="-5" dirty="0">
                <a:solidFill>
                  <a:srgbClr val="032B4A"/>
                </a:solidFill>
                <a:latin typeface="Calibri"/>
                <a:cs typeface="Calibri"/>
              </a:rPr>
              <a:t>on</a:t>
            </a:r>
            <a:r>
              <a:rPr sz="2600" spc="-7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032B4A"/>
                </a:solidFill>
                <a:latin typeface="Calibri"/>
                <a:cs typeface="Calibri"/>
              </a:rPr>
              <a:t>both.</a:t>
            </a:r>
            <a:endParaRPr sz="2600" dirty="0">
              <a:latin typeface="Calibri"/>
              <a:cs typeface="Calibri"/>
            </a:endParaRPr>
          </a:p>
          <a:p>
            <a:pPr marL="299085" marR="5080" indent="-286385">
              <a:lnSpc>
                <a:spcPct val="70000"/>
              </a:lnSpc>
              <a:spcBef>
                <a:spcPts val="1795"/>
              </a:spcBef>
              <a:buClr>
                <a:srgbClr val="405B76"/>
              </a:buClr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sz="2600" spc="-5" dirty="0">
                <a:solidFill>
                  <a:srgbClr val="032B4A"/>
                </a:solidFill>
                <a:latin typeface="Calibri"/>
                <a:cs typeface="Calibri"/>
              </a:rPr>
              <a:t>Proposals </a:t>
            </a:r>
            <a:r>
              <a:rPr sz="2600" dirty="0">
                <a:solidFill>
                  <a:srgbClr val="032B4A"/>
                </a:solidFill>
                <a:latin typeface="Calibri"/>
                <a:cs typeface="Calibri"/>
              </a:rPr>
              <a:t>will </a:t>
            </a:r>
            <a:r>
              <a:rPr sz="2600" spc="-5" dirty="0">
                <a:solidFill>
                  <a:srgbClr val="032B4A"/>
                </a:solidFill>
                <a:latin typeface="Calibri"/>
                <a:cs typeface="Calibri"/>
              </a:rPr>
              <a:t>only </a:t>
            </a:r>
            <a:r>
              <a:rPr sz="2600" spc="-10" dirty="0">
                <a:solidFill>
                  <a:srgbClr val="032B4A"/>
                </a:solidFill>
                <a:latin typeface="Calibri"/>
                <a:cs typeface="Calibri"/>
              </a:rPr>
              <a:t>compete </a:t>
            </a:r>
            <a:r>
              <a:rPr sz="2600" dirty="0">
                <a:solidFill>
                  <a:srgbClr val="032B4A"/>
                </a:solidFill>
                <a:latin typeface="Calibri"/>
                <a:cs typeface="Calibri"/>
              </a:rPr>
              <a:t>with </a:t>
            </a:r>
            <a:r>
              <a:rPr sz="2600" spc="-5" dirty="0">
                <a:solidFill>
                  <a:srgbClr val="032B4A"/>
                </a:solidFill>
                <a:latin typeface="Calibri"/>
                <a:cs typeface="Calibri"/>
              </a:rPr>
              <a:t>other </a:t>
            </a:r>
            <a:r>
              <a:rPr sz="2600" spc="-10" dirty="0">
                <a:solidFill>
                  <a:srgbClr val="032B4A"/>
                </a:solidFill>
                <a:latin typeface="Calibri"/>
                <a:cs typeface="Calibri"/>
              </a:rPr>
              <a:t>proposals </a:t>
            </a:r>
            <a:r>
              <a:rPr sz="2600" spc="-15" dirty="0">
                <a:solidFill>
                  <a:srgbClr val="032B4A"/>
                </a:solidFill>
                <a:latin typeface="Calibri"/>
                <a:cs typeface="Calibri"/>
              </a:rPr>
              <a:t>from </a:t>
            </a:r>
            <a:r>
              <a:rPr sz="2600" dirty="0">
                <a:solidFill>
                  <a:srgbClr val="032B4A"/>
                </a:solidFill>
                <a:latin typeface="Calibri"/>
                <a:cs typeface="Calibri"/>
              </a:rPr>
              <a:t>the same </a:t>
            </a:r>
            <a:r>
              <a:rPr sz="2600" spc="-10" dirty="0">
                <a:solidFill>
                  <a:srgbClr val="032B4A"/>
                </a:solidFill>
                <a:latin typeface="Calibri"/>
                <a:cs typeface="Calibri"/>
              </a:rPr>
              <a:t>category</a:t>
            </a:r>
            <a:endParaRPr sz="2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524158" y="286080"/>
            <a:ext cx="4998085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20" dirty="0"/>
              <a:t>Estimated </a:t>
            </a:r>
            <a:r>
              <a:rPr sz="3600" dirty="0"/>
              <a:t>Funds</a:t>
            </a:r>
            <a:r>
              <a:rPr sz="3600" spc="5" dirty="0"/>
              <a:t> </a:t>
            </a:r>
            <a:r>
              <a:rPr sz="3600" spc="-20" dirty="0"/>
              <a:t>Available</a:t>
            </a:r>
            <a:endParaRPr sz="3600" dirty="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045"/>
              </a:lnSpc>
            </a:pPr>
            <a:fld id="{81D60167-4931-47E6-BA6A-407CBD079E47}" type="slidenum">
              <a:rPr spc="-5" dirty="0"/>
              <a:t>6</a:t>
            </a:fld>
            <a:endParaRPr spc="-5" dirty="0"/>
          </a:p>
        </p:txBody>
      </p:sp>
      <p:sp>
        <p:nvSpPr>
          <p:cNvPr id="8" name="object 8"/>
          <p:cNvSpPr txBox="1"/>
          <p:nvPr/>
        </p:nvSpPr>
        <p:spPr>
          <a:xfrm>
            <a:off x="223828" y="1217930"/>
            <a:ext cx="8891270" cy="54425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410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endParaRPr lang="en-US" sz="2800" spc="-10" dirty="0">
              <a:solidFill>
                <a:srgbClr val="032B4A"/>
              </a:solidFill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410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2800" spc="-10" dirty="0">
                <a:solidFill>
                  <a:srgbClr val="032B4A"/>
                </a:solidFill>
                <a:latin typeface="Calibri"/>
                <a:cs typeface="Calibri"/>
              </a:rPr>
              <a:t>Funding allocation: </a:t>
            </a:r>
            <a:r>
              <a:rPr lang="en-US" sz="2800" spc="-5" dirty="0">
                <a:solidFill>
                  <a:srgbClr val="032B4A"/>
                </a:solidFill>
                <a:latin typeface="Calibri"/>
                <a:cs typeface="Calibri"/>
              </a:rPr>
              <a:t>$550,000.00</a:t>
            </a:r>
          </a:p>
          <a:p>
            <a:pPr marL="12700" marR="459740">
              <a:lnSpc>
                <a:spcPts val="3030"/>
              </a:lnSpc>
              <a:buClr>
                <a:srgbClr val="405B76"/>
              </a:buClr>
              <a:tabLst>
                <a:tab pos="299085" algn="l"/>
                <a:tab pos="299720" algn="l"/>
                <a:tab pos="2786380" algn="l"/>
              </a:tabLst>
            </a:pPr>
            <a:endParaRPr lang="en-US" sz="2800" b="1" spc="-10" dirty="0">
              <a:solidFill>
                <a:srgbClr val="032B4A"/>
              </a:solidFill>
              <a:latin typeface="Calibri"/>
              <a:cs typeface="Calibri"/>
            </a:endParaRPr>
          </a:p>
          <a:p>
            <a:pPr marL="299085" marR="5080" indent="-286385">
              <a:lnSpc>
                <a:spcPts val="3030"/>
              </a:lnSpc>
              <a:spcBef>
                <a:spcPts val="1789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2800" spc="-10" dirty="0">
                <a:solidFill>
                  <a:schemeClr val="tx2"/>
                </a:solidFill>
                <a:latin typeface="Calibri"/>
                <a:cs typeface="Calibri"/>
              </a:rPr>
              <a:t>We anticipate six (6) programs may be funded (between In-School Youth and Out-Of-School Youth). No more than two (2) In-School Youth programs will be funded </a:t>
            </a:r>
            <a:endParaRPr lang="en-US" sz="2800" b="1" spc="-1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299085" marR="5080" indent="-286385">
              <a:lnSpc>
                <a:spcPts val="3030"/>
              </a:lnSpc>
              <a:spcBef>
                <a:spcPts val="1789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endParaRPr lang="en-US" sz="2800" b="1" spc="-10" dirty="0">
              <a:solidFill>
                <a:srgbClr val="032B4A"/>
              </a:solidFill>
              <a:latin typeface="Calibri"/>
              <a:cs typeface="Calibri"/>
            </a:endParaRPr>
          </a:p>
          <a:p>
            <a:pPr marL="299085" marR="5080" indent="-286385">
              <a:lnSpc>
                <a:spcPts val="3030"/>
              </a:lnSpc>
              <a:spcBef>
                <a:spcPts val="1789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2800" b="1" spc="-10" dirty="0">
                <a:solidFill>
                  <a:srgbClr val="032B4A"/>
                </a:solidFill>
                <a:latin typeface="Calibri"/>
                <a:cs typeface="Calibri"/>
              </a:rPr>
              <a:t>Funding</a:t>
            </a:r>
            <a:r>
              <a:rPr lang="en-US" sz="2800" b="1" spc="6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2800" b="1" spc="-10" dirty="0">
                <a:solidFill>
                  <a:srgbClr val="032B4A"/>
                </a:solidFill>
                <a:latin typeface="Calibri"/>
                <a:cs typeface="Calibri"/>
              </a:rPr>
              <a:t>period: August</a:t>
            </a:r>
            <a:r>
              <a:rPr lang="en-US" sz="2800" b="1" spc="-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2800" b="1" spc="-10" dirty="0">
                <a:solidFill>
                  <a:srgbClr val="032B4A"/>
                </a:solidFill>
                <a:latin typeface="Calibri"/>
                <a:cs typeface="Calibri"/>
              </a:rPr>
              <a:t>2024 </a:t>
            </a:r>
            <a:r>
              <a:rPr lang="en-US" sz="2800" b="1" spc="-5" dirty="0">
                <a:solidFill>
                  <a:srgbClr val="032B4A"/>
                </a:solidFill>
                <a:latin typeface="Calibri"/>
                <a:cs typeface="Calibri"/>
              </a:rPr>
              <a:t>– </a:t>
            </a:r>
            <a:r>
              <a:rPr lang="en-US" sz="2800" b="1" spc="-10" dirty="0">
                <a:solidFill>
                  <a:srgbClr val="032B4A"/>
                </a:solidFill>
                <a:latin typeface="Calibri"/>
                <a:cs typeface="Calibri"/>
              </a:rPr>
              <a:t>June </a:t>
            </a:r>
            <a:r>
              <a:rPr lang="en-US" sz="2800" b="1" spc="-5" dirty="0">
                <a:solidFill>
                  <a:srgbClr val="032B4A"/>
                </a:solidFill>
                <a:latin typeface="Calibri"/>
                <a:cs typeface="Calibri"/>
              </a:rPr>
              <a:t>30,</a:t>
            </a:r>
            <a:r>
              <a:rPr lang="en-US" sz="2800" b="1" spc="15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lang="en-US" sz="2800" b="1" spc="-10" dirty="0">
                <a:solidFill>
                  <a:srgbClr val="032B4A"/>
                </a:solidFill>
                <a:latin typeface="Calibri"/>
                <a:cs typeface="Calibri"/>
              </a:rPr>
              <a:t>2025, with potential for renewal for FY26</a:t>
            </a:r>
            <a:r>
              <a:rPr lang="en-US" sz="2800" b="1" spc="-20" dirty="0">
                <a:solidFill>
                  <a:srgbClr val="032B4A"/>
                </a:solidFill>
                <a:latin typeface="Calibri"/>
                <a:cs typeface="Calibri"/>
              </a:rPr>
              <a:t>.</a:t>
            </a:r>
            <a:endParaRPr lang="en-US" sz="2800" dirty="0">
              <a:latin typeface="Calibri"/>
              <a:cs typeface="Calibri"/>
            </a:endParaRPr>
          </a:p>
          <a:p>
            <a:pPr marL="462280" lvl="1">
              <a:lnSpc>
                <a:spcPct val="100000"/>
              </a:lnSpc>
              <a:spcBef>
                <a:spcPts val="555"/>
              </a:spcBef>
              <a:buClr>
                <a:srgbClr val="405B76"/>
              </a:buClr>
              <a:tabLst>
                <a:tab pos="829944" algn="l"/>
              </a:tabLst>
            </a:pPr>
            <a:endParaRPr lang="en-US" sz="2800" spc="-5" dirty="0">
              <a:solidFill>
                <a:srgbClr val="032B4A"/>
              </a:solidFill>
              <a:highlight>
                <a:srgbClr val="FFFF00"/>
              </a:highlight>
              <a:latin typeface="Calibri"/>
              <a:cs typeface="Calibri"/>
            </a:endParaRPr>
          </a:p>
          <a:p>
            <a:pPr marL="829310" lvl="1" indent="-367030">
              <a:lnSpc>
                <a:spcPct val="100000"/>
              </a:lnSpc>
              <a:spcBef>
                <a:spcPts val="555"/>
              </a:spcBef>
              <a:buClr>
                <a:srgbClr val="405B76"/>
              </a:buClr>
              <a:buFont typeface="Courier New"/>
              <a:buChar char="o"/>
              <a:tabLst>
                <a:tab pos="829944" algn="l"/>
              </a:tabLst>
            </a:pPr>
            <a:endParaRPr lang="en-US" sz="2800" spc="-5" dirty="0">
              <a:solidFill>
                <a:srgbClr val="032B4A"/>
              </a:solidFill>
              <a:highlight>
                <a:srgbClr val="FFFF00"/>
              </a:highlight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079119" y="257931"/>
            <a:ext cx="7607680" cy="5001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67355" marR="5080" indent="-2955290">
              <a:lnSpc>
                <a:spcPts val="3890"/>
              </a:lnSpc>
            </a:pPr>
            <a:r>
              <a:rPr sz="3600" spc="-5" dirty="0"/>
              <a:t>Eligible </a:t>
            </a:r>
            <a:r>
              <a:rPr sz="3600" spc="-10" dirty="0"/>
              <a:t>Applicants/Respondents </a:t>
            </a:r>
            <a:r>
              <a:rPr sz="3600" spc="-20" dirty="0"/>
              <a:t>to  </a:t>
            </a:r>
            <a:r>
              <a:rPr sz="3600" dirty="0"/>
              <a:t>RFP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045"/>
              </a:lnSpc>
            </a:pPr>
            <a:fld id="{81D60167-4931-47E6-BA6A-407CBD079E47}" type="slidenum">
              <a:rPr spc="-5" dirty="0"/>
              <a:t>7</a:t>
            </a:fld>
            <a:endParaRPr spc="-5" dirty="0"/>
          </a:p>
        </p:txBody>
      </p:sp>
      <p:sp>
        <p:nvSpPr>
          <p:cNvPr id="8" name="object 8"/>
          <p:cNvSpPr txBox="1"/>
          <p:nvPr/>
        </p:nvSpPr>
        <p:spPr>
          <a:xfrm>
            <a:off x="78739" y="1247140"/>
            <a:ext cx="8445500" cy="4574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2000" dirty="0">
                <a:solidFill>
                  <a:srgbClr val="032B4A"/>
                </a:solidFill>
                <a:latin typeface="Calibri"/>
                <a:cs typeface="Calibri"/>
              </a:rPr>
              <a:t>P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ublic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or </a:t>
            </a:r>
            <a:r>
              <a:rPr sz="2000" spc="-15" dirty="0">
                <a:solidFill>
                  <a:srgbClr val="032B4A"/>
                </a:solidFill>
                <a:latin typeface="Calibri"/>
                <a:cs typeface="Calibri"/>
              </a:rPr>
              <a:t>private</a:t>
            </a:r>
            <a:r>
              <a:rPr sz="2000" spc="-4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agencies</a:t>
            </a:r>
            <a:endParaRPr sz="20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080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2000" dirty="0">
                <a:solidFill>
                  <a:srgbClr val="032B4A"/>
                </a:solidFill>
                <a:latin typeface="Calibri"/>
                <a:cs typeface="Calibri"/>
              </a:rPr>
              <a:t>P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ublic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school</a:t>
            </a:r>
            <a:r>
              <a:rPr sz="2000" spc="-7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032B4A"/>
                </a:solidFill>
                <a:latin typeface="Calibri"/>
                <a:cs typeface="Calibri"/>
              </a:rPr>
              <a:t>systems</a:t>
            </a:r>
            <a:endParaRPr sz="20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080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2000" dirty="0">
                <a:solidFill>
                  <a:srgbClr val="032B4A"/>
                </a:solidFill>
                <a:latin typeface="Calibri"/>
                <a:cs typeface="Calibri"/>
              </a:rPr>
              <a:t>U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nits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of</a:t>
            </a:r>
            <a:r>
              <a:rPr sz="2000" spc="-8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government</a:t>
            </a:r>
            <a:endParaRPr sz="20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080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2000" spc="-5" dirty="0">
                <a:solidFill>
                  <a:srgbClr val="032B4A"/>
                </a:solidFill>
                <a:latin typeface="Calibri"/>
                <a:cs typeface="Calibri"/>
              </a:rPr>
              <a:t>N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on-profit</a:t>
            </a:r>
            <a:r>
              <a:rPr sz="2000" spc="-8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agencies</a:t>
            </a:r>
            <a:endParaRPr sz="20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080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2000" spc="-10" dirty="0">
                <a:solidFill>
                  <a:srgbClr val="032B4A"/>
                </a:solidFill>
                <a:latin typeface="Calibri"/>
                <a:cs typeface="Calibri"/>
              </a:rPr>
              <a:t>F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aith</a:t>
            </a:r>
            <a:r>
              <a:rPr lang="en-US" sz="2000" spc="-10" dirty="0">
                <a:solidFill>
                  <a:srgbClr val="032B4A"/>
                </a:solidFill>
                <a:latin typeface="Calibri"/>
                <a:cs typeface="Calibri"/>
              </a:rPr>
              <a:t>-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based and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community-based</a:t>
            </a:r>
            <a:r>
              <a:rPr sz="2000" spc="-4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organizations</a:t>
            </a:r>
            <a:endParaRPr lang="en-US" sz="2000" spc="-10" dirty="0">
              <a:solidFill>
                <a:srgbClr val="032B4A"/>
              </a:solidFill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080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2000" spc="-5" dirty="0">
                <a:solidFill>
                  <a:srgbClr val="032B4A"/>
                </a:solidFill>
                <a:latin typeface="Calibri"/>
                <a:cs typeface="Calibri"/>
              </a:rPr>
              <a:t>L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abor</a:t>
            </a:r>
            <a:r>
              <a:rPr sz="2000" spc="-6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groups</a:t>
            </a:r>
            <a:endParaRPr sz="20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080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2000" spc="-15" dirty="0">
                <a:solidFill>
                  <a:srgbClr val="032B4A"/>
                </a:solidFill>
                <a:latin typeface="Calibri"/>
                <a:cs typeface="Calibri"/>
              </a:rPr>
              <a:t>P</a:t>
            </a:r>
            <a:r>
              <a:rPr sz="2000" spc="-15" dirty="0">
                <a:solidFill>
                  <a:srgbClr val="032B4A"/>
                </a:solidFill>
                <a:latin typeface="Calibri"/>
                <a:cs typeface="Calibri"/>
              </a:rPr>
              <a:t>rivate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businesses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and</a:t>
            </a:r>
            <a:r>
              <a:rPr sz="2000" spc="1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employers</a:t>
            </a:r>
            <a:endParaRPr sz="20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080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2000" spc="-10" dirty="0">
                <a:solidFill>
                  <a:srgbClr val="032B4A"/>
                </a:solidFill>
                <a:latin typeface="Calibri"/>
                <a:cs typeface="Calibri"/>
              </a:rPr>
              <a:t>P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roprietary</a:t>
            </a:r>
            <a:r>
              <a:rPr sz="2000" spc="-3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schools</a:t>
            </a:r>
            <a:endParaRPr sz="20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080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2000" spc="-5" dirty="0">
                <a:solidFill>
                  <a:srgbClr val="032B4A"/>
                </a:solidFill>
                <a:latin typeface="Calibri"/>
                <a:cs typeface="Calibri"/>
              </a:rPr>
              <a:t>C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ommunity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and </a:t>
            </a:r>
            <a:r>
              <a:rPr sz="2000" spc="-20" dirty="0">
                <a:solidFill>
                  <a:srgbClr val="032B4A"/>
                </a:solidFill>
                <a:latin typeface="Calibri"/>
                <a:cs typeface="Calibri"/>
              </a:rPr>
              <a:t>state</a:t>
            </a:r>
            <a:r>
              <a:rPr sz="2000" spc="-4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colleges</a:t>
            </a:r>
            <a:endParaRPr sz="2000" dirty="0">
              <a:latin typeface="Calibri"/>
              <a:cs typeface="Calibri"/>
            </a:endParaRPr>
          </a:p>
          <a:p>
            <a:pPr marL="299085" marR="5080" indent="-286385">
              <a:lnSpc>
                <a:spcPct val="70000"/>
              </a:lnSpc>
              <a:spcBef>
                <a:spcPts val="1800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2000" spc="-10" dirty="0">
                <a:solidFill>
                  <a:srgbClr val="032B4A"/>
                </a:solidFill>
                <a:latin typeface="Calibri"/>
                <a:cs typeface="Calibri"/>
              </a:rPr>
              <a:t>P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ost</a:t>
            </a:r>
            <a:r>
              <a:rPr lang="en-US" sz="2000" spc="-10" dirty="0">
                <a:solidFill>
                  <a:srgbClr val="032B4A"/>
                </a:solidFill>
                <a:latin typeface="Calibri"/>
                <a:cs typeface="Calibri"/>
              </a:rPr>
              <a:t>-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secondary 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accredited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schools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and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other qualified educational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and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training  institutions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who </a:t>
            </a:r>
            <a:r>
              <a:rPr sz="2000" spc="-20" dirty="0">
                <a:solidFill>
                  <a:srgbClr val="032B4A"/>
                </a:solidFill>
                <a:latin typeface="Calibri"/>
                <a:cs typeface="Calibri"/>
              </a:rPr>
              <a:t>have </a:t>
            </a:r>
            <a:r>
              <a:rPr sz="2000" spc="-10" dirty="0">
                <a:solidFill>
                  <a:srgbClr val="032B4A"/>
                </a:solidFill>
                <a:latin typeface="Calibri"/>
                <a:cs typeface="Calibri"/>
              </a:rPr>
              <a:t>demonstrated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successful performance in </a:t>
            </a:r>
            <a:r>
              <a:rPr sz="2000" dirty="0">
                <a:solidFill>
                  <a:srgbClr val="032B4A"/>
                </a:solidFill>
                <a:latin typeface="Calibri"/>
                <a:cs typeface="Calibri"/>
              </a:rPr>
              <a:t>serving</a:t>
            </a:r>
            <a:r>
              <a:rPr sz="2000" spc="7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32B4A"/>
                </a:solidFill>
                <a:latin typeface="Calibri"/>
                <a:cs typeface="Calibri"/>
              </a:rPr>
              <a:t>youth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0" y="354586"/>
            <a:ext cx="9204556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3000" spc="-15" dirty="0"/>
              <a:t>Role </a:t>
            </a:r>
            <a:r>
              <a:rPr sz="3000" spc="-5" dirty="0"/>
              <a:t>of the MassHire </a:t>
            </a:r>
            <a:r>
              <a:rPr lang="en-US" sz="3000" spc="-15" dirty="0"/>
              <a:t>Merrimack Valley </a:t>
            </a:r>
            <a:r>
              <a:rPr sz="3000" spc="-25" dirty="0"/>
              <a:t>Workforce</a:t>
            </a:r>
            <a:r>
              <a:rPr sz="3000" spc="-45" dirty="0"/>
              <a:t> </a:t>
            </a:r>
            <a:r>
              <a:rPr sz="3000" spc="-10" dirty="0"/>
              <a:t>Board</a:t>
            </a:r>
            <a:r>
              <a:rPr lang="en-US" sz="3000" spc="-10" dirty="0"/>
              <a:t> </a:t>
            </a:r>
            <a:endParaRPr sz="3000" dirty="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045"/>
              </a:lnSpc>
            </a:pPr>
            <a:fld id="{81D60167-4931-47E6-BA6A-407CBD079E47}" type="slidenum">
              <a:rPr spc="-5" dirty="0"/>
              <a:t>8</a:t>
            </a:fld>
            <a:endParaRPr spc="-5" dirty="0"/>
          </a:p>
        </p:txBody>
      </p:sp>
      <p:sp>
        <p:nvSpPr>
          <p:cNvPr id="8" name="object 8"/>
          <p:cNvSpPr txBox="1"/>
          <p:nvPr/>
        </p:nvSpPr>
        <p:spPr>
          <a:xfrm>
            <a:off x="263525" y="1526352"/>
            <a:ext cx="8880475" cy="4339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marR="356235" indent="-286385">
              <a:lnSpc>
                <a:spcPts val="2380"/>
              </a:lnSpc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2200" spc="-10" dirty="0">
                <a:solidFill>
                  <a:schemeClr val="tx2"/>
                </a:solidFill>
                <a:latin typeface="Calibri"/>
                <a:cs typeface="Calibri"/>
              </a:rPr>
              <a:t>Provide WIOA </a:t>
            </a:r>
            <a:r>
              <a:rPr lang="en-US" sz="2200" spc="-15" dirty="0">
                <a:solidFill>
                  <a:schemeClr val="tx2"/>
                </a:solidFill>
                <a:latin typeface="Calibri"/>
                <a:cs typeface="Calibri"/>
              </a:rPr>
              <a:t>framework </a:t>
            </a:r>
            <a:r>
              <a:rPr lang="en-US" sz="2200" spc="-5" dirty="0">
                <a:solidFill>
                  <a:schemeClr val="tx2"/>
                </a:solidFill>
                <a:latin typeface="Calibri"/>
                <a:cs typeface="Calibri"/>
              </a:rPr>
              <a:t>services </a:t>
            </a:r>
            <a:r>
              <a:rPr lang="en-US" sz="2200" spc="-10" dirty="0">
                <a:solidFill>
                  <a:schemeClr val="tx2"/>
                </a:solidFill>
                <a:latin typeface="Calibri"/>
                <a:cs typeface="Calibri"/>
              </a:rPr>
              <a:t>including </a:t>
            </a:r>
            <a:r>
              <a:rPr lang="en-US" sz="2200" spc="-25" dirty="0">
                <a:solidFill>
                  <a:schemeClr val="tx2"/>
                </a:solidFill>
                <a:latin typeface="Calibri"/>
                <a:cs typeface="Calibri"/>
              </a:rPr>
              <a:t>intake, </a:t>
            </a:r>
            <a:r>
              <a:rPr lang="en-US" sz="2200" spc="-20" dirty="0">
                <a:solidFill>
                  <a:schemeClr val="tx2"/>
                </a:solidFill>
                <a:latin typeface="Calibri"/>
                <a:cs typeface="Calibri"/>
              </a:rPr>
              <a:t>eligibility, </a:t>
            </a:r>
            <a:r>
              <a:rPr lang="en-US" sz="2200" spc="-5" dirty="0">
                <a:solidFill>
                  <a:schemeClr val="tx2"/>
                </a:solidFill>
                <a:latin typeface="Calibri"/>
                <a:cs typeface="Calibri"/>
              </a:rPr>
              <a:t>assessments, </a:t>
            </a:r>
            <a:r>
              <a:rPr lang="en-US" sz="2200" spc="-10" dirty="0">
                <a:solidFill>
                  <a:schemeClr val="tx2"/>
                </a:solidFill>
                <a:latin typeface="Calibri"/>
                <a:cs typeface="Calibri"/>
              </a:rPr>
              <a:t>and assist in </a:t>
            </a:r>
            <a:r>
              <a:rPr lang="en-US" sz="2200" spc="-20" dirty="0">
                <a:solidFill>
                  <a:schemeClr val="tx2"/>
                </a:solidFill>
                <a:latin typeface="Calibri"/>
                <a:cs typeface="Calibri"/>
              </a:rPr>
              <a:t>referrals to </a:t>
            </a:r>
            <a:r>
              <a:rPr lang="en-US" sz="2200" spc="-10" dirty="0">
                <a:solidFill>
                  <a:schemeClr val="tx2"/>
                </a:solidFill>
                <a:latin typeface="Calibri"/>
                <a:cs typeface="Calibri"/>
              </a:rPr>
              <a:t>youth</a:t>
            </a:r>
            <a:r>
              <a:rPr lang="en-US" sz="2200" spc="-20" dirty="0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r>
              <a:rPr lang="en-US" sz="2200" spc="-15" dirty="0">
                <a:solidFill>
                  <a:schemeClr val="tx2"/>
                </a:solidFill>
                <a:latin typeface="Calibri"/>
                <a:cs typeface="Calibri"/>
              </a:rPr>
              <a:t>programs</a:t>
            </a:r>
            <a:endParaRPr lang="en-US" sz="2200" dirty="0">
              <a:solidFill>
                <a:schemeClr val="tx2"/>
              </a:solidFill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500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2200" spc="-20" dirty="0">
                <a:solidFill>
                  <a:schemeClr val="tx2"/>
                </a:solidFill>
                <a:latin typeface="Calibri"/>
                <a:cs typeface="Calibri"/>
              </a:rPr>
              <a:t>Perform </a:t>
            </a:r>
            <a:r>
              <a:rPr lang="en-US" sz="2200" spc="-5" dirty="0">
                <a:solidFill>
                  <a:schemeClr val="tx2"/>
                </a:solidFill>
                <a:latin typeface="Calibri"/>
                <a:cs typeface="Calibri"/>
              </a:rPr>
              <a:t>all </a:t>
            </a:r>
            <a:r>
              <a:rPr lang="en-US" sz="2200" spc="-15" dirty="0">
                <a:solidFill>
                  <a:schemeClr val="tx2"/>
                </a:solidFill>
                <a:latin typeface="Calibri"/>
                <a:cs typeface="Calibri"/>
              </a:rPr>
              <a:t>required </a:t>
            </a:r>
            <a:r>
              <a:rPr lang="en-US" sz="2200" spc="-20" dirty="0">
                <a:solidFill>
                  <a:schemeClr val="tx2"/>
                </a:solidFill>
                <a:latin typeface="Calibri"/>
                <a:cs typeface="Calibri"/>
              </a:rPr>
              <a:t>data </a:t>
            </a:r>
            <a:r>
              <a:rPr lang="en-US" sz="2200" spc="-10" dirty="0">
                <a:solidFill>
                  <a:schemeClr val="tx2"/>
                </a:solidFill>
                <a:latin typeface="Calibri"/>
                <a:cs typeface="Calibri"/>
              </a:rPr>
              <a:t>entry </a:t>
            </a:r>
            <a:r>
              <a:rPr lang="en-US" sz="2200" spc="-20" dirty="0">
                <a:solidFill>
                  <a:schemeClr val="tx2"/>
                </a:solidFill>
                <a:latin typeface="Calibri"/>
                <a:cs typeface="Calibri"/>
              </a:rPr>
              <a:t>into </a:t>
            </a:r>
            <a:r>
              <a:rPr lang="en-US" sz="2200" spc="-10" dirty="0">
                <a:solidFill>
                  <a:schemeClr val="tx2"/>
                </a:solidFill>
                <a:latin typeface="Calibri"/>
                <a:cs typeface="Calibri"/>
              </a:rPr>
              <a:t>the </a:t>
            </a:r>
            <a:r>
              <a:rPr lang="en-US" sz="2200" spc="-25" dirty="0">
                <a:solidFill>
                  <a:schemeClr val="tx2"/>
                </a:solidFill>
                <a:latin typeface="Calibri"/>
                <a:cs typeface="Calibri"/>
              </a:rPr>
              <a:t>state </a:t>
            </a:r>
            <a:r>
              <a:rPr lang="en-US" sz="2200" spc="-10" dirty="0">
                <a:solidFill>
                  <a:schemeClr val="tx2"/>
                </a:solidFill>
                <a:latin typeface="Calibri"/>
                <a:cs typeface="Calibri"/>
              </a:rPr>
              <a:t>database</a:t>
            </a:r>
            <a:r>
              <a:rPr lang="en-US" sz="2200" spc="195" dirty="0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r>
              <a:rPr lang="en-US" sz="2200" spc="-15" dirty="0">
                <a:solidFill>
                  <a:schemeClr val="tx2"/>
                </a:solidFill>
                <a:latin typeface="Calibri"/>
                <a:cs typeface="Calibri"/>
              </a:rPr>
              <a:t>(MOSES)</a:t>
            </a:r>
            <a:endParaRPr lang="en-US" sz="2200" dirty="0">
              <a:solidFill>
                <a:schemeClr val="tx2"/>
              </a:solidFill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535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2200" spc="-20">
                <a:solidFill>
                  <a:schemeClr val="tx2"/>
                </a:solidFill>
                <a:latin typeface="Calibri"/>
                <a:cs typeface="Calibri"/>
              </a:rPr>
              <a:t>Perform </a:t>
            </a:r>
            <a:r>
              <a:rPr lang="en-US" sz="2200" spc="-15">
                <a:solidFill>
                  <a:schemeClr val="tx2"/>
                </a:solidFill>
                <a:latin typeface="Calibri"/>
                <a:cs typeface="Calibri"/>
              </a:rPr>
              <a:t>testing </a:t>
            </a:r>
            <a:r>
              <a:rPr lang="en-US" sz="2200" spc="-20" dirty="0">
                <a:solidFill>
                  <a:schemeClr val="tx2"/>
                </a:solidFill>
                <a:latin typeface="Calibri"/>
                <a:cs typeface="Calibri"/>
              </a:rPr>
              <a:t>for </a:t>
            </a:r>
            <a:r>
              <a:rPr lang="en-US" sz="2200" spc="-5">
                <a:solidFill>
                  <a:schemeClr val="tx2"/>
                </a:solidFill>
                <a:latin typeface="Calibri"/>
                <a:cs typeface="Calibri"/>
              </a:rPr>
              <a:t>out-of-school</a:t>
            </a:r>
            <a:r>
              <a:rPr lang="en-US" sz="2200" spc="175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r>
              <a:rPr lang="en-US" sz="2200" spc="-5">
                <a:solidFill>
                  <a:schemeClr val="tx2"/>
                </a:solidFill>
                <a:latin typeface="Calibri"/>
                <a:cs typeface="Calibri"/>
              </a:rPr>
              <a:t>youth (</a:t>
            </a:r>
            <a:r>
              <a:rPr lang="en-US" sz="2200" spc="-5" dirty="0">
                <a:solidFill>
                  <a:schemeClr val="tx2"/>
                </a:solidFill>
                <a:latin typeface="Calibri"/>
                <a:cs typeface="Calibri"/>
              </a:rPr>
              <a:t>reading/</a:t>
            </a:r>
            <a:r>
              <a:rPr lang="en-US" sz="2200" spc="-5">
                <a:solidFill>
                  <a:schemeClr val="tx2"/>
                </a:solidFill>
                <a:latin typeface="Calibri"/>
                <a:cs typeface="Calibri"/>
              </a:rPr>
              <a:t>math)</a:t>
            </a:r>
            <a:endParaRPr lang="en-US" sz="2200" dirty="0">
              <a:solidFill>
                <a:schemeClr val="tx2"/>
              </a:solidFill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535"/>
              </a:spcBef>
              <a:buClr>
                <a:srgbClr val="405B76"/>
              </a:buClr>
              <a:buFont typeface="Arial"/>
              <a:buChar char="•"/>
              <a:tabLst>
                <a:tab pos="298450" algn="l"/>
                <a:tab pos="299720" algn="l"/>
              </a:tabLst>
            </a:pPr>
            <a:r>
              <a:rPr lang="en-US" sz="2200" spc="-20" dirty="0">
                <a:solidFill>
                  <a:schemeClr val="tx2"/>
                </a:solidFill>
                <a:latin typeface="Calibri"/>
                <a:cs typeface="Calibri"/>
              </a:rPr>
              <a:t>Execute </a:t>
            </a:r>
            <a:r>
              <a:rPr lang="en-US" sz="2200" spc="-15" dirty="0">
                <a:solidFill>
                  <a:schemeClr val="tx2"/>
                </a:solidFill>
                <a:latin typeface="Calibri"/>
                <a:cs typeface="Calibri"/>
              </a:rPr>
              <a:t>contracts </a:t>
            </a:r>
            <a:r>
              <a:rPr lang="en-US" sz="2200" spc="-5" dirty="0">
                <a:solidFill>
                  <a:schemeClr val="tx2"/>
                </a:solidFill>
                <a:latin typeface="Calibri"/>
                <a:cs typeface="Calibri"/>
              </a:rPr>
              <a:t>with </a:t>
            </a:r>
            <a:r>
              <a:rPr lang="en-US" sz="2200" spc="-10" dirty="0">
                <a:solidFill>
                  <a:schemeClr val="tx2"/>
                </a:solidFill>
                <a:latin typeface="Calibri"/>
                <a:cs typeface="Calibri"/>
              </a:rPr>
              <a:t>youth </a:t>
            </a:r>
            <a:r>
              <a:rPr lang="en-US" sz="2200" dirty="0">
                <a:solidFill>
                  <a:schemeClr val="tx2"/>
                </a:solidFill>
                <a:latin typeface="Calibri"/>
                <a:cs typeface="Calibri"/>
              </a:rPr>
              <a:t>service </a:t>
            </a:r>
            <a:r>
              <a:rPr lang="en-US" sz="2200" spc="-15" dirty="0">
                <a:solidFill>
                  <a:schemeClr val="tx2"/>
                </a:solidFill>
                <a:latin typeface="Calibri"/>
                <a:cs typeface="Calibri"/>
              </a:rPr>
              <a:t>providers</a:t>
            </a:r>
          </a:p>
          <a:p>
            <a:pPr marL="299085" indent="-286385">
              <a:lnSpc>
                <a:spcPct val="100000"/>
              </a:lnSpc>
              <a:spcBef>
                <a:spcPts val="1535"/>
              </a:spcBef>
              <a:buClr>
                <a:srgbClr val="405B76"/>
              </a:buClr>
              <a:buFont typeface="Arial"/>
              <a:buChar char="•"/>
              <a:tabLst>
                <a:tab pos="298450" algn="l"/>
                <a:tab pos="299720" algn="l"/>
              </a:tabLst>
            </a:pPr>
            <a:r>
              <a:rPr lang="en-US" sz="2200" spc="-15" dirty="0">
                <a:solidFill>
                  <a:schemeClr val="tx2"/>
                </a:solidFill>
                <a:latin typeface="Calibri"/>
                <a:cs typeface="Calibri"/>
              </a:rPr>
              <a:t>Perform program and fiscal monitoring</a:t>
            </a:r>
            <a:endParaRPr lang="en-US" sz="2200" dirty="0">
              <a:solidFill>
                <a:schemeClr val="tx2"/>
              </a:solidFill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535"/>
              </a:spcBef>
              <a:buClr>
                <a:srgbClr val="405B76"/>
              </a:buClr>
              <a:buFont typeface="Arial"/>
              <a:buChar char="•"/>
              <a:tabLst>
                <a:tab pos="298450" algn="l"/>
                <a:tab pos="299720" algn="l"/>
              </a:tabLst>
            </a:pPr>
            <a:r>
              <a:rPr lang="en-US" sz="2200" spc="-10" dirty="0">
                <a:solidFill>
                  <a:schemeClr val="tx2"/>
                </a:solidFill>
                <a:latin typeface="Calibri"/>
                <a:cs typeface="Calibri"/>
              </a:rPr>
              <a:t>Provide </a:t>
            </a:r>
            <a:r>
              <a:rPr lang="en-US" sz="2200" spc="-15" dirty="0">
                <a:solidFill>
                  <a:schemeClr val="tx2"/>
                </a:solidFill>
                <a:latin typeface="Calibri"/>
                <a:cs typeface="Calibri"/>
              </a:rPr>
              <a:t>technical </a:t>
            </a:r>
            <a:r>
              <a:rPr lang="en-US" sz="2200" spc="-10" dirty="0">
                <a:solidFill>
                  <a:schemeClr val="tx2"/>
                </a:solidFill>
                <a:latin typeface="Calibri"/>
                <a:cs typeface="Calibri"/>
              </a:rPr>
              <a:t>assistance </a:t>
            </a:r>
            <a:r>
              <a:rPr lang="en-US" sz="2200" spc="-5" dirty="0">
                <a:solidFill>
                  <a:schemeClr val="tx2"/>
                </a:solidFill>
                <a:latin typeface="Calibri"/>
                <a:cs typeface="Calibri"/>
              </a:rPr>
              <a:t>including </a:t>
            </a:r>
            <a:r>
              <a:rPr lang="en-US" sz="2200" spc="-15" dirty="0">
                <a:solidFill>
                  <a:schemeClr val="tx2"/>
                </a:solidFill>
                <a:latin typeface="Calibri"/>
                <a:cs typeface="Calibri"/>
              </a:rPr>
              <a:t>convening </a:t>
            </a:r>
            <a:r>
              <a:rPr lang="en-US" sz="2200" spc="-25" dirty="0">
                <a:solidFill>
                  <a:schemeClr val="tx2"/>
                </a:solidFill>
                <a:latin typeface="Calibri"/>
                <a:cs typeface="Calibri"/>
              </a:rPr>
              <a:t>“Youth </a:t>
            </a:r>
            <a:r>
              <a:rPr lang="en-US" sz="2200" spc="-10" dirty="0">
                <a:solidFill>
                  <a:schemeClr val="tx2"/>
                </a:solidFill>
                <a:latin typeface="Calibri"/>
                <a:cs typeface="Calibri"/>
              </a:rPr>
              <a:t>Provider</a:t>
            </a:r>
            <a:r>
              <a:rPr lang="en-US" sz="2200" spc="100" dirty="0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r>
              <a:rPr lang="en-US" sz="2200" spc="-10" dirty="0">
                <a:solidFill>
                  <a:schemeClr val="tx2"/>
                </a:solidFill>
                <a:latin typeface="Calibri"/>
                <a:cs typeface="Calibri"/>
              </a:rPr>
              <a:t>Meetings”</a:t>
            </a:r>
            <a:endParaRPr lang="en-US" sz="2200" dirty="0">
              <a:solidFill>
                <a:schemeClr val="tx2"/>
              </a:solidFill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535"/>
              </a:spcBef>
              <a:buClr>
                <a:srgbClr val="405B76"/>
              </a:buClr>
              <a:buFont typeface="Arial"/>
              <a:buChar char="•"/>
              <a:tabLst>
                <a:tab pos="298450" algn="l"/>
                <a:tab pos="299720" algn="l"/>
              </a:tabLst>
            </a:pPr>
            <a:r>
              <a:rPr lang="en-US" sz="2200" spc="-10" dirty="0">
                <a:solidFill>
                  <a:schemeClr val="tx2"/>
                </a:solidFill>
                <a:latin typeface="Calibri"/>
                <a:cs typeface="Calibri"/>
              </a:rPr>
              <a:t>Ensure </a:t>
            </a:r>
            <a:r>
              <a:rPr lang="en-US" sz="2200" spc="-15" dirty="0">
                <a:solidFill>
                  <a:schemeClr val="tx2"/>
                </a:solidFill>
                <a:latin typeface="Calibri"/>
                <a:cs typeface="Calibri"/>
              </a:rPr>
              <a:t>providers are </a:t>
            </a:r>
            <a:r>
              <a:rPr lang="en-US" sz="2200" spc="-10" dirty="0">
                <a:solidFill>
                  <a:schemeClr val="tx2"/>
                </a:solidFill>
                <a:latin typeface="Calibri"/>
                <a:cs typeface="Calibri"/>
              </a:rPr>
              <a:t>meeting performance</a:t>
            </a:r>
            <a:r>
              <a:rPr lang="en-US" sz="2200" spc="85" dirty="0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r>
              <a:rPr lang="en-US" sz="2200" spc="-10" dirty="0">
                <a:solidFill>
                  <a:schemeClr val="tx2"/>
                </a:solidFill>
                <a:latin typeface="Calibri"/>
                <a:cs typeface="Calibri"/>
              </a:rPr>
              <a:t>metrics</a:t>
            </a:r>
            <a:endParaRPr lang="en-US" sz="2200" dirty="0">
              <a:solidFill>
                <a:schemeClr val="tx2"/>
              </a:solidFill>
              <a:latin typeface="Calibri"/>
              <a:cs typeface="Calibri"/>
            </a:endParaRPr>
          </a:p>
          <a:p>
            <a:pPr marL="299085" marR="5080" indent="-286385">
              <a:lnSpc>
                <a:spcPts val="2380"/>
              </a:lnSpc>
              <a:spcBef>
                <a:spcPts val="1830"/>
              </a:spcBef>
              <a:buClr>
                <a:srgbClr val="405B76"/>
              </a:buClr>
              <a:buFont typeface="Arial"/>
              <a:buChar char="•"/>
              <a:tabLst>
                <a:tab pos="298450" algn="l"/>
                <a:tab pos="299720" algn="l"/>
              </a:tabLst>
            </a:pPr>
            <a:r>
              <a:rPr lang="en-US" sz="2200" spc="-10" dirty="0">
                <a:solidFill>
                  <a:schemeClr val="tx2"/>
                </a:solidFill>
                <a:latin typeface="Calibri"/>
                <a:cs typeface="Calibri"/>
              </a:rPr>
              <a:t>Process monthly vendor invoicing, incentive and stipend payments</a:t>
            </a:r>
            <a:endParaRPr lang="en-US" sz="2200" dirty="0">
              <a:solidFill>
                <a:schemeClr val="tx2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1996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15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6323" y="0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30">
                <a:moveTo>
                  <a:pt x="0" y="1217676"/>
                </a:moveTo>
                <a:lnTo>
                  <a:pt x="1217676" y="1217676"/>
                </a:lnTo>
                <a:lnTo>
                  <a:pt x="1217676" y="0"/>
                </a:lnTo>
                <a:lnTo>
                  <a:pt x="0" y="0"/>
                </a:lnTo>
                <a:lnTo>
                  <a:pt x="0" y="1217676"/>
                </a:lnTo>
                <a:close/>
              </a:path>
            </a:pathLst>
          </a:custGeom>
          <a:solidFill>
            <a:srgbClr val="405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6327" y="0"/>
            <a:ext cx="741045" cy="1217930"/>
          </a:xfrm>
          <a:custGeom>
            <a:avLst/>
            <a:gdLst/>
            <a:ahLst/>
            <a:cxnLst/>
            <a:rect l="l" t="t" r="r" b="b"/>
            <a:pathLst>
              <a:path w="741045" h="1217930">
                <a:moveTo>
                  <a:pt x="0" y="0"/>
                </a:moveTo>
                <a:lnTo>
                  <a:pt x="0" y="1217676"/>
                </a:lnTo>
                <a:lnTo>
                  <a:pt x="740664" y="1217676"/>
                </a:lnTo>
                <a:lnTo>
                  <a:pt x="0" y="0"/>
                </a:lnTo>
                <a:close/>
              </a:path>
            </a:pathLst>
          </a:custGeom>
          <a:solidFill>
            <a:srgbClr val="15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00033" y="6483093"/>
            <a:ext cx="12700" cy="149225"/>
          </a:xfrm>
          <a:custGeom>
            <a:avLst/>
            <a:gdLst/>
            <a:ahLst/>
            <a:cxnLst/>
            <a:rect l="l" t="t" r="r" b="b"/>
            <a:pathLst>
              <a:path w="12700" h="149225">
                <a:moveTo>
                  <a:pt x="0" y="148869"/>
                </a:moveTo>
                <a:lnTo>
                  <a:pt x="12700" y="148869"/>
                </a:lnTo>
                <a:lnTo>
                  <a:pt x="12700" y="0"/>
                </a:lnTo>
                <a:lnTo>
                  <a:pt x="0" y="0"/>
                </a:lnTo>
                <a:lnTo>
                  <a:pt x="0" y="148869"/>
                </a:lnTo>
                <a:close/>
              </a:path>
            </a:pathLst>
          </a:custGeom>
          <a:solidFill>
            <a:srgbClr val="009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124870" y="286080"/>
            <a:ext cx="5793740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5" dirty="0"/>
              <a:t>O</a:t>
            </a:r>
            <a:r>
              <a:rPr sz="2850" spc="5" dirty="0"/>
              <a:t>UT</a:t>
            </a:r>
            <a:r>
              <a:rPr sz="3600" spc="5" dirty="0"/>
              <a:t>-</a:t>
            </a:r>
            <a:r>
              <a:rPr sz="2850" spc="5" dirty="0"/>
              <a:t>OF</a:t>
            </a:r>
            <a:r>
              <a:rPr sz="3600" spc="5" dirty="0"/>
              <a:t>-S</a:t>
            </a:r>
            <a:r>
              <a:rPr sz="2850" spc="5" dirty="0"/>
              <a:t>CHOOL </a:t>
            </a:r>
            <a:r>
              <a:rPr sz="3600" spc="-15" dirty="0"/>
              <a:t>Y</a:t>
            </a:r>
            <a:r>
              <a:rPr sz="2850" spc="-15" dirty="0"/>
              <a:t>OUTH</a:t>
            </a:r>
            <a:r>
              <a:rPr sz="2850" dirty="0"/>
              <a:t> </a:t>
            </a:r>
            <a:r>
              <a:rPr sz="3600" spc="5" dirty="0"/>
              <a:t>E</a:t>
            </a:r>
            <a:r>
              <a:rPr sz="2850" spc="5" dirty="0"/>
              <a:t>LIGIBILITY</a:t>
            </a:r>
            <a:endParaRPr sz="2850" dirty="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045"/>
              </a:lnSpc>
            </a:pPr>
            <a:fld id="{81D60167-4931-47E6-BA6A-407CBD079E47}" type="slidenum">
              <a:rPr spc="-5" dirty="0"/>
              <a:t>9</a:t>
            </a:fld>
            <a:endParaRPr spc="-5" dirty="0"/>
          </a:p>
        </p:txBody>
      </p:sp>
      <p:sp>
        <p:nvSpPr>
          <p:cNvPr id="8" name="object 8"/>
          <p:cNvSpPr txBox="1"/>
          <p:nvPr/>
        </p:nvSpPr>
        <p:spPr>
          <a:xfrm>
            <a:off x="108902" y="1362555"/>
            <a:ext cx="8926195" cy="46422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Citizenship/ </a:t>
            </a:r>
            <a:r>
              <a:rPr sz="1800" spc="-25" dirty="0">
                <a:solidFill>
                  <a:srgbClr val="032B4A"/>
                </a:solidFill>
                <a:latin typeface="Calibri"/>
                <a:cs typeface="Calibri"/>
              </a:rPr>
              <a:t>Work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Eligible</a:t>
            </a:r>
            <a:endParaRPr sz="18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585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Selective Service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Compliant</a:t>
            </a:r>
            <a:endParaRPr sz="18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585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Not </a:t>
            </a:r>
            <a:r>
              <a:rPr sz="1800" spc="-15" dirty="0">
                <a:solidFill>
                  <a:srgbClr val="032B4A"/>
                </a:solidFill>
                <a:latin typeface="Calibri"/>
                <a:cs typeface="Calibri"/>
              </a:rPr>
              <a:t>Attending</a:t>
            </a:r>
            <a:r>
              <a:rPr sz="1800" spc="-4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School</a:t>
            </a:r>
            <a:endParaRPr sz="18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585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dirty="0">
                <a:solidFill>
                  <a:srgbClr val="032B4A"/>
                </a:solidFill>
                <a:latin typeface="Calibri"/>
                <a:cs typeface="Calibri"/>
              </a:rPr>
              <a:t>16 -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24 </a:t>
            </a:r>
            <a:r>
              <a:rPr sz="1800" spc="-15" dirty="0">
                <a:solidFill>
                  <a:srgbClr val="032B4A"/>
                </a:solidFill>
                <a:latin typeface="Calibri"/>
                <a:cs typeface="Calibri"/>
              </a:rPr>
              <a:t>years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old at the time of 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enrollment</a:t>
            </a:r>
            <a:r>
              <a:rPr sz="1800" spc="7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32B4A"/>
                </a:solidFill>
                <a:latin typeface="Calibri"/>
                <a:cs typeface="Calibri"/>
              </a:rPr>
              <a:t>AND</a:t>
            </a:r>
            <a:r>
              <a:rPr sz="1800" dirty="0">
                <a:solidFill>
                  <a:srgbClr val="032B4A"/>
                </a:solidFill>
                <a:latin typeface="Calibri"/>
                <a:cs typeface="Calibri"/>
              </a:rPr>
              <a:t>,</a:t>
            </a:r>
            <a:endParaRPr sz="18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585"/>
              </a:spcBef>
              <a:buClr>
                <a:srgbClr val="405B76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One or 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more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of the</a:t>
            </a:r>
            <a:r>
              <a:rPr sz="1800" spc="2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following:</a:t>
            </a:r>
            <a:endParaRPr sz="1800" dirty="0">
              <a:latin typeface="Calibri"/>
              <a:cs typeface="Calibri"/>
            </a:endParaRPr>
          </a:p>
          <a:p>
            <a:pPr marL="812800" lvl="1" indent="-342900">
              <a:lnSpc>
                <a:spcPct val="100000"/>
              </a:lnSpc>
              <a:spcBef>
                <a:spcPts val="685"/>
              </a:spcBef>
              <a:buClr>
                <a:srgbClr val="405B76"/>
              </a:buClr>
              <a:buAutoNum type="arabicPeriod"/>
              <a:tabLst>
                <a:tab pos="812165" algn="l"/>
                <a:tab pos="812800" algn="l"/>
              </a:tabLst>
            </a:pP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School</a:t>
            </a:r>
            <a:r>
              <a:rPr sz="1800" spc="-4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dropout</a:t>
            </a:r>
            <a:endParaRPr sz="1800" dirty="0">
              <a:latin typeface="Calibri"/>
              <a:cs typeface="Calibri"/>
            </a:endParaRPr>
          </a:p>
          <a:p>
            <a:pPr marL="812800" marR="5080" lvl="1" indent="-342900">
              <a:lnSpc>
                <a:spcPts val="1939"/>
              </a:lnSpc>
              <a:spcBef>
                <a:spcPts val="930"/>
              </a:spcBef>
              <a:buClr>
                <a:srgbClr val="405B76"/>
              </a:buClr>
              <a:buAutoNum type="arabicPeriod"/>
              <a:tabLst>
                <a:tab pos="812165" algn="l"/>
                <a:tab pos="812800" algn="l"/>
              </a:tabLst>
            </a:pP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Within the age of compulsory school 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attendance(6-16), </a:t>
            </a:r>
            <a:r>
              <a:rPr sz="1800" dirty="0">
                <a:solidFill>
                  <a:srgbClr val="032B4A"/>
                </a:solidFill>
                <a:latin typeface="Calibri"/>
                <a:cs typeface="Calibri"/>
              </a:rPr>
              <a:t>but has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not 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attended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school </a:t>
            </a:r>
            <a:r>
              <a:rPr sz="1800" spc="-15" dirty="0">
                <a:solidFill>
                  <a:srgbClr val="032B4A"/>
                </a:solidFill>
                <a:latin typeface="Calibri"/>
                <a:cs typeface="Calibri"/>
              </a:rPr>
              <a:t>for  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at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least the 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most recent complete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school 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year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calendar</a:t>
            </a:r>
            <a:r>
              <a:rPr sz="1800" spc="8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quarter</a:t>
            </a:r>
            <a:endParaRPr sz="1800" dirty="0">
              <a:latin typeface="Calibri"/>
              <a:cs typeface="Calibri"/>
            </a:endParaRPr>
          </a:p>
          <a:p>
            <a:pPr marL="812800" lvl="1" indent="-342900">
              <a:lnSpc>
                <a:spcPct val="100000"/>
              </a:lnSpc>
              <a:spcBef>
                <a:spcPts val="650"/>
              </a:spcBef>
              <a:buClr>
                <a:srgbClr val="405B76"/>
              </a:buClr>
              <a:buAutoNum type="arabicPeriod"/>
              <a:tabLst>
                <a:tab pos="812165" algn="l"/>
                <a:tab pos="812800" algn="l"/>
              </a:tabLst>
            </a:pPr>
            <a:r>
              <a:rPr sz="1800" dirty="0">
                <a:solidFill>
                  <a:srgbClr val="032B4A"/>
                </a:solidFill>
                <a:latin typeface="Calibri"/>
                <a:cs typeface="Calibri"/>
              </a:rPr>
              <a:t>An </a:t>
            </a:r>
            <a:r>
              <a:rPr lang="en-US" sz="1800" dirty="0">
                <a:solidFill>
                  <a:srgbClr val="032B4A"/>
                </a:solidFill>
                <a:latin typeface="Calibri"/>
                <a:cs typeface="Calibri"/>
              </a:rPr>
              <a:t>individual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subject 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to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the juvenile or adult 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justice</a:t>
            </a:r>
            <a:r>
              <a:rPr sz="1800" spc="14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032B4A"/>
                </a:solidFill>
                <a:latin typeface="Calibri"/>
                <a:cs typeface="Calibri"/>
              </a:rPr>
              <a:t>system</a:t>
            </a:r>
            <a:endParaRPr sz="1800" dirty="0">
              <a:latin typeface="Calibri"/>
              <a:cs typeface="Calibri"/>
            </a:endParaRPr>
          </a:p>
          <a:p>
            <a:pPr marL="812800" lvl="1" indent="-342900">
              <a:lnSpc>
                <a:spcPct val="100000"/>
              </a:lnSpc>
              <a:spcBef>
                <a:spcPts val="680"/>
              </a:spcBef>
              <a:buClr>
                <a:srgbClr val="405B76"/>
              </a:buClr>
              <a:buAutoNum type="arabicPeriod"/>
              <a:tabLst>
                <a:tab pos="812165" algn="l"/>
                <a:tab pos="812800" algn="l"/>
              </a:tabLst>
            </a:pP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Homeless individual, </a:t>
            </a:r>
            <a:r>
              <a:rPr sz="1800" dirty="0">
                <a:solidFill>
                  <a:srgbClr val="032B4A"/>
                </a:solidFill>
                <a:latin typeface="Calibri"/>
                <a:cs typeface="Calibri"/>
              </a:rPr>
              <a:t>a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homeless child or 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youth,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or </a:t>
            </a:r>
            <a:r>
              <a:rPr sz="1800" dirty="0">
                <a:solidFill>
                  <a:srgbClr val="032B4A"/>
                </a:solidFill>
                <a:latin typeface="Calibri"/>
                <a:cs typeface="Calibri"/>
              </a:rPr>
              <a:t>a</a:t>
            </a:r>
            <a:r>
              <a:rPr sz="1800" spc="140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032B4A"/>
                </a:solidFill>
                <a:latin typeface="Calibri"/>
                <a:cs typeface="Calibri"/>
              </a:rPr>
              <a:t>runaway</a:t>
            </a:r>
            <a:endParaRPr sz="1800" dirty="0">
              <a:latin typeface="Calibri"/>
              <a:cs typeface="Calibri"/>
            </a:endParaRPr>
          </a:p>
          <a:p>
            <a:pPr marL="812800" lvl="1" indent="-342900">
              <a:lnSpc>
                <a:spcPct val="100000"/>
              </a:lnSpc>
              <a:spcBef>
                <a:spcPts val="680"/>
              </a:spcBef>
              <a:buClr>
                <a:srgbClr val="405B76"/>
              </a:buClr>
              <a:buAutoNum type="arabicPeriod"/>
              <a:tabLst>
                <a:tab pos="812165" algn="l"/>
                <a:tab pos="812800" algn="l"/>
              </a:tabLst>
            </a:pPr>
            <a:r>
              <a:rPr sz="1800" dirty="0">
                <a:solidFill>
                  <a:srgbClr val="032B4A"/>
                </a:solidFill>
                <a:latin typeface="Calibri"/>
                <a:cs typeface="Calibri"/>
              </a:rPr>
              <a:t>In </a:t>
            </a:r>
            <a:r>
              <a:rPr sz="1800" spc="-15" dirty="0">
                <a:solidFill>
                  <a:srgbClr val="032B4A"/>
                </a:solidFill>
                <a:latin typeface="Calibri"/>
                <a:cs typeface="Calibri"/>
              </a:rPr>
              <a:t>foster care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or </a:t>
            </a:r>
            <a:r>
              <a:rPr sz="1800" dirty="0">
                <a:solidFill>
                  <a:srgbClr val="032B4A"/>
                </a:solidFill>
                <a:latin typeface="Calibri"/>
                <a:cs typeface="Calibri"/>
              </a:rPr>
              <a:t>has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aged out of the </a:t>
            </a:r>
            <a:r>
              <a:rPr sz="1800" spc="-15" dirty="0">
                <a:solidFill>
                  <a:srgbClr val="032B4A"/>
                </a:solidFill>
                <a:latin typeface="Calibri"/>
                <a:cs typeface="Calibri"/>
              </a:rPr>
              <a:t>foster care</a:t>
            </a:r>
            <a:r>
              <a:rPr sz="1800" spc="9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032B4A"/>
                </a:solidFill>
                <a:latin typeface="Calibri"/>
                <a:cs typeface="Calibri"/>
              </a:rPr>
              <a:t>system</a:t>
            </a:r>
            <a:endParaRPr sz="1800" dirty="0">
              <a:latin typeface="Calibri"/>
              <a:cs typeface="Calibri"/>
            </a:endParaRPr>
          </a:p>
          <a:p>
            <a:pPr marL="812800" lvl="1" indent="-342900">
              <a:lnSpc>
                <a:spcPct val="100000"/>
              </a:lnSpc>
              <a:spcBef>
                <a:spcPts val="680"/>
              </a:spcBef>
              <a:buClr>
                <a:srgbClr val="405B76"/>
              </a:buClr>
              <a:buAutoNum type="arabicPeriod"/>
              <a:tabLst>
                <a:tab pos="812165" algn="l"/>
                <a:tab pos="812800" algn="l"/>
              </a:tabLst>
            </a:pP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Pregnant </a:t>
            </a:r>
            <a:r>
              <a:rPr sz="1800" spc="-5" dirty="0">
                <a:solidFill>
                  <a:srgbClr val="032B4A"/>
                </a:solidFill>
                <a:latin typeface="Calibri"/>
                <a:cs typeface="Calibri"/>
              </a:rPr>
              <a:t>or</a:t>
            </a:r>
            <a:r>
              <a:rPr sz="1800" spc="-15" dirty="0">
                <a:solidFill>
                  <a:srgbClr val="032B4A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32B4A"/>
                </a:solidFill>
                <a:latin typeface="Calibri"/>
                <a:cs typeface="Calibri"/>
              </a:rPr>
              <a:t>parenting</a:t>
            </a:r>
            <a:endParaRPr lang="en-US" sz="1800" spc="-10" dirty="0">
              <a:solidFill>
                <a:srgbClr val="032B4A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ssHire">
      <a:dk1>
        <a:srgbClr val="009876"/>
      </a:dk1>
      <a:lt1>
        <a:srgbClr val="FFFFFF"/>
      </a:lt1>
      <a:dk2>
        <a:srgbClr val="032B4A"/>
      </a:dk2>
      <a:lt2>
        <a:srgbClr val="FDB525"/>
      </a:lt2>
      <a:accent1>
        <a:srgbClr val="D1D3D4"/>
      </a:accent1>
      <a:accent2>
        <a:srgbClr val="63BCE6"/>
      </a:accent2>
      <a:accent3>
        <a:srgbClr val="AF48B7"/>
      </a:accent3>
      <a:accent4>
        <a:srgbClr val="27C19F"/>
      </a:accent4>
      <a:accent5>
        <a:srgbClr val="436581"/>
      </a:accent5>
      <a:accent6>
        <a:srgbClr val="00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13385</TotalTime>
  <Words>3504</Words>
  <Application>Microsoft Office PowerPoint</Application>
  <PresentationFormat>On-screen Show (4:3)</PresentationFormat>
  <Paragraphs>421</Paragraphs>
  <Slides>35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Aptos</vt:lpstr>
      <vt:lpstr>Arial</vt:lpstr>
      <vt:lpstr>Calibri</vt:lpstr>
      <vt:lpstr>Courier New</vt:lpstr>
      <vt:lpstr>Lucida Grande</vt:lpstr>
      <vt:lpstr>Segoe UI</vt:lpstr>
      <vt:lpstr>Times New Roman</vt:lpstr>
      <vt:lpstr>Wingdings</vt:lpstr>
      <vt:lpstr>Office Theme</vt:lpstr>
      <vt:lpstr>Workforce Innovation &amp; Opportunity Act (WIOA)   Youth Programs</vt:lpstr>
      <vt:lpstr>Introductions</vt:lpstr>
      <vt:lpstr>Background: Workforce Innovation and Opportunity Act</vt:lpstr>
      <vt:lpstr>Purpose of RFP</vt:lpstr>
      <vt:lpstr>Purpose of RFP (cont.)</vt:lpstr>
      <vt:lpstr>Estimated Funds Available</vt:lpstr>
      <vt:lpstr>Eligible Applicants/Respondents to  RFP</vt:lpstr>
      <vt:lpstr>Role of the MassHire Merrimack Valley Workforce Board </vt:lpstr>
      <vt:lpstr>OUT-OF-SCHOOL YOUTH ELIGIBILITY</vt:lpstr>
      <vt:lpstr>OUT-OF-SCHOOL YOUTH ELIGIBILITY (cont.)</vt:lpstr>
      <vt:lpstr>In-School Youth Eligibility</vt:lpstr>
      <vt:lpstr>In-School Youth Eligibility (cont.)</vt:lpstr>
      <vt:lpstr>Eligibility Source Documentation</vt:lpstr>
      <vt:lpstr>What is Low Income for WIOA?</vt:lpstr>
      <vt:lpstr>Low Income Status</vt:lpstr>
      <vt:lpstr>WIOA 14 Program Elements</vt:lpstr>
      <vt:lpstr>List of Mandatory Six (6) Program Elements</vt:lpstr>
      <vt:lpstr>Description of WIOA Program Elements</vt:lpstr>
      <vt:lpstr>Description of WIOA Program Elements (cont.)</vt:lpstr>
      <vt:lpstr>Description of WIOA Program Elements (cont).</vt:lpstr>
      <vt:lpstr>Work Experience Activities &amp; Provisions</vt:lpstr>
      <vt:lpstr>Work Experience Activities &amp; Provisions (cont.) </vt:lpstr>
      <vt:lpstr>WIOA Youth Performance Measures/ Indicators</vt:lpstr>
      <vt:lpstr>FY24 WIOA Youth Performance Measures</vt:lpstr>
      <vt:lpstr>Individual Services Strategy (ISS)</vt:lpstr>
      <vt:lpstr>Assessments</vt:lpstr>
      <vt:lpstr>WIOA Career Pathway</vt:lpstr>
      <vt:lpstr>Career Pathways in Priority Industries</vt:lpstr>
      <vt:lpstr>Price Proposal</vt:lpstr>
      <vt:lpstr>Price and Program Proposals</vt:lpstr>
      <vt:lpstr>Submission Timeframe</vt:lpstr>
      <vt:lpstr>Review Process</vt:lpstr>
      <vt:lpstr>RESOURCES</vt:lpstr>
      <vt:lpstr>Questions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Abby Seripais</dc:creator>
  <cp:lastModifiedBy>Corina Ossers</cp:lastModifiedBy>
  <cp:revision>82</cp:revision>
  <cp:lastPrinted>2018-05-08T14:46:43Z</cp:lastPrinted>
  <dcterms:created xsi:type="dcterms:W3CDTF">2018-04-17T17:15:10Z</dcterms:created>
  <dcterms:modified xsi:type="dcterms:W3CDTF">2024-04-24T17:57:03Z</dcterms:modified>
</cp:coreProperties>
</file>